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89.xml" ContentType="application/vnd.openxmlformats-officedocument.presentationml.notesSlide+xml"/>
  <Override PartName="/ppt/notesSlides/notesSlide90.xml" ContentType="application/vnd.openxmlformats-officedocument.presentationml.notesSlide+xml"/>
  <Override PartName="/ppt/notesSlides/notesSlide91.xml" ContentType="application/vnd.openxmlformats-officedocument.presentationml.notesSlide+xml"/>
  <Override PartName="/ppt/notesSlides/notesSlide92.xml" ContentType="application/vnd.openxmlformats-officedocument.presentationml.notesSlide+xml"/>
  <Override PartName="/ppt/notesSlides/notesSlide93.xml" ContentType="application/vnd.openxmlformats-officedocument.presentationml.notesSlide+xml"/>
  <Override PartName="/ppt/notesSlides/notesSlide94.xml" ContentType="application/vnd.openxmlformats-officedocument.presentationml.notesSlide+xml"/>
  <Override PartName="/ppt/notesSlides/notesSlide95.xml" ContentType="application/vnd.openxmlformats-officedocument.presentationml.notesSlide+xml"/>
  <Override PartName="/ppt/notesSlides/notesSlide96.xml" ContentType="application/vnd.openxmlformats-officedocument.presentationml.notesSlide+xml"/>
  <Override PartName="/ppt/notesSlides/notesSlide97.xml" ContentType="application/vnd.openxmlformats-officedocument.presentationml.notesSlide+xml"/>
  <Override PartName="/ppt/notesSlides/notesSlide98.xml" ContentType="application/vnd.openxmlformats-officedocument.presentationml.notesSlide+xml"/>
  <Override PartName="/ppt/notesSlides/notesSlide99.xml" ContentType="application/vnd.openxmlformats-officedocument.presentationml.notesSlide+xml"/>
  <Override PartName="/ppt/notesSlides/notesSlide100.xml" ContentType="application/vnd.openxmlformats-officedocument.presentationml.notesSlide+xml"/>
  <Override PartName="/ppt/notesSlides/notesSlide101.xml" ContentType="application/vnd.openxmlformats-officedocument.presentationml.notesSlide+xml"/>
  <Override PartName="/ppt/notesSlides/notesSlide102.xml" ContentType="application/vnd.openxmlformats-officedocument.presentationml.notesSlide+xml"/>
  <Override PartName="/ppt/notesSlides/notesSlide103.xml" ContentType="application/vnd.openxmlformats-officedocument.presentationml.notesSlide+xml"/>
  <Override PartName="/ppt/notesSlides/notesSlide104.xml" ContentType="application/vnd.openxmlformats-officedocument.presentationml.notesSlide+xml"/>
  <Override PartName="/ppt/notesSlides/notesSlide105.xml" ContentType="application/vnd.openxmlformats-officedocument.presentationml.notesSlide+xml"/>
  <Override PartName="/ppt/notesSlides/notesSlide106.xml" ContentType="application/vnd.openxmlformats-officedocument.presentationml.notesSlide+xml"/>
  <Override PartName="/ppt/notesSlides/notesSlide107.xml" ContentType="application/vnd.openxmlformats-officedocument.presentationml.notesSlide+xml"/>
  <Override PartName="/ppt/notesSlides/notesSlide108.xml" ContentType="application/vnd.openxmlformats-officedocument.presentationml.notesSlide+xml"/>
  <Override PartName="/ppt/notesSlides/notesSlide10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82" r:id="rId1"/>
  </p:sldMasterIdLst>
  <p:notesMasterIdLst>
    <p:notesMasterId r:id="rId185"/>
  </p:notesMasterIdLst>
  <p:handoutMasterIdLst>
    <p:handoutMasterId r:id="rId186"/>
  </p:handoutMasterIdLst>
  <p:sldIdLst>
    <p:sldId id="1077" r:id="rId2"/>
    <p:sldId id="1038" r:id="rId3"/>
    <p:sldId id="1047" r:id="rId4"/>
    <p:sldId id="1048" r:id="rId5"/>
    <p:sldId id="1054" r:id="rId6"/>
    <p:sldId id="1049" r:id="rId7"/>
    <p:sldId id="1050" r:id="rId8"/>
    <p:sldId id="1051" r:id="rId9"/>
    <p:sldId id="1052" r:id="rId10"/>
    <p:sldId id="1055" r:id="rId11"/>
    <p:sldId id="1053" r:id="rId12"/>
    <p:sldId id="1057" r:id="rId13"/>
    <p:sldId id="1058" r:id="rId14"/>
    <p:sldId id="1059" r:id="rId15"/>
    <p:sldId id="1056" r:id="rId16"/>
    <p:sldId id="1060" r:id="rId17"/>
    <p:sldId id="1061" r:id="rId18"/>
    <p:sldId id="1062" r:id="rId19"/>
    <p:sldId id="1070" r:id="rId20"/>
    <p:sldId id="1069" r:id="rId21"/>
    <p:sldId id="1065" r:id="rId22"/>
    <p:sldId id="1064" r:id="rId23"/>
    <p:sldId id="1066" r:id="rId24"/>
    <p:sldId id="761" r:id="rId25"/>
    <p:sldId id="1019" r:id="rId26"/>
    <p:sldId id="1029" r:id="rId27"/>
    <p:sldId id="1067" r:id="rId28"/>
    <p:sldId id="1046" r:id="rId29"/>
    <p:sldId id="1068" r:id="rId30"/>
    <p:sldId id="1076" r:id="rId31"/>
    <p:sldId id="998" r:id="rId32"/>
    <p:sldId id="1033" r:id="rId33"/>
    <p:sldId id="1037" r:id="rId34"/>
    <p:sldId id="1071" r:id="rId35"/>
    <p:sldId id="1034" r:id="rId36"/>
    <p:sldId id="1040" r:id="rId37"/>
    <p:sldId id="846" r:id="rId38"/>
    <p:sldId id="1072" r:id="rId39"/>
    <p:sldId id="1073" r:id="rId40"/>
    <p:sldId id="1074" r:id="rId41"/>
    <p:sldId id="1075" r:id="rId42"/>
    <p:sldId id="327" r:id="rId43"/>
    <p:sldId id="330" r:id="rId44"/>
    <p:sldId id="332" r:id="rId45"/>
    <p:sldId id="766" r:id="rId46"/>
    <p:sldId id="767" r:id="rId47"/>
    <p:sldId id="768" r:id="rId48"/>
    <p:sldId id="771" r:id="rId49"/>
    <p:sldId id="772" r:id="rId50"/>
    <p:sldId id="1042" r:id="rId51"/>
    <p:sldId id="572" r:id="rId52"/>
    <p:sldId id="341" r:id="rId53"/>
    <p:sldId id="606" r:id="rId54"/>
    <p:sldId id="382" r:id="rId55"/>
    <p:sldId id="344" r:id="rId56"/>
    <p:sldId id="345" r:id="rId57"/>
    <p:sldId id="357" r:id="rId58"/>
    <p:sldId id="358" r:id="rId59"/>
    <p:sldId id="360" r:id="rId60"/>
    <p:sldId id="607" r:id="rId61"/>
    <p:sldId id="804" r:id="rId62"/>
    <p:sldId id="805" r:id="rId63"/>
    <p:sldId id="1000" r:id="rId64"/>
    <p:sldId id="1001" r:id="rId65"/>
    <p:sldId id="1035" r:id="rId66"/>
    <p:sldId id="867" r:id="rId67"/>
    <p:sldId id="556" r:id="rId68"/>
    <p:sldId id="1043" r:id="rId69"/>
    <p:sldId id="1045" r:id="rId70"/>
    <p:sldId id="557" r:id="rId71"/>
    <p:sldId id="679" r:id="rId72"/>
    <p:sldId id="680" r:id="rId73"/>
    <p:sldId id="558" r:id="rId74"/>
    <p:sldId id="851" r:id="rId75"/>
    <p:sldId id="1030" r:id="rId76"/>
    <p:sldId id="540" r:id="rId77"/>
    <p:sldId id="541" r:id="rId78"/>
    <p:sldId id="543" r:id="rId79"/>
    <p:sldId id="544" r:id="rId80"/>
    <p:sldId id="545" r:id="rId81"/>
    <p:sldId id="547" r:id="rId82"/>
    <p:sldId id="548" r:id="rId83"/>
    <p:sldId id="549" r:id="rId84"/>
    <p:sldId id="551" r:id="rId85"/>
    <p:sldId id="999" r:id="rId86"/>
    <p:sldId id="888" r:id="rId87"/>
    <p:sldId id="1032" r:id="rId88"/>
    <p:sldId id="889" r:id="rId89"/>
    <p:sldId id="890" r:id="rId90"/>
    <p:sldId id="891" r:id="rId91"/>
    <p:sldId id="892" r:id="rId92"/>
    <p:sldId id="893" r:id="rId93"/>
    <p:sldId id="894" r:id="rId94"/>
    <p:sldId id="895" r:id="rId95"/>
    <p:sldId id="896" r:id="rId96"/>
    <p:sldId id="897" r:id="rId97"/>
    <p:sldId id="898" r:id="rId98"/>
    <p:sldId id="899" r:id="rId99"/>
    <p:sldId id="907" r:id="rId100"/>
    <p:sldId id="908" r:id="rId101"/>
    <p:sldId id="909" r:id="rId102"/>
    <p:sldId id="910" r:id="rId103"/>
    <p:sldId id="911" r:id="rId104"/>
    <p:sldId id="912" r:id="rId105"/>
    <p:sldId id="913" r:id="rId106"/>
    <p:sldId id="914" r:id="rId107"/>
    <p:sldId id="915" r:id="rId108"/>
    <p:sldId id="916" r:id="rId109"/>
    <p:sldId id="1031" r:id="rId110"/>
    <p:sldId id="917" r:id="rId111"/>
    <p:sldId id="869" r:id="rId112"/>
    <p:sldId id="716" r:id="rId113"/>
    <p:sldId id="715" r:id="rId114"/>
    <p:sldId id="1085" r:id="rId115"/>
    <p:sldId id="1086" r:id="rId116"/>
    <p:sldId id="1087" r:id="rId117"/>
    <p:sldId id="942" r:id="rId118"/>
    <p:sldId id="943" r:id="rId119"/>
    <p:sldId id="1088" r:id="rId120"/>
    <p:sldId id="1084" r:id="rId121"/>
    <p:sldId id="871" r:id="rId122"/>
    <p:sldId id="685" r:id="rId123"/>
    <p:sldId id="563" r:id="rId124"/>
    <p:sldId id="564" r:id="rId125"/>
    <p:sldId id="565" r:id="rId126"/>
    <p:sldId id="568" r:id="rId127"/>
    <p:sldId id="566" r:id="rId128"/>
    <p:sldId id="567" r:id="rId129"/>
    <p:sldId id="921" r:id="rId130"/>
    <p:sldId id="922" r:id="rId131"/>
    <p:sldId id="923" r:id="rId132"/>
    <p:sldId id="924" r:id="rId133"/>
    <p:sldId id="925" r:id="rId134"/>
    <p:sldId id="926" r:id="rId135"/>
    <p:sldId id="927" r:id="rId136"/>
    <p:sldId id="928" r:id="rId137"/>
    <p:sldId id="1002" r:id="rId138"/>
    <p:sldId id="1078" r:id="rId139"/>
    <p:sldId id="1081" r:id="rId140"/>
    <p:sldId id="1008" r:id="rId141"/>
    <p:sldId id="1009" r:id="rId142"/>
    <p:sldId id="1010" r:id="rId143"/>
    <p:sldId id="1011" r:id="rId144"/>
    <p:sldId id="1015" r:id="rId145"/>
    <p:sldId id="1016" r:id="rId146"/>
    <p:sldId id="1017" r:id="rId147"/>
    <p:sldId id="1018" r:id="rId148"/>
    <p:sldId id="1082" r:id="rId149"/>
    <p:sldId id="948" r:id="rId150"/>
    <p:sldId id="949" r:id="rId151"/>
    <p:sldId id="950" r:id="rId152"/>
    <p:sldId id="951" r:id="rId153"/>
    <p:sldId id="991" r:id="rId154"/>
    <p:sldId id="992" r:id="rId155"/>
    <p:sldId id="993" r:id="rId156"/>
    <p:sldId id="954" r:id="rId157"/>
    <p:sldId id="955" r:id="rId158"/>
    <p:sldId id="956" r:id="rId159"/>
    <p:sldId id="957" r:id="rId160"/>
    <p:sldId id="958" r:id="rId161"/>
    <p:sldId id="959" r:id="rId162"/>
    <p:sldId id="960" r:id="rId163"/>
    <p:sldId id="961" r:id="rId164"/>
    <p:sldId id="965" r:id="rId165"/>
    <p:sldId id="966" r:id="rId166"/>
    <p:sldId id="967" r:id="rId167"/>
    <p:sldId id="968" r:id="rId168"/>
    <p:sldId id="969" r:id="rId169"/>
    <p:sldId id="970" r:id="rId170"/>
    <p:sldId id="995" r:id="rId171"/>
    <p:sldId id="996" r:id="rId172"/>
    <p:sldId id="997" r:id="rId173"/>
    <p:sldId id="973" r:id="rId174"/>
    <p:sldId id="974" r:id="rId175"/>
    <p:sldId id="975" r:id="rId176"/>
    <p:sldId id="976" r:id="rId177"/>
    <p:sldId id="977" r:id="rId178"/>
    <p:sldId id="978" r:id="rId179"/>
    <p:sldId id="979" r:id="rId180"/>
    <p:sldId id="980" r:id="rId181"/>
    <p:sldId id="981" r:id="rId182"/>
    <p:sldId id="1079" r:id="rId183"/>
    <p:sldId id="1080" r:id="rId184"/>
  </p:sldIdLst>
  <p:sldSz cx="9144000" cy="6858000" type="screen4x3"/>
  <p:notesSz cx="6735763" cy="9866313"/>
  <p:embeddedFontLst>
    <p:embeddedFont>
      <p:font typeface="HY견고딕" panose="02030600000101010101" pitchFamily="18" charset="-127"/>
      <p:regular r:id="rId187"/>
    </p:embeddedFont>
    <p:embeddedFont>
      <p:font typeface="HY울릉도M" panose="02030600000101010101" charset="-127"/>
      <p:regular r:id="rId188"/>
    </p:embeddedFont>
    <p:embeddedFont>
      <p:font typeface="함초롬바탕" panose="02030604000101010101" pitchFamily="18" charset="-127"/>
      <p:regular r:id="rId189"/>
      <p:bold r:id="rId190"/>
    </p:embeddedFont>
    <p:embeddedFont>
      <p:font typeface="나눔고딕 ExtraBold" panose="020B0600000101010101" charset="0"/>
      <p:bold r:id="rId191"/>
    </p:embeddedFont>
    <p:embeddedFont>
      <p:font typeface="새굴림" panose="02030600000101010101" pitchFamily="18" charset="-127"/>
      <p:regular r:id="rId192"/>
    </p:embeddedFont>
    <p:embeddedFont>
      <p:font typeface="HY강B" panose="020B0600000101010101" charset="-127"/>
      <p:regular r:id="rId193"/>
    </p:embeddedFont>
    <p:embeddedFont>
      <p:font typeface="맑은 고딕" panose="020B0503020000020004" pitchFamily="50" charset="-127"/>
      <p:regular r:id="rId194"/>
      <p:bold r:id="rId195"/>
    </p:embeddedFont>
    <p:embeddedFont>
      <p:font typeface="HY헤드라인M" panose="02030600000101010101" pitchFamily="18" charset="-127"/>
      <p:regular r:id="rId196"/>
    </p:embeddedFont>
    <p:embeddedFont>
      <p:font typeface="HY중고딕" panose="02030600000101010101" pitchFamily="18" charset="-127"/>
      <p:regular r:id="rId197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62" userDrawn="1">
          <p15:clr>
            <a:srgbClr val="A4A3A4"/>
          </p15:clr>
        </p15:guide>
        <p15:guide id="2" pos="2140" userDrawn="1">
          <p15:clr>
            <a:srgbClr val="A4A3A4"/>
          </p15:clr>
        </p15:guide>
        <p15:guide id="3" orient="horz" pos="3108" userDrawn="1">
          <p15:clr>
            <a:srgbClr val="A4A3A4"/>
          </p15:clr>
        </p15:guide>
        <p15:guide id="4" pos="212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000066"/>
    <a:srgbClr val="000099"/>
    <a:srgbClr val="F9F9F9"/>
    <a:srgbClr val="053F82"/>
    <a:srgbClr val="1D9D84"/>
    <a:srgbClr val="9CBA60"/>
    <a:srgbClr val="F39B13"/>
    <a:srgbClr val="FF9933"/>
    <a:srgbClr val="2B7B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8" autoAdjust="0"/>
    <p:restoredTop sz="74078" autoAdjust="0"/>
  </p:normalViewPr>
  <p:slideViewPr>
    <p:cSldViewPr>
      <p:cViewPr varScale="1">
        <p:scale>
          <a:sx n="120" d="100"/>
          <a:sy n="120" d="100"/>
        </p:scale>
        <p:origin x="1152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3060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3996" y="114"/>
      </p:cViewPr>
      <p:guideLst>
        <p:guide orient="horz" pos="2862"/>
        <p:guide pos="2140"/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159" Type="http://schemas.openxmlformats.org/officeDocument/2006/relationships/slide" Target="slides/slide158.xml"/><Relationship Id="rId170" Type="http://schemas.openxmlformats.org/officeDocument/2006/relationships/slide" Target="slides/slide169.xml"/><Relationship Id="rId191" Type="http://schemas.openxmlformats.org/officeDocument/2006/relationships/font" Target="fonts/font5.fntdata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53" Type="http://schemas.openxmlformats.org/officeDocument/2006/relationships/slide" Target="slides/slide52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81" Type="http://schemas.openxmlformats.org/officeDocument/2006/relationships/slide" Target="slides/slide180.xml"/><Relationship Id="rId22" Type="http://schemas.openxmlformats.org/officeDocument/2006/relationships/slide" Target="slides/slide21.xml"/><Relationship Id="rId43" Type="http://schemas.openxmlformats.org/officeDocument/2006/relationships/slide" Target="slides/slide42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139" Type="http://schemas.openxmlformats.org/officeDocument/2006/relationships/slide" Target="slides/slide138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71" Type="http://schemas.openxmlformats.org/officeDocument/2006/relationships/slide" Target="slides/slide170.xml"/><Relationship Id="rId192" Type="http://schemas.openxmlformats.org/officeDocument/2006/relationships/font" Target="fonts/font6.fntdata"/><Relationship Id="rId12" Type="http://schemas.openxmlformats.org/officeDocument/2006/relationships/slide" Target="slides/slide11.xml"/><Relationship Id="rId33" Type="http://schemas.openxmlformats.org/officeDocument/2006/relationships/slide" Target="slides/slide32.xml"/><Relationship Id="rId108" Type="http://schemas.openxmlformats.org/officeDocument/2006/relationships/slide" Target="slides/slide107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5" Type="http://schemas.openxmlformats.org/officeDocument/2006/relationships/slide" Target="slides/slide74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61" Type="http://schemas.openxmlformats.org/officeDocument/2006/relationships/slide" Target="slides/slide160.xml"/><Relationship Id="rId182" Type="http://schemas.openxmlformats.org/officeDocument/2006/relationships/slide" Target="slides/slide18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5" Type="http://schemas.openxmlformats.org/officeDocument/2006/relationships/slide" Target="slides/slide64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51" Type="http://schemas.openxmlformats.org/officeDocument/2006/relationships/slide" Target="slides/slide150.xml"/><Relationship Id="rId172" Type="http://schemas.openxmlformats.org/officeDocument/2006/relationships/slide" Target="slides/slide171.xml"/><Relationship Id="rId193" Type="http://schemas.openxmlformats.org/officeDocument/2006/relationships/font" Target="fonts/font7.fntdata"/><Relationship Id="rId13" Type="http://schemas.openxmlformats.org/officeDocument/2006/relationships/slide" Target="slides/slide12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20" Type="http://schemas.openxmlformats.org/officeDocument/2006/relationships/slide" Target="slides/slide119.xml"/><Relationship Id="rId141" Type="http://schemas.openxmlformats.org/officeDocument/2006/relationships/slide" Target="slides/slide140.xml"/><Relationship Id="rId7" Type="http://schemas.openxmlformats.org/officeDocument/2006/relationships/slide" Target="slides/slide6.xml"/><Relationship Id="rId162" Type="http://schemas.openxmlformats.org/officeDocument/2006/relationships/slide" Target="slides/slide161.xml"/><Relationship Id="rId183" Type="http://schemas.openxmlformats.org/officeDocument/2006/relationships/slide" Target="slides/slide182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4" Type="http://schemas.openxmlformats.org/officeDocument/2006/relationships/font" Target="fonts/font8.fntdata"/><Relationship Id="rId199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184" Type="http://schemas.openxmlformats.org/officeDocument/2006/relationships/slide" Target="slides/slide183.xml"/><Relationship Id="rId189" Type="http://schemas.openxmlformats.org/officeDocument/2006/relationships/font" Target="fonts/font3.fntdata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79" Type="http://schemas.openxmlformats.org/officeDocument/2006/relationships/slide" Target="slides/slide178.xml"/><Relationship Id="rId195" Type="http://schemas.openxmlformats.org/officeDocument/2006/relationships/font" Target="fonts/font9.fntdata"/><Relationship Id="rId190" Type="http://schemas.openxmlformats.org/officeDocument/2006/relationships/font" Target="fonts/font4.fntdata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64" Type="http://schemas.openxmlformats.org/officeDocument/2006/relationships/slide" Target="slides/slide163.xml"/><Relationship Id="rId169" Type="http://schemas.openxmlformats.org/officeDocument/2006/relationships/slide" Target="slides/slide168.xml"/><Relationship Id="rId18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80" Type="http://schemas.openxmlformats.org/officeDocument/2006/relationships/slide" Target="slides/slide179.xml"/><Relationship Id="rId26" Type="http://schemas.openxmlformats.org/officeDocument/2006/relationships/slide" Target="slides/slide25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75" Type="http://schemas.openxmlformats.org/officeDocument/2006/relationships/slide" Target="slides/slide174.xml"/><Relationship Id="rId196" Type="http://schemas.openxmlformats.org/officeDocument/2006/relationships/font" Target="fonts/font10.fntdata"/><Relationship Id="rId200" Type="http://schemas.openxmlformats.org/officeDocument/2006/relationships/theme" Target="theme/theme1.xml"/><Relationship Id="rId16" Type="http://schemas.openxmlformats.org/officeDocument/2006/relationships/slide" Target="slides/slide15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90" Type="http://schemas.openxmlformats.org/officeDocument/2006/relationships/slide" Target="slides/slide89.xml"/><Relationship Id="rId165" Type="http://schemas.openxmlformats.org/officeDocument/2006/relationships/slide" Target="slides/slide164.xml"/><Relationship Id="rId186" Type="http://schemas.openxmlformats.org/officeDocument/2006/relationships/handoutMaster" Target="handoutMasters/handoutMaster1.xml"/><Relationship Id="rId27" Type="http://schemas.openxmlformats.org/officeDocument/2006/relationships/slide" Target="slides/slide26.xml"/><Relationship Id="rId48" Type="http://schemas.openxmlformats.org/officeDocument/2006/relationships/slide" Target="slides/slide47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34" Type="http://schemas.openxmlformats.org/officeDocument/2006/relationships/slide" Target="slides/slide133.xml"/><Relationship Id="rId80" Type="http://schemas.openxmlformats.org/officeDocument/2006/relationships/slide" Target="slides/slide79.xml"/><Relationship Id="rId155" Type="http://schemas.openxmlformats.org/officeDocument/2006/relationships/slide" Target="slides/slide154.xml"/><Relationship Id="rId176" Type="http://schemas.openxmlformats.org/officeDocument/2006/relationships/slide" Target="slides/slide175.xml"/><Relationship Id="rId197" Type="http://schemas.openxmlformats.org/officeDocument/2006/relationships/font" Target="fonts/font11.fntdata"/><Relationship Id="rId201" Type="http://schemas.openxmlformats.org/officeDocument/2006/relationships/tableStyles" Target="tableStyles.xml"/><Relationship Id="rId17" Type="http://schemas.openxmlformats.org/officeDocument/2006/relationships/slide" Target="slides/slide16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24" Type="http://schemas.openxmlformats.org/officeDocument/2006/relationships/slide" Target="slides/slide123.xml"/><Relationship Id="rId70" Type="http://schemas.openxmlformats.org/officeDocument/2006/relationships/slide" Target="slides/slide69.xml"/><Relationship Id="rId91" Type="http://schemas.openxmlformats.org/officeDocument/2006/relationships/slide" Target="slides/slide90.xml"/><Relationship Id="rId145" Type="http://schemas.openxmlformats.org/officeDocument/2006/relationships/slide" Target="slides/slide144.xml"/><Relationship Id="rId166" Type="http://schemas.openxmlformats.org/officeDocument/2006/relationships/slide" Target="slides/slide165.xml"/><Relationship Id="rId187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60" Type="http://schemas.openxmlformats.org/officeDocument/2006/relationships/slide" Target="slides/slide59.xml"/><Relationship Id="rId81" Type="http://schemas.openxmlformats.org/officeDocument/2006/relationships/slide" Target="slides/slide80.xml"/><Relationship Id="rId135" Type="http://schemas.openxmlformats.org/officeDocument/2006/relationships/slide" Target="slides/slide134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Relationship Id="rId198" Type="http://schemas.openxmlformats.org/officeDocument/2006/relationships/presProps" Target="presProps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50" Type="http://schemas.openxmlformats.org/officeDocument/2006/relationships/slide" Target="slides/slide49.xml"/><Relationship Id="rId104" Type="http://schemas.openxmlformats.org/officeDocument/2006/relationships/slide" Target="slides/slide103.xml"/><Relationship Id="rId125" Type="http://schemas.openxmlformats.org/officeDocument/2006/relationships/slide" Target="slides/slide124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188" Type="http://schemas.openxmlformats.org/officeDocument/2006/relationships/font" Target="fonts/font2.fntdata"/><Relationship Id="rId71" Type="http://schemas.openxmlformats.org/officeDocument/2006/relationships/slide" Target="slides/slide70.xml"/><Relationship Id="rId92" Type="http://schemas.openxmlformats.org/officeDocument/2006/relationships/slide" Target="slides/slide9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18830" cy="493316"/>
          </a:xfrm>
          <a:prstGeom prst="rect">
            <a:avLst/>
          </a:prstGeom>
        </p:spPr>
        <p:txBody>
          <a:bodyPr vert="horz" lIns="90763" tIns="45382" rIns="90763" bIns="45382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375" y="0"/>
            <a:ext cx="2918830" cy="493316"/>
          </a:xfrm>
          <a:prstGeom prst="rect">
            <a:avLst/>
          </a:prstGeom>
        </p:spPr>
        <p:txBody>
          <a:bodyPr vert="horz" lIns="90763" tIns="45382" rIns="90763" bIns="45382" rtlCol="0"/>
          <a:lstStyle>
            <a:lvl1pPr algn="r">
              <a:defRPr sz="1200"/>
            </a:lvl1pPr>
          </a:lstStyle>
          <a:p>
            <a:fld id="{D4CCFBE2-2B8D-499C-81C9-2CD5B3EB8E93}" type="datetimeFigureOut">
              <a:rPr lang="ko-KR" altLang="en-US" smtClean="0"/>
              <a:pPr/>
              <a:t>2020-10-22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371285"/>
            <a:ext cx="2918830" cy="493316"/>
          </a:xfrm>
          <a:prstGeom prst="rect">
            <a:avLst/>
          </a:prstGeom>
        </p:spPr>
        <p:txBody>
          <a:bodyPr vert="horz" lIns="90763" tIns="45382" rIns="90763" bIns="45382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375" y="9371285"/>
            <a:ext cx="2918830" cy="493316"/>
          </a:xfrm>
          <a:prstGeom prst="rect">
            <a:avLst/>
          </a:prstGeom>
        </p:spPr>
        <p:txBody>
          <a:bodyPr vert="horz" lIns="90763" tIns="45382" rIns="90763" bIns="45382" rtlCol="0" anchor="b"/>
          <a:lstStyle>
            <a:lvl1pPr algn="r">
              <a:defRPr sz="1200"/>
            </a:lvl1pPr>
          </a:lstStyle>
          <a:p>
            <a:fld id="{5554DD7E-3179-445A-81DB-781C4554AF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953669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18830" cy="493316"/>
          </a:xfrm>
          <a:prstGeom prst="rect">
            <a:avLst/>
          </a:prstGeom>
        </p:spPr>
        <p:txBody>
          <a:bodyPr vert="horz" lIns="90763" tIns="45382" rIns="90763" bIns="45382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5" y="0"/>
            <a:ext cx="2918830" cy="493316"/>
          </a:xfrm>
          <a:prstGeom prst="rect">
            <a:avLst/>
          </a:prstGeom>
        </p:spPr>
        <p:txBody>
          <a:bodyPr vert="horz" lIns="90763" tIns="45382" rIns="90763" bIns="45382" rtlCol="0"/>
          <a:lstStyle>
            <a:lvl1pPr algn="r">
              <a:defRPr sz="1200"/>
            </a:lvl1pPr>
          </a:lstStyle>
          <a:p>
            <a:fld id="{FB545AC5-813F-4ED1-B011-8EA17CB93331}" type="datetimeFigureOut">
              <a:rPr lang="ko-KR" altLang="en-US" smtClean="0"/>
              <a:pPr/>
              <a:t>2020-10-22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63" tIns="45382" rIns="90763" bIns="45382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0763" tIns="45382" rIns="90763" bIns="45382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371285"/>
            <a:ext cx="2918830" cy="493316"/>
          </a:xfrm>
          <a:prstGeom prst="rect">
            <a:avLst/>
          </a:prstGeom>
        </p:spPr>
        <p:txBody>
          <a:bodyPr vert="horz" lIns="90763" tIns="45382" rIns="90763" bIns="45382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5" y="9371285"/>
            <a:ext cx="2918830" cy="493316"/>
          </a:xfrm>
          <a:prstGeom prst="rect">
            <a:avLst/>
          </a:prstGeom>
        </p:spPr>
        <p:txBody>
          <a:bodyPr vert="horz" lIns="90763" tIns="45382" rIns="90763" bIns="45382" rtlCol="0" anchor="b"/>
          <a:lstStyle>
            <a:lvl1pPr algn="r">
              <a:defRPr sz="1200"/>
            </a:lvl1pPr>
          </a:lstStyle>
          <a:p>
            <a:fld id="{A5504B90-27FD-422C-8CC6-2AADAD122D0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70727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8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3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4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5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6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7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8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9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1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2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3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4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5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6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7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8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9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0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1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2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3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4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5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6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7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8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0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1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2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4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5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6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9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0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1.xml"/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2.xml"/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3.xml"/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5.xml"/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7.xml"/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9.xml"/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1.xml"/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2.xml"/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3.xml"/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4.xml"/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6.xml"/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7.xml"/><Relationship Id="rId1" Type="http://schemas.openxmlformats.org/officeDocument/2006/relationships/notesMaster" Target="../notesMasters/notesMaster1.xml"/></Relationships>
</file>

<file path=ppt/notesSlides/_rels/notesSlide10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8.xml"/><Relationship Id="rId1" Type="http://schemas.openxmlformats.org/officeDocument/2006/relationships/notesMaster" Target="../notesMasters/notesMaster1.xml"/></Relationships>
</file>

<file path=ppt/notesSlides/_rels/notesSlide10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0.xml"/><Relationship Id="rId1" Type="http://schemas.openxmlformats.org/officeDocument/2006/relationships/notesMaster" Target="../notesMasters/notesMaster1.xml"/></Relationships>
</file>

<file path=ppt/notesSlides/_rels/notesSlide10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1.xml"/><Relationship Id="rId1" Type="http://schemas.openxmlformats.org/officeDocument/2006/relationships/notesMaster" Target="../notesMasters/notesMaster1.xml"/></Relationships>
</file>

<file path=ppt/notesSlides/_rels/notesSlide10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037189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596893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8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57" name="Shape 119857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8875" cy="37274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9858" name="Shape 119858"/>
          <p:cNvSpPr txBox="1">
            <a:spLocks noGrp="1"/>
          </p:cNvSpPr>
          <p:nvPr>
            <p:ph type="body" idx="1"/>
          </p:nvPr>
        </p:nvSpPr>
        <p:spPr>
          <a:xfrm>
            <a:off x="680341" y="4720226"/>
            <a:ext cx="5442683" cy="4471805"/>
          </a:xfrm>
          <a:prstGeom prst="rect">
            <a:avLst/>
          </a:prstGeom>
          <a:noFill/>
          <a:ln>
            <a:noFill/>
          </a:ln>
        </p:spPr>
        <p:txBody>
          <a:bodyPr wrap="square" lIns="91493" tIns="45734" rIns="91493" bIns="45734" anchor="t" anchorCtr="0">
            <a:normAutofit/>
          </a:bodyPr>
          <a:lstStyle/>
          <a:p>
            <a:r>
              <a:rPr lang="ko-KR" altLang="en-US" dirty="0" smtClean="0"/>
              <a:t>다음은 </a:t>
            </a:r>
            <a:r>
              <a:rPr lang="en-US" altLang="ko-KR" dirty="0" smtClean="0"/>
              <a:t>G2B</a:t>
            </a:r>
            <a:r>
              <a:rPr lang="ko-KR" altLang="en-US" dirty="0" smtClean="0"/>
              <a:t>와 </a:t>
            </a:r>
            <a:r>
              <a:rPr lang="en-US" altLang="ko-KR" dirty="0" smtClean="0"/>
              <a:t>S2B</a:t>
            </a:r>
            <a:r>
              <a:rPr lang="ko-KR" altLang="en-US" dirty="0" smtClean="0"/>
              <a:t>의 비교표가 되겠습니다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S2B</a:t>
            </a:r>
            <a:r>
              <a:rPr lang="ko-KR" altLang="en-US" dirty="0" smtClean="0"/>
              <a:t>는 지방계약법을 준수하고있고</a:t>
            </a:r>
            <a:r>
              <a:rPr lang="en-US" altLang="ko-KR" dirty="0" smtClean="0"/>
              <a:t>, G2B</a:t>
            </a:r>
            <a:r>
              <a:rPr lang="ko-KR" altLang="en-US" dirty="0" smtClean="0"/>
              <a:t>는 국가계약법과 지방계약법에 </a:t>
            </a:r>
            <a:r>
              <a:rPr lang="ko-KR" altLang="en-US" dirty="0" err="1" smtClean="0"/>
              <a:t>근거법령을</a:t>
            </a:r>
            <a:r>
              <a:rPr lang="ko-KR" altLang="en-US" dirty="0" smtClean="0"/>
              <a:t> 두고있습니다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또 다른 </a:t>
            </a:r>
            <a:r>
              <a:rPr lang="ko-KR" altLang="en-US" dirty="0" err="1" smtClean="0"/>
              <a:t>차이첨은</a:t>
            </a:r>
            <a:r>
              <a:rPr lang="ko-KR" altLang="en-US" dirty="0" smtClean="0"/>
              <a:t> 앞서 </a:t>
            </a:r>
            <a:r>
              <a:rPr lang="ko-KR" altLang="en-US" dirty="0" err="1" smtClean="0"/>
              <a:t>설명드린</a:t>
            </a:r>
            <a:r>
              <a:rPr lang="ko-KR" altLang="en-US" baseline="0" dirty="0" smtClean="0"/>
              <a:t> 수수료 부분입니다</a:t>
            </a:r>
            <a:r>
              <a:rPr lang="en-US" altLang="ko-KR" baseline="0" dirty="0" smtClean="0"/>
              <a:t>.</a:t>
            </a:r>
          </a:p>
          <a:p>
            <a:r>
              <a:rPr lang="en-US" altLang="ko-KR" baseline="0" dirty="0" smtClean="0"/>
              <a:t>S2B</a:t>
            </a:r>
            <a:r>
              <a:rPr lang="ko-KR" altLang="en-US" baseline="0" dirty="0" smtClean="0"/>
              <a:t>는 교육기관 </a:t>
            </a:r>
            <a:r>
              <a:rPr lang="ko-KR" altLang="en-US" baseline="0" dirty="0" err="1" smtClean="0"/>
              <a:t>소액계약의</a:t>
            </a:r>
            <a:r>
              <a:rPr lang="ko-KR" altLang="en-US" baseline="0" dirty="0" smtClean="0"/>
              <a:t> 특성을 고려하여 </a:t>
            </a:r>
            <a:r>
              <a:rPr lang="en-US" altLang="ko-KR" baseline="0" dirty="0" smtClean="0"/>
              <a:t>50</a:t>
            </a:r>
            <a:r>
              <a:rPr lang="ko-KR" altLang="en-US" baseline="0" dirty="0" smtClean="0"/>
              <a:t>만원 미만에 </a:t>
            </a:r>
            <a:r>
              <a:rPr lang="ko-KR" altLang="en-US" baseline="0" dirty="0" err="1" smtClean="0"/>
              <a:t>차등부과를</a:t>
            </a:r>
            <a:r>
              <a:rPr lang="ko-KR" altLang="en-US" baseline="0" dirty="0" smtClean="0"/>
              <a:t> 하고있다는 것이 </a:t>
            </a:r>
            <a:r>
              <a:rPr lang="en-US" altLang="ko-KR" baseline="0" dirty="0" smtClean="0"/>
              <a:t>G2B</a:t>
            </a:r>
            <a:r>
              <a:rPr lang="ko-KR" altLang="en-US" baseline="0" dirty="0" smtClean="0"/>
              <a:t>의 </a:t>
            </a:r>
            <a:r>
              <a:rPr lang="ko-KR" altLang="en-US" baseline="0" dirty="0" err="1" smtClean="0"/>
              <a:t>정액부과와</a:t>
            </a:r>
            <a:r>
              <a:rPr lang="ko-KR" altLang="en-US" baseline="0" dirty="0" smtClean="0"/>
              <a:t> 다르다는 점</a:t>
            </a:r>
            <a:endParaRPr lang="en-US" altLang="ko-KR" baseline="0" dirty="0" smtClean="0"/>
          </a:p>
          <a:p>
            <a:r>
              <a:rPr lang="ko-KR" altLang="en-US" baseline="0" dirty="0" smtClean="0"/>
              <a:t>참고해주시면 되겠습니다</a:t>
            </a:r>
            <a:r>
              <a:rPr lang="en-US" altLang="ko-KR" baseline="0" dirty="0" smtClean="0"/>
              <a:t>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664413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8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57" name="Shape 119857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8875" cy="37274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9858" name="Shape 119858"/>
          <p:cNvSpPr txBox="1">
            <a:spLocks noGrp="1"/>
          </p:cNvSpPr>
          <p:nvPr>
            <p:ph type="body" idx="1"/>
          </p:nvPr>
        </p:nvSpPr>
        <p:spPr>
          <a:xfrm>
            <a:off x="680341" y="4720226"/>
            <a:ext cx="5442683" cy="4471805"/>
          </a:xfrm>
          <a:prstGeom prst="rect">
            <a:avLst/>
          </a:prstGeom>
          <a:noFill/>
          <a:ln>
            <a:noFill/>
          </a:ln>
        </p:spPr>
        <p:txBody>
          <a:bodyPr wrap="square" lIns="91493" tIns="45734" rIns="91493" bIns="45734" anchor="t" anchorCtr="0">
            <a:normAutofit/>
          </a:bodyPr>
          <a:lstStyle/>
          <a:p>
            <a:r>
              <a:rPr lang="ko-KR" altLang="en-US" dirty="0" smtClean="0"/>
              <a:t>다음은 </a:t>
            </a:r>
            <a:r>
              <a:rPr lang="en-US" altLang="ko-KR" dirty="0" smtClean="0"/>
              <a:t>G2B</a:t>
            </a:r>
            <a:r>
              <a:rPr lang="ko-KR" altLang="en-US" dirty="0" smtClean="0"/>
              <a:t>와 </a:t>
            </a:r>
            <a:r>
              <a:rPr lang="en-US" altLang="ko-KR" dirty="0" smtClean="0"/>
              <a:t>S2B</a:t>
            </a:r>
            <a:r>
              <a:rPr lang="ko-KR" altLang="en-US" dirty="0" smtClean="0"/>
              <a:t>의 비교표가 되겠습니다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S2B</a:t>
            </a:r>
            <a:r>
              <a:rPr lang="ko-KR" altLang="en-US" dirty="0" smtClean="0"/>
              <a:t>는 지방계약법을 준수하고있고</a:t>
            </a:r>
            <a:r>
              <a:rPr lang="en-US" altLang="ko-KR" dirty="0" smtClean="0"/>
              <a:t>, G2B</a:t>
            </a:r>
            <a:r>
              <a:rPr lang="ko-KR" altLang="en-US" dirty="0" smtClean="0"/>
              <a:t>는 국가계약법과 지방계약법에 </a:t>
            </a:r>
            <a:r>
              <a:rPr lang="ko-KR" altLang="en-US" dirty="0" err="1" smtClean="0"/>
              <a:t>근거법령을</a:t>
            </a:r>
            <a:r>
              <a:rPr lang="ko-KR" altLang="en-US" dirty="0" smtClean="0"/>
              <a:t> 두고있습니다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또 다른 </a:t>
            </a:r>
            <a:r>
              <a:rPr lang="ko-KR" altLang="en-US" dirty="0" err="1" smtClean="0"/>
              <a:t>차이첨은</a:t>
            </a:r>
            <a:r>
              <a:rPr lang="ko-KR" altLang="en-US" dirty="0" smtClean="0"/>
              <a:t> 앞서 </a:t>
            </a:r>
            <a:r>
              <a:rPr lang="ko-KR" altLang="en-US" dirty="0" err="1" smtClean="0"/>
              <a:t>설명드린</a:t>
            </a:r>
            <a:r>
              <a:rPr lang="ko-KR" altLang="en-US" baseline="0" dirty="0" smtClean="0"/>
              <a:t> 수수료 부분입니다</a:t>
            </a:r>
            <a:r>
              <a:rPr lang="en-US" altLang="ko-KR" baseline="0" dirty="0" smtClean="0"/>
              <a:t>.</a:t>
            </a:r>
          </a:p>
          <a:p>
            <a:r>
              <a:rPr lang="en-US" altLang="ko-KR" baseline="0" dirty="0" smtClean="0"/>
              <a:t>S2B</a:t>
            </a:r>
            <a:r>
              <a:rPr lang="ko-KR" altLang="en-US" baseline="0" dirty="0" smtClean="0"/>
              <a:t>는 교육기관 </a:t>
            </a:r>
            <a:r>
              <a:rPr lang="ko-KR" altLang="en-US" baseline="0" dirty="0" err="1" smtClean="0"/>
              <a:t>소액계약의</a:t>
            </a:r>
            <a:r>
              <a:rPr lang="ko-KR" altLang="en-US" baseline="0" dirty="0" smtClean="0"/>
              <a:t> 특성을 고려하여 </a:t>
            </a:r>
            <a:r>
              <a:rPr lang="en-US" altLang="ko-KR" baseline="0" dirty="0" smtClean="0"/>
              <a:t>50</a:t>
            </a:r>
            <a:r>
              <a:rPr lang="ko-KR" altLang="en-US" baseline="0" dirty="0" smtClean="0"/>
              <a:t>만원 미만에 </a:t>
            </a:r>
            <a:r>
              <a:rPr lang="ko-KR" altLang="en-US" baseline="0" dirty="0" err="1" smtClean="0"/>
              <a:t>차등부과를</a:t>
            </a:r>
            <a:r>
              <a:rPr lang="ko-KR" altLang="en-US" baseline="0" dirty="0" smtClean="0"/>
              <a:t> 하고있다는 것이 </a:t>
            </a:r>
            <a:r>
              <a:rPr lang="en-US" altLang="ko-KR" baseline="0" dirty="0" smtClean="0"/>
              <a:t>G2B</a:t>
            </a:r>
            <a:r>
              <a:rPr lang="ko-KR" altLang="en-US" baseline="0" dirty="0" smtClean="0"/>
              <a:t>의 </a:t>
            </a:r>
            <a:r>
              <a:rPr lang="ko-KR" altLang="en-US" baseline="0" dirty="0" err="1" smtClean="0"/>
              <a:t>정액부과와</a:t>
            </a:r>
            <a:r>
              <a:rPr lang="ko-KR" altLang="en-US" baseline="0" dirty="0" smtClean="0"/>
              <a:t> 다르다는 점</a:t>
            </a:r>
            <a:endParaRPr lang="en-US" altLang="ko-KR" baseline="0" dirty="0" smtClean="0"/>
          </a:p>
          <a:p>
            <a:r>
              <a:rPr lang="ko-KR" altLang="en-US" baseline="0" dirty="0" smtClean="0"/>
              <a:t>참고해주시면 되겠습니다</a:t>
            </a:r>
            <a:r>
              <a:rPr lang="en-US" altLang="ko-KR" baseline="0" dirty="0" smtClean="0"/>
              <a:t>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616614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8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57" name="Shape 119857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8875" cy="37274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9858" name="Shape 119858"/>
          <p:cNvSpPr txBox="1">
            <a:spLocks noGrp="1"/>
          </p:cNvSpPr>
          <p:nvPr>
            <p:ph type="body" idx="1"/>
          </p:nvPr>
        </p:nvSpPr>
        <p:spPr>
          <a:xfrm>
            <a:off x="680341" y="4720226"/>
            <a:ext cx="5442683" cy="4471805"/>
          </a:xfrm>
          <a:prstGeom prst="rect">
            <a:avLst/>
          </a:prstGeom>
          <a:noFill/>
          <a:ln>
            <a:noFill/>
          </a:ln>
        </p:spPr>
        <p:txBody>
          <a:bodyPr wrap="square" lIns="91493" tIns="45734" rIns="91493" bIns="45734" anchor="t" anchorCtr="0">
            <a:normAutofit/>
          </a:bodyPr>
          <a:lstStyle/>
          <a:p>
            <a:r>
              <a:rPr lang="ko-KR" altLang="en-US" dirty="0" smtClean="0"/>
              <a:t>다음은 </a:t>
            </a:r>
            <a:r>
              <a:rPr lang="en-US" altLang="ko-KR" dirty="0" smtClean="0"/>
              <a:t>G2B</a:t>
            </a:r>
            <a:r>
              <a:rPr lang="ko-KR" altLang="en-US" dirty="0" smtClean="0"/>
              <a:t>와 </a:t>
            </a:r>
            <a:r>
              <a:rPr lang="en-US" altLang="ko-KR" dirty="0" smtClean="0"/>
              <a:t>S2B</a:t>
            </a:r>
            <a:r>
              <a:rPr lang="ko-KR" altLang="en-US" dirty="0" smtClean="0"/>
              <a:t>의 비교표가 되겠습니다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S2B</a:t>
            </a:r>
            <a:r>
              <a:rPr lang="ko-KR" altLang="en-US" dirty="0" smtClean="0"/>
              <a:t>는 지방계약법을 준수하고있고</a:t>
            </a:r>
            <a:r>
              <a:rPr lang="en-US" altLang="ko-KR" dirty="0" smtClean="0"/>
              <a:t>, G2B</a:t>
            </a:r>
            <a:r>
              <a:rPr lang="ko-KR" altLang="en-US" dirty="0" smtClean="0"/>
              <a:t>는 국가계약법과 지방계약법에 </a:t>
            </a:r>
            <a:r>
              <a:rPr lang="ko-KR" altLang="en-US" dirty="0" err="1" smtClean="0"/>
              <a:t>근거법령을</a:t>
            </a:r>
            <a:r>
              <a:rPr lang="ko-KR" altLang="en-US" dirty="0" smtClean="0"/>
              <a:t> 두고있습니다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또 다른 </a:t>
            </a:r>
            <a:r>
              <a:rPr lang="ko-KR" altLang="en-US" dirty="0" err="1" smtClean="0"/>
              <a:t>차이첨은</a:t>
            </a:r>
            <a:r>
              <a:rPr lang="ko-KR" altLang="en-US" dirty="0" smtClean="0"/>
              <a:t> 앞서 </a:t>
            </a:r>
            <a:r>
              <a:rPr lang="ko-KR" altLang="en-US" dirty="0" err="1" smtClean="0"/>
              <a:t>설명드린</a:t>
            </a:r>
            <a:r>
              <a:rPr lang="ko-KR" altLang="en-US" baseline="0" dirty="0" smtClean="0"/>
              <a:t> 수수료 부분입니다</a:t>
            </a:r>
            <a:r>
              <a:rPr lang="en-US" altLang="ko-KR" baseline="0" dirty="0" smtClean="0"/>
              <a:t>.</a:t>
            </a:r>
          </a:p>
          <a:p>
            <a:r>
              <a:rPr lang="en-US" altLang="ko-KR" baseline="0" dirty="0" smtClean="0"/>
              <a:t>S2B</a:t>
            </a:r>
            <a:r>
              <a:rPr lang="ko-KR" altLang="en-US" baseline="0" dirty="0" smtClean="0"/>
              <a:t>는 교육기관 </a:t>
            </a:r>
            <a:r>
              <a:rPr lang="ko-KR" altLang="en-US" baseline="0" dirty="0" err="1" smtClean="0"/>
              <a:t>소액계약의</a:t>
            </a:r>
            <a:r>
              <a:rPr lang="ko-KR" altLang="en-US" baseline="0" dirty="0" smtClean="0"/>
              <a:t> 특성을 고려하여 </a:t>
            </a:r>
            <a:r>
              <a:rPr lang="en-US" altLang="ko-KR" baseline="0" dirty="0" smtClean="0"/>
              <a:t>50</a:t>
            </a:r>
            <a:r>
              <a:rPr lang="ko-KR" altLang="en-US" baseline="0" dirty="0" smtClean="0"/>
              <a:t>만원 미만에 </a:t>
            </a:r>
            <a:r>
              <a:rPr lang="ko-KR" altLang="en-US" baseline="0" dirty="0" err="1" smtClean="0"/>
              <a:t>차등부과를</a:t>
            </a:r>
            <a:r>
              <a:rPr lang="ko-KR" altLang="en-US" baseline="0" dirty="0" smtClean="0"/>
              <a:t> 하고있다는 것이 </a:t>
            </a:r>
            <a:r>
              <a:rPr lang="en-US" altLang="ko-KR" baseline="0" dirty="0" smtClean="0"/>
              <a:t>G2B</a:t>
            </a:r>
            <a:r>
              <a:rPr lang="ko-KR" altLang="en-US" baseline="0" dirty="0" smtClean="0"/>
              <a:t>의 </a:t>
            </a:r>
            <a:r>
              <a:rPr lang="ko-KR" altLang="en-US" baseline="0" dirty="0" err="1" smtClean="0"/>
              <a:t>정액부과와</a:t>
            </a:r>
            <a:r>
              <a:rPr lang="ko-KR" altLang="en-US" baseline="0" dirty="0" smtClean="0"/>
              <a:t> 다르다는 점</a:t>
            </a:r>
            <a:endParaRPr lang="en-US" altLang="ko-KR" baseline="0" dirty="0" smtClean="0"/>
          </a:p>
          <a:p>
            <a:r>
              <a:rPr lang="ko-KR" altLang="en-US" baseline="0" dirty="0" smtClean="0"/>
              <a:t>참고해주시면 되겠습니다</a:t>
            </a:r>
            <a:r>
              <a:rPr lang="en-US" altLang="ko-KR" baseline="0" dirty="0" smtClean="0"/>
              <a:t>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7170885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8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57" name="Shape 119857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8875" cy="37274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9858" name="Shape 119858"/>
          <p:cNvSpPr txBox="1">
            <a:spLocks noGrp="1"/>
          </p:cNvSpPr>
          <p:nvPr>
            <p:ph type="body" idx="1"/>
          </p:nvPr>
        </p:nvSpPr>
        <p:spPr>
          <a:xfrm>
            <a:off x="680341" y="4720226"/>
            <a:ext cx="5442683" cy="4471805"/>
          </a:xfrm>
          <a:prstGeom prst="rect">
            <a:avLst/>
          </a:prstGeom>
          <a:noFill/>
          <a:ln>
            <a:noFill/>
          </a:ln>
        </p:spPr>
        <p:txBody>
          <a:bodyPr wrap="square" lIns="91493" tIns="45734" rIns="91493" bIns="45734" anchor="t" anchorCtr="0">
            <a:normAutofit/>
          </a:bodyPr>
          <a:lstStyle/>
          <a:p>
            <a:r>
              <a:rPr lang="ko-KR" altLang="en-US" dirty="0" smtClean="0"/>
              <a:t>다음은 </a:t>
            </a:r>
            <a:r>
              <a:rPr lang="en-US" altLang="ko-KR" dirty="0" smtClean="0"/>
              <a:t>G2B</a:t>
            </a:r>
            <a:r>
              <a:rPr lang="ko-KR" altLang="en-US" dirty="0" smtClean="0"/>
              <a:t>와 </a:t>
            </a:r>
            <a:r>
              <a:rPr lang="en-US" altLang="ko-KR" dirty="0" smtClean="0"/>
              <a:t>S2B</a:t>
            </a:r>
            <a:r>
              <a:rPr lang="ko-KR" altLang="en-US" dirty="0" smtClean="0"/>
              <a:t>의 비교표가 되겠습니다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S2B</a:t>
            </a:r>
            <a:r>
              <a:rPr lang="ko-KR" altLang="en-US" dirty="0" smtClean="0"/>
              <a:t>는 지방계약법을 준수하고있고</a:t>
            </a:r>
            <a:r>
              <a:rPr lang="en-US" altLang="ko-KR" dirty="0" smtClean="0"/>
              <a:t>, G2B</a:t>
            </a:r>
            <a:r>
              <a:rPr lang="ko-KR" altLang="en-US" dirty="0" smtClean="0"/>
              <a:t>는 국가계약법과 지방계약법에 </a:t>
            </a:r>
            <a:r>
              <a:rPr lang="ko-KR" altLang="en-US" dirty="0" err="1" smtClean="0"/>
              <a:t>근거법령을</a:t>
            </a:r>
            <a:r>
              <a:rPr lang="ko-KR" altLang="en-US" dirty="0" smtClean="0"/>
              <a:t> 두고있습니다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또 다른 </a:t>
            </a:r>
            <a:r>
              <a:rPr lang="ko-KR" altLang="en-US" dirty="0" err="1" smtClean="0"/>
              <a:t>차이첨은</a:t>
            </a:r>
            <a:r>
              <a:rPr lang="ko-KR" altLang="en-US" dirty="0" smtClean="0"/>
              <a:t> 앞서 </a:t>
            </a:r>
            <a:r>
              <a:rPr lang="ko-KR" altLang="en-US" dirty="0" err="1" smtClean="0"/>
              <a:t>설명드린</a:t>
            </a:r>
            <a:r>
              <a:rPr lang="ko-KR" altLang="en-US" baseline="0" dirty="0" smtClean="0"/>
              <a:t> 수수료 부분입니다</a:t>
            </a:r>
            <a:r>
              <a:rPr lang="en-US" altLang="ko-KR" baseline="0" dirty="0" smtClean="0"/>
              <a:t>.</a:t>
            </a:r>
          </a:p>
          <a:p>
            <a:r>
              <a:rPr lang="en-US" altLang="ko-KR" baseline="0" dirty="0" smtClean="0"/>
              <a:t>S2B</a:t>
            </a:r>
            <a:r>
              <a:rPr lang="ko-KR" altLang="en-US" baseline="0" dirty="0" smtClean="0"/>
              <a:t>는 교육기관 </a:t>
            </a:r>
            <a:r>
              <a:rPr lang="ko-KR" altLang="en-US" baseline="0" dirty="0" err="1" smtClean="0"/>
              <a:t>소액계약의</a:t>
            </a:r>
            <a:r>
              <a:rPr lang="ko-KR" altLang="en-US" baseline="0" dirty="0" smtClean="0"/>
              <a:t> 특성을 고려하여 </a:t>
            </a:r>
            <a:r>
              <a:rPr lang="en-US" altLang="ko-KR" baseline="0" dirty="0" smtClean="0"/>
              <a:t>50</a:t>
            </a:r>
            <a:r>
              <a:rPr lang="ko-KR" altLang="en-US" baseline="0" dirty="0" smtClean="0"/>
              <a:t>만원 미만에 </a:t>
            </a:r>
            <a:r>
              <a:rPr lang="ko-KR" altLang="en-US" baseline="0" dirty="0" err="1" smtClean="0"/>
              <a:t>차등부과를</a:t>
            </a:r>
            <a:r>
              <a:rPr lang="ko-KR" altLang="en-US" baseline="0" dirty="0" smtClean="0"/>
              <a:t> 하고있다는 것이 </a:t>
            </a:r>
            <a:r>
              <a:rPr lang="en-US" altLang="ko-KR" baseline="0" dirty="0" smtClean="0"/>
              <a:t>G2B</a:t>
            </a:r>
            <a:r>
              <a:rPr lang="ko-KR" altLang="en-US" baseline="0" dirty="0" smtClean="0"/>
              <a:t>의 </a:t>
            </a:r>
            <a:r>
              <a:rPr lang="ko-KR" altLang="en-US" baseline="0" dirty="0" err="1" smtClean="0"/>
              <a:t>정액부과와</a:t>
            </a:r>
            <a:r>
              <a:rPr lang="ko-KR" altLang="en-US" baseline="0" dirty="0" smtClean="0"/>
              <a:t> 다르다는 점</a:t>
            </a:r>
            <a:endParaRPr lang="en-US" altLang="ko-KR" baseline="0" dirty="0" smtClean="0"/>
          </a:p>
          <a:p>
            <a:r>
              <a:rPr lang="ko-KR" altLang="en-US" baseline="0" dirty="0" smtClean="0"/>
              <a:t>참고해주시면 되겠습니다</a:t>
            </a:r>
            <a:r>
              <a:rPr lang="en-US" altLang="ko-KR" baseline="0" dirty="0" smtClean="0"/>
              <a:t>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3204467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8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57" name="Shape 119857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8875" cy="37274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9858" name="Shape 119858"/>
          <p:cNvSpPr txBox="1">
            <a:spLocks noGrp="1"/>
          </p:cNvSpPr>
          <p:nvPr>
            <p:ph type="body" idx="1"/>
          </p:nvPr>
        </p:nvSpPr>
        <p:spPr>
          <a:xfrm>
            <a:off x="680341" y="4720226"/>
            <a:ext cx="5442683" cy="4471805"/>
          </a:xfrm>
          <a:prstGeom prst="rect">
            <a:avLst/>
          </a:prstGeom>
          <a:noFill/>
          <a:ln>
            <a:noFill/>
          </a:ln>
        </p:spPr>
        <p:txBody>
          <a:bodyPr wrap="square" lIns="91493" tIns="45734" rIns="91493" bIns="45734" anchor="t" anchorCtr="0">
            <a:normAutofit/>
          </a:bodyPr>
          <a:lstStyle/>
          <a:p>
            <a:r>
              <a:rPr lang="ko-KR" altLang="en-US" dirty="0" smtClean="0"/>
              <a:t>다음은 </a:t>
            </a:r>
            <a:r>
              <a:rPr lang="en-US" altLang="ko-KR" dirty="0" smtClean="0"/>
              <a:t>G2B</a:t>
            </a:r>
            <a:r>
              <a:rPr lang="ko-KR" altLang="en-US" dirty="0" smtClean="0"/>
              <a:t>와 </a:t>
            </a:r>
            <a:r>
              <a:rPr lang="en-US" altLang="ko-KR" dirty="0" smtClean="0"/>
              <a:t>S2B</a:t>
            </a:r>
            <a:r>
              <a:rPr lang="ko-KR" altLang="en-US" dirty="0" smtClean="0"/>
              <a:t>의 비교표가 되겠습니다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S2B</a:t>
            </a:r>
            <a:r>
              <a:rPr lang="ko-KR" altLang="en-US" dirty="0" smtClean="0"/>
              <a:t>는 지방계약법을 준수하고있고</a:t>
            </a:r>
            <a:r>
              <a:rPr lang="en-US" altLang="ko-KR" dirty="0" smtClean="0"/>
              <a:t>, G2B</a:t>
            </a:r>
            <a:r>
              <a:rPr lang="ko-KR" altLang="en-US" dirty="0" smtClean="0"/>
              <a:t>는 국가계약법과 지방계약법에 </a:t>
            </a:r>
            <a:r>
              <a:rPr lang="ko-KR" altLang="en-US" dirty="0" err="1" smtClean="0"/>
              <a:t>근거법령을</a:t>
            </a:r>
            <a:r>
              <a:rPr lang="ko-KR" altLang="en-US" dirty="0" smtClean="0"/>
              <a:t> 두고있습니다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또 다른 </a:t>
            </a:r>
            <a:r>
              <a:rPr lang="ko-KR" altLang="en-US" dirty="0" err="1" smtClean="0"/>
              <a:t>차이첨은</a:t>
            </a:r>
            <a:r>
              <a:rPr lang="ko-KR" altLang="en-US" dirty="0" smtClean="0"/>
              <a:t> 앞서 </a:t>
            </a:r>
            <a:r>
              <a:rPr lang="ko-KR" altLang="en-US" dirty="0" err="1" smtClean="0"/>
              <a:t>설명드린</a:t>
            </a:r>
            <a:r>
              <a:rPr lang="ko-KR" altLang="en-US" baseline="0" dirty="0" smtClean="0"/>
              <a:t> 수수료 부분입니다</a:t>
            </a:r>
            <a:r>
              <a:rPr lang="en-US" altLang="ko-KR" baseline="0" dirty="0" smtClean="0"/>
              <a:t>.</a:t>
            </a:r>
          </a:p>
          <a:p>
            <a:r>
              <a:rPr lang="en-US" altLang="ko-KR" baseline="0" dirty="0" smtClean="0"/>
              <a:t>S2B</a:t>
            </a:r>
            <a:r>
              <a:rPr lang="ko-KR" altLang="en-US" baseline="0" dirty="0" smtClean="0"/>
              <a:t>는 교육기관 </a:t>
            </a:r>
            <a:r>
              <a:rPr lang="ko-KR" altLang="en-US" baseline="0" dirty="0" err="1" smtClean="0"/>
              <a:t>소액계약의</a:t>
            </a:r>
            <a:r>
              <a:rPr lang="ko-KR" altLang="en-US" baseline="0" dirty="0" smtClean="0"/>
              <a:t> 특성을 고려하여 </a:t>
            </a:r>
            <a:r>
              <a:rPr lang="en-US" altLang="ko-KR" baseline="0" dirty="0" smtClean="0"/>
              <a:t>50</a:t>
            </a:r>
            <a:r>
              <a:rPr lang="ko-KR" altLang="en-US" baseline="0" dirty="0" smtClean="0"/>
              <a:t>만원 미만에 </a:t>
            </a:r>
            <a:r>
              <a:rPr lang="ko-KR" altLang="en-US" baseline="0" dirty="0" err="1" smtClean="0"/>
              <a:t>차등부과를</a:t>
            </a:r>
            <a:r>
              <a:rPr lang="ko-KR" altLang="en-US" baseline="0" dirty="0" smtClean="0"/>
              <a:t> 하고있다는 것이 </a:t>
            </a:r>
            <a:r>
              <a:rPr lang="en-US" altLang="ko-KR" baseline="0" dirty="0" smtClean="0"/>
              <a:t>G2B</a:t>
            </a:r>
            <a:r>
              <a:rPr lang="ko-KR" altLang="en-US" baseline="0" dirty="0" smtClean="0"/>
              <a:t>의 </a:t>
            </a:r>
            <a:r>
              <a:rPr lang="ko-KR" altLang="en-US" baseline="0" dirty="0" err="1" smtClean="0"/>
              <a:t>정액부과와</a:t>
            </a:r>
            <a:r>
              <a:rPr lang="ko-KR" altLang="en-US" baseline="0" dirty="0" smtClean="0"/>
              <a:t> 다르다는 점</a:t>
            </a:r>
            <a:endParaRPr lang="en-US" altLang="ko-KR" baseline="0" dirty="0" smtClean="0"/>
          </a:p>
          <a:p>
            <a:r>
              <a:rPr lang="ko-KR" altLang="en-US" baseline="0" dirty="0" smtClean="0"/>
              <a:t>참고해주시면 되겠습니다</a:t>
            </a:r>
            <a:r>
              <a:rPr lang="en-US" altLang="ko-KR" baseline="0" dirty="0" smtClean="0"/>
              <a:t>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4771760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8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57" name="Shape 119857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8875" cy="37274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9858" name="Shape 119858"/>
          <p:cNvSpPr txBox="1">
            <a:spLocks noGrp="1"/>
          </p:cNvSpPr>
          <p:nvPr>
            <p:ph type="body" idx="1"/>
          </p:nvPr>
        </p:nvSpPr>
        <p:spPr>
          <a:xfrm>
            <a:off x="680341" y="4720226"/>
            <a:ext cx="5442683" cy="4471805"/>
          </a:xfrm>
          <a:prstGeom prst="rect">
            <a:avLst/>
          </a:prstGeom>
          <a:noFill/>
          <a:ln>
            <a:noFill/>
          </a:ln>
        </p:spPr>
        <p:txBody>
          <a:bodyPr wrap="square" lIns="91493" tIns="45734" rIns="91493" bIns="45734" anchor="t" anchorCtr="0">
            <a:normAutofit/>
          </a:bodyPr>
          <a:lstStyle/>
          <a:p>
            <a:r>
              <a:rPr lang="ko-KR" altLang="en-US" dirty="0" smtClean="0"/>
              <a:t>다음은 </a:t>
            </a:r>
            <a:r>
              <a:rPr lang="en-US" altLang="ko-KR" dirty="0" smtClean="0"/>
              <a:t>G2B</a:t>
            </a:r>
            <a:r>
              <a:rPr lang="ko-KR" altLang="en-US" dirty="0" smtClean="0"/>
              <a:t>와 </a:t>
            </a:r>
            <a:r>
              <a:rPr lang="en-US" altLang="ko-KR" dirty="0" smtClean="0"/>
              <a:t>S2B</a:t>
            </a:r>
            <a:r>
              <a:rPr lang="ko-KR" altLang="en-US" dirty="0" smtClean="0"/>
              <a:t>의 비교표가 되겠습니다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S2B</a:t>
            </a:r>
            <a:r>
              <a:rPr lang="ko-KR" altLang="en-US" dirty="0" smtClean="0"/>
              <a:t>는 지방계약법을 준수하고있고</a:t>
            </a:r>
            <a:r>
              <a:rPr lang="en-US" altLang="ko-KR" dirty="0" smtClean="0"/>
              <a:t>, G2B</a:t>
            </a:r>
            <a:r>
              <a:rPr lang="ko-KR" altLang="en-US" dirty="0" smtClean="0"/>
              <a:t>는 국가계약법과 지방계약법에 </a:t>
            </a:r>
            <a:r>
              <a:rPr lang="ko-KR" altLang="en-US" dirty="0" err="1" smtClean="0"/>
              <a:t>근거법령을</a:t>
            </a:r>
            <a:r>
              <a:rPr lang="ko-KR" altLang="en-US" dirty="0" smtClean="0"/>
              <a:t> 두고있습니다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또 다른 </a:t>
            </a:r>
            <a:r>
              <a:rPr lang="ko-KR" altLang="en-US" dirty="0" err="1" smtClean="0"/>
              <a:t>차이첨은</a:t>
            </a:r>
            <a:r>
              <a:rPr lang="ko-KR" altLang="en-US" dirty="0" smtClean="0"/>
              <a:t> 앞서 </a:t>
            </a:r>
            <a:r>
              <a:rPr lang="ko-KR" altLang="en-US" dirty="0" err="1" smtClean="0"/>
              <a:t>설명드린</a:t>
            </a:r>
            <a:r>
              <a:rPr lang="ko-KR" altLang="en-US" baseline="0" dirty="0" smtClean="0"/>
              <a:t> 수수료 부분입니다</a:t>
            </a:r>
            <a:r>
              <a:rPr lang="en-US" altLang="ko-KR" baseline="0" dirty="0" smtClean="0"/>
              <a:t>.</a:t>
            </a:r>
          </a:p>
          <a:p>
            <a:r>
              <a:rPr lang="en-US" altLang="ko-KR" baseline="0" dirty="0" smtClean="0"/>
              <a:t>S2B</a:t>
            </a:r>
            <a:r>
              <a:rPr lang="ko-KR" altLang="en-US" baseline="0" dirty="0" smtClean="0"/>
              <a:t>는 교육기관 </a:t>
            </a:r>
            <a:r>
              <a:rPr lang="ko-KR" altLang="en-US" baseline="0" dirty="0" err="1" smtClean="0"/>
              <a:t>소액계약의</a:t>
            </a:r>
            <a:r>
              <a:rPr lang="ko-KR" altLang="en-US" baseline="0" dirty="0" smtClean="0"/>
              <a:t> 특성을 고려하여 </a:t>
            </a:r>
            <a:r>
              <a:rPr lang="en-US" altLang="ko-KR" baseline="0" dirty="0" smtClean="0"/>
              <a:t>50</a:t>
            </a:r>
            <a:r>
              <a:rPr lang="ko-KR" altLang="en-US" baseline="0" dirty="0" smtClean="0"/>
              <a:t>만원 미만에 </a:t>
            </a:r>
            <a:r>
              <a:rPr lang="ko-KR" altLang="en-US" baseline="0" dirty="0" err="1" smtClean="0"/>
              <a:t>차등부과를</a:t>
            </a:r>
            <a:r>
              <a:rPr lang="ko-KR" altLang="en-US" baseline="0" dirty="0" smtClean="0"/>
              <a:t> 하고있다는 것이 </a:t>
            </a:r>
            <a:r>
              <a:rPr lang="en-US" altLang="ko-KR" baseline="0" dirty="0" smtClean="0"/>
              <a:t>G2B</a:t>
            </a:r>
            <a:r>
              <a:rPr lang="ko-KR" altLang="en-US" baseline="0" dirty="0" smtClean="0"/>
              <a:t>의 </a:t>
            </a:r>
            <a:r>
              <a:rPr lang="ko-KR" altLang="en-US" baseline="0" dirty="0" err="1" smtClean="0"/>
              <a:t>정액부과와</a:t>
            </a:r>
            <a:r>
              <a:rPr lang="ko-KR" altLang="en-US" baseline="0" dirty="0" smtClean="0"/>
              <a:t> 다르다는 점</a:t>
            </a:r>
            <a:endParaRPr lang="en-US" altLang="ko-KR" baseline="0" dirty="0" smtClean="0"/>
          </a:p>
          <a:p>
            <a:r>
              <a:rPr lang="ko-KR" altLang="en-US" baseline="0" dirty="0" smtClean="0"/>
              <a:t>참고해주시면 되겠습니다</a:t>
            </a:r>
            <a:r>
              <a:rPr lang="en-US" altLang="ko-KR" baseline="0" dirty="0" smtClean="0"/>
              <a:t>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615987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8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57" name="Shape 119857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8875" cy="37274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9858" name="Shape 119858"/>
          <p:cNvSpPr txBox="1">
            <a:spLocks noGrp="1"/>
          </p:cNvSpPr>
          <p:nvPr>
            <p:ph type="body" idx="1"/>
          </p:nvPr>
        </p:nvSpPr>
        <p:spPr>
          <a:xfrm>
            <a:off x="680341" y="4720226"/>
            <a:ext cx="5442683" cy="4471805"/>
          </a:xfrm>
          <a:prstGeom prst="rect">
            <a:avLst/>
          </a:prstGeom>
          <a:noFill/>
          <a:ln>
            <a:noFill/>
          </a:ln>
        </p:spPr>
        <p:txBody>
          <a:bodyPr wrap="square" lIns="91493" tIns="45734" rIns="91493" bIns="45734" anchor="t" anchorCtr="0">
            <a:normAutofit/>
          </a:bodyPr>
          <a:lstStyle/>
          <a:p>
            <a:r>
              <a:rPr lang="ko-KR" altLang="en-US" dirty="0" smtClean="0"/>
              <a:t>다음은 </a:t>
            </a:r>
            <a:r>
              <a:rPr lang="en-US" altLang="ko-KR" dirty="0" smtClean="0"/>
              <a:t>G2B</a:t>
            </a:r>
            <a:r>
              <a:rPr lang="ko-KR" altLang="en-US" dirty="0" smtClean="0"/>
              <a:t>와 </a:t>
            </a:r>
            <a:r>
              <a:rPr lang="en-US" altLang="ko-KR" dirty="0" smtClean="0"/>
              <a:t>S2B</a:t>
            </a:r>
            <a:r>
              <a:rPr lang="ko-KR" altLang="en-US" dirty="0" smtClean="0"/>
              <a:t>의 비교표가 되겠습니다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S2B</a:t>
            </a:r>
            <a:r>
              <a:rPr lang="ko-KR" altLang="en-US" dirty="0" smtClean="0"/>
              <a:t>는 지방계약법을 준수하고있고</a:t>
            </a:r>
            <a:r>
              <a:rPr lang="en-US" altLang="ko-KR" dirty="0" smtClean="0"/>
              <a:t>, G2B</a:t>
            </a:r>
            <a:r>
              <a:rPr lang="ko-KR" altLang="en-US" dirty="0" smtClean="0"/>
              <a:t>는 국가계약법과 지방계약법에 </a:t>
            </a:r>
            <a:r>
              <a:rPr lang="ko-KR" altLang="en-US" dirty="0" err="1" smtClean="0"/>
              <a:t>근거법령을</a:t>
            </a:r>
            <a:r>
              <a:rPr lang="ko-KR" altLang="en-US" dirty="0" smtClean="0"/>
              <a:t> 두고있습니다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또 다른 </a:t>
            </a:r>
            <a:r>
              <a:rPr lang="ko-KR" altLang="en-US" dirty="0" err="1" smtClean="0"/>
              <a:t>차이첨은</a:t>
            </a:r>
            <a:r>
              <a:rPr lang="ko-KR" altLang="en-US" dirty="0" smtClean="0"/>
              <a:t> 앞서 </a:t>
            </a:r>
            <a:r>
              <a:rPr lang="ko-KR" altLang="en-US" dirty="0" err="1" smtClean="0"/>
              <a:t>설명드린</a:t>
            </a:r>
            <a:r>
              <a:rPr lang="ko-KR" altLang="en-US" baseline="0" dirty="0" smtClean="0"/>
              <a:t> 수수료 부분입니다</a:t>
            </a:r>
            <a:r>
              <a:rPr lang="en-US" altLang="ko-KR" baseline="0" dirty="0" smtClean="0"/>
              <a:t>.</a:t>
            </a:r>
          </a:p>
          <a:p>
            <a:r>
              <a:rPr lang="en-US" altLang="ko-KR" baseline="0" dirty="0" smtClean="0"/>
              <a:t>S2B</a:t>
            </a:r>
            <a:r>
              <a:rPr lang="ko-KR" altLang="en-US" baseline="0" dirty="0" smtClean="0"/>
              <a:t>는 교육기관 </a:t>
            </a:r>
            <a:r>
              <a:rPr lang="ko-KR" altLang="en-US" baseline="0" dirty="0" err="1" smtClean="0"/>
              <a:t>소액계약의</a:t>
            </a:r>
            <a:r>
              <a:rPr lang="ko-KR" altLang="en-US" baseline="0" dirty="0" smtClean="0"/>
              <a:t> 특성을 고려하여 </a:t>
            </a:r>
            <a:r>
              <a:rPr lang="en-US" altLang="ko-KR" baseline="0" dirty="0" smtClean="0"/>
              <a:t>50</a:t>
            </a:r>
            <a:r>
              <a:rPr lang="ko-KR" altLang="en-US" baseline="0" dirty="0" smtClean="0"/>
              <a:t>만원 미만에 </a:t>
            </a:r>
            <a:r>
              <a:rPr lang="ko-KR" altLang="en-US" baseline="0" dirty="0" err="1" smtClean="0"/>
              <a:t>차등부과를</a:t>
            </a:r>
            <a:r>
              <a:rPr lang="ko-KR" altLang="en-US" baseline="0" dirty="0" smtClean="0"/>
              <a:t> 하고있다는 것이 </a:t>
            </a:r>
            <a:r>
              <a:rPr lang="en-US" altLang="ko-KR" baseline="0" dirty="0" smtClean="0"/>
              <a:t>G2B</a:t>
            </a:r>
            <a:r>
              <a:rPr lang="ko-KR" altLang="en-US" baseline="0" dirty="0" smtClean="0"/>
              <a:t>의 </a:t>
            </a:r>
            <a:r>
              <a:rPr lang="ko-KR" altLang="en-US" baseline="0" dirty="0" err="1" smtClean="0"/>
              <a:t>정액부과와</a:t>
            </a:r>
            <a:r>
              <a:rPr lang="ko-KR" altLang="en-US" baseline="0" dirty="0" smtClean="0"/>
              <a:t> 다르다는 점</a:t>
            </a:r>
            <a:endParaRPr lang="en-US" altLang="ko-KR" baseline="0" dirty="0" smtClean="0"/>
          </a:p>
          <a:p>
            <a:r>
              <a:rPr lang="ko-KR" altLang="en-US" baseline="0" dirty="0" smtClean="0"/>
              <a:t>참고해주시면 되겠습니다</a:t>
            </a:r>
            <a:r>
              <a:rPr lang="en-US" altLang="ko-KR" baseline="0" dirty="0" smtClean="0"/>
              <a:t>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7597569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3577" y="4685771"/>
            <a:ext cx="5388610" cy="4440003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911822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8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57" name="Shape 119857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8875" cy="37274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9858" name="Shape 119858"/>
          <p:cNvSpPr txBox="1">
            <a:spLocks noGrp="1"/>
          </p:cNvSpPr>
          <p:nvPr>
            <p:ph type="body" idx="1"/>
          </p:nvPr>
        </p:nvSpPr>
        <p:spPr>
          <a:xfrm>
            <a:off x="680341" y="4720226"/>
            <a:ext cx="5442683" cy="4471805"/>
          </a:xfrm>
          <a:prstGeom prst="rect">
            <a:avLst/>
          </a:prstGeom>
          <a:noFill/>
          <a:ln>
            <a:noFill/>
          </a:ln>
        </p:spPr>
        <p:txBody>
          <a:bodyPr wrap="square" lIns="91493" tIns="45734" rIns="91493" bIns="45734" anchor="t" anchorCtr="0">
            <a:normAutofit/>
          </a:bodyPr>
          <a:lstStyle/>
          <a:p>
            <a:r>
              <a:rPr lang="ko-KR" altLang="en-US" dirty="0" smtClean="0"/>
              <a:t>다음은 </a:t>
            </a:r>
            <a:r>
              <a:rPr lang="en-US" altLang="ko-KR" dirty="0" smtClean="0"/>
              <a:t>G2B</a:t>
            </a:r>
            <a:r>
              <a:rPr lang="ko-KR" altLang="en-US" dirty="0" smtClean="0"/>
              <a:t>와 </a:t>
            </a:r>
            <a:r>
              <a:rPr lang="en-US" altLang="ko-KR" dirty="0" smtClean="0"/>
              <a:t>S2B</a:t>
            </a:r>
            <a:r>
              <a:rPr lang="ko-KR" altLang="en-US" dirty="0" smtClean="0"/>
              <a:t>의 비교표가 되겠습니다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S2B</a:t>
            </a:r>
            <a:r>
              <a:rPr lang="ko-KR" altLang="en-US" dirty="0" smtClean="0"/>
              <a:t>는 지방계약법을 준수하고있고</a:t>
            </a:r>
            <a:r>
              <a:rPr lang="en-US" altLang="ko-KR" dirty="0" smtClean="0"/>
              <a:t>, G2B</a:t>
            </a:r>
            <a:r>
              <a:rPr lang="ko-KR" altLang="en-US" dirty="0" smtClean="0"/>
              <a:t>는 국가계약법과 지방계약법에 </a:t>
            </a:r>
            <a:r>
              <a:rPr lang="ko-KR" altLang="en-US" dirty="0" err="1" smtClean="0"/>
              <a:t>근거법령을</a:t>
            </a:r>
            <a:r>
              <a:rPr lang="ko-KR" altLang="en-US" dirty="0" smtClean="0"/>
              <a:t> 두고있습니다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또 다른 </a:t>
            </a:r>
            <a:r>
              <a:rPr lang="ko-KR" altLang="en-US" dirty="0" err="1" smtClean="0"/>
              <a:t>차이첨은</a:t>
            </a:r>
            <a:r>
              <a:rPr lang="ko-KR" altLang="en-US" dirty="0" smtClean="0"/>
              <a:t> 앞서 </a:t>
            </a:r>
            <a:r>
              <a:rPr lang="ko-KR" altLang="en-US" dirty="0" err="1" smtClean="0"/>
              <a:t>설명드린</a:t>
            </a:r>
            <a:r>
              <a:rPr lang="ko-KR" altLang="en-US" baseline="0" dirty="0" smtClean="0"/>
              <a:t> 수수료 부분입니다</a:t>
            </a:r>
            <a:r>
              <a:rPr lang="en-US" altLang="ko-KR" baseline="0" dirty="0" smtClean="0"/>
              <a:t>.</a:t>
            </a:r>
          </a:p>
          <a:p>
            <a:r>
              <a:rPr lang="en-US" altLang="ko-KR" baseline="0" dirty="0" smtClean="0"/>
              <a:t>S2B</a:t>
            </a:r>
            <a:r>
              <a:rPr lang="ko-KR" altLang="en-US" baseline="0" dirty="0" smtClean="0"/>
              <a:t>는 교육기관 </a:t>
            </a:r>
            <a:r>
              <a:rPr lang="ko-KR" altLang="en-US" baseline="0" dirty="0" err="1" smtClean="0"/>
              <a:t>소액계약의</a:t>
            </a:r>
            <a:r>
              <a:rPr lang="ko-KR" altLang="en-US" baseline="0" dirty="0" smtClean="0"/>
              <a:t> 특성을 고려하여 </a:t>
            </a:r>
            <a:r>
              <a:rPr lang="en-US" altLang="ko-KR" baseline="0" dirty="0" smtClean="0"/>
              <a:t>50</a:t>
            </a:r>
            <a:r>
              <a:rPr lang="ko-KR" altLang="en-US" baseline="0" dirty="0" smtClean="0"/>
              <a:t>만원 미만에 </a:t>
            </a:r>
            <a:r>
              <a:rPr lang="ko-KR" altLang="en-US" baseline="0" dirty="0" err="1" smtClean="0"/>
              <a:t>차등부과를</a:t>
            </a:r>
            <a:r>
              <a:rPr lang="ko-KR" altLang="en-US" baseline="0" dirty="0" smtClean="0"/>
              <a:t> 하고있다는 것이 </a:t>
            </a:r>
            <a:r>
              <a:rPr lang="en-US" altLang="ko-KR" baseline="0" dirty="0" smtClean="0"/>
              <a:t>G2B</a:t>
            </a:r>
            <a:r>
              <a:rPr lang="ko-KR" altLang="en-US" baseline="0" dirty="0" smtClean="0"/>
              <a:t>의 </a:t>
            </a:r>
            <a:r>
              <a:rPr lang="ko-KR" altLang="en-US" baseline="0" dirty="0" err="1" smtClean="0"/>
              <a:t>정액부과와</a:t>
            </a:r>
            <a:r>
              <a:rPr lang="ko-KR" altLang="en-US" baseline="0" dirty="0" smtClean="0"/>
              <a:t> 다르다는 점</a:t>
            </a:r>
            <a:endParaRPr lang="en-US" altLang="ko-KR" baseline="0" dirty="0" smtClean="0"/>
          </a:p>
          <a:p>
            <a:r>
              <a:rPr lang="ko-KR" altLang="en-US" baseline="0" dirty="0" smtClean="0"/>
              <a:t>참고해주시면 되겠습니다</a:t>
            </a:r>
            <a:r>
              <a:rPr lang="en-US" altLang="ko-KR" baseline="0" dirty="0" smtClean="0"/>
              <a:t>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3116903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8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57" name="Shape 119857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8875" cy="37274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9858" name="Shape 119858"/>
          <p:cNvSpPr txBox="1">
            <a:spLocks noGrp="1"/>
          </p:cNvSpPr>
          <p:nvPr>
            <p:ph type="body" idx="1"/>
          </p:nvPr>
        </p:nvSpPr>
        <p:spPr>
          <a:xfrm>
            <a:off x="680341" y="4720226"/>
            <a:ext cx="5442683" cy="4471805"/>
          </a:xfrm>
          <a:prstGeom prst="rect">
            <a:avLst/>
          </a:prstGeom>
          <a:noFill/>
          <a:ln>
            <a:noFill/>
          </a:ln>
        </p:spPr>
        <p:txBody>
          <a:bodyPr wrap="square" lIns="91493" tIns="45734" rIns="91493" bIns="45734" anchor="t" anchorCtr="0">
            <a:normAutofit/>
          </a:bodyPr>
          <a:lstStyle/>
          <a:p>
            <a:r>
              <a:rPr lang="ko-KR" altLang="en-US" dirty="0" smtClean="0"/>
              <a:t>다음은 </a:t>
            </a:r>
            <a:r>
              <a:rPr lang="en-US" altLang="ko-KR" dirty="0" smtClean="0"/>
              <a:t>G2B</a:t>
            </a:r>
            <a:r>
              <a:rPr lang="ko-KR" altLang="en-US" dirty="0" smtClean="0"/>
              <a:t>와 </a:t>
            </a:r>
            <a:r>
              <a:rPr lang="en-US" altLang="ko-KR" dirty="0" smtClean="0"/>
              <a:t>S2B</a:t>
            </a:r>
            <a:r>
              <a:rPr lang="ko-KR" altLang="en-US" dirty="0" smtClean="0"/>
              <a:t>의 비교표가 되겠습니다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S2B</a:t>
            </a:r>
            <a:r>
              <a:rPr lang="ko-KR" altLang="en-US" dirty="0" smtClean="0"/>
              <a:t>는 지방계약법을 준수하고있고</a:t>
            </a:r>
            <a:r>
              <a:rPr lang="en-US" altLang="ko-KR" dirty="0" smtClean="0"/>
              <a:t>, G2B</a:t>
            </a:r>
            <a:r>
              <a:rPr lang="ko-KR" altLang="en-US" dirty="0" smtClean="0"/>
              <a:t>는 국가계약법과 지방계약법에 </a:t>
            </a:r>
            <a:r>
              <a:rPr lang="ko-KR" altLang="en-US" dirty="0" err="1" smtClean="0"/>
              <a:t>근거법령을</a:t>
            </a:r>
            <a:r>
              <a:rPr lang="ko-KR" altLang="en-US" dirty="0" smtClean="0"/>
              <a:t> 두고있습니다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또 다른 </a:t>
            </a:r>
            <a:r>
              <a:rPr lang="ko-KR" altLang="en-US" dirty="0" err="1" smtClean="0"/>
              <a:t>차이첨은</a:t>
            </a:r>
            <a:r>
              <a:rPr lang="ko-KR" altLang="en-US" dirty="0" smtClean="0"/>
              <a:t> 앞서 </a:t>
            </a:r>
            <a:r>
              <a:rPr lang="ko-KR" altLang="en-US" dirty="0" err="1" smtClean="0"/>
              <a:t>설명드린</a:t>
            </a:r>
            <a:r>
              <a:rPr lang="ko-KR" altLang="en-US" baseline="0" dirty="0" smtClean="0"/>
              <a:t> 수수료 부분입니다</a:t>
            </a:r>
            <a:r>
              <a:rPr lang="en-US" altLang="ko-KR" baseline="0" dirty="0" smtClean="0"/>
              <a:t>.</a:t>
            </a:r>
          </a:p>
          <a:p>
            <a:r>
              <a:rPr lang="en-US" altLang="ko-KR" baseline="0" dirty="0" smtClean="0"/>
              <a:t>S2B</a:t>
            </a:r>
            <a:r>
              <a:rPr lang="ko-KR" altLang="en-US" baseline="0" dirty="0" smtClean="0"/>
              <a:t>는 교육기관 </a:t>
            </a:r>
            <a:r>
              <a:rPr lang="ko-KR" altLang="en-US" baseline="0" dirty="0" err="1" smtClean="0"/>
              <a:t>소액계약의</a:t>
            </a:r>
            <a:r>
              <a:rPr lang="ko-KR" altLang="en-US" baseline="0" dirty="0" smtClean="0"/>
              <a:t> 특성을 고려하여 </a:t>
            </a:r>
            <a:r>
              <a:rPr lang="en-US" altLang="ko-KR" baseline="0" dirty="0" smtClean="0"/>
              <a:t>50</a:t>
            </a:r>
            <a:r>
              <a:rPr lang="ko-KR" altLang="en-US" baseline="0" dirty="0" smtClean="0"/>
              <a:t>만원 미만에 </a:t>
            </a:r>
            <a:r>
              <a:rPr lang="ko-KR" altLang="en-US" baseline="0" dirty="0" err="1" smtClean="0"/>
              <a:t>차등부과를</a:t>
            </a:r>
            <a:r>
              <a:rPr lang="ko-KR" altLang="en-US" baseline="0" dirty="0" smtClean="0"/>
              <a:t> 하고있다는 것이 </a:t>
            </a:r>
            <a:r>
              <a:rPr lang="en-US" altLang="ko-KR" baseline="0" dirty="0" smtClean="0"/>
              <a:t>G2B</a:t>
            </a:r>
            <a:r>
              <a:rPr lang="ko-KR" altLang="en-US" baseline="0" dirty="0" smtClean="0"/>
              <a:t>의 </a:t>
            </a:r>
            <a:r>
              <a:rPr lang="ko-KR" altLang="en-US" baseline="0" dirty="0" err="1" smtClean="0"/>
              <a:t>정액부과와</a:t>
            </a:r>
            <a:r>
              <a:rPr lang="ko-KR" altLang="en-US" baseline="0" dirty="0" smtClean="0"/>
              <a:t> 다르다는 점</a:t>
            </a:r>
            <a:endParaRPr lang="en-US" altLang="ko-KR" baseline="0" dirty="0" smtClean="0"/>
          </a:p>
          <a:p>
            <a:r>
              <a:rPr lang="ko-KR" altLang="en-US" baseline="0" dirty="0" smtClean="0"/>
              <a:t>참고해주시면 되겠습니다</a:t>
            </a:r>
            <a:r>
              <a:rPr lang="en-US" altLang="ko-KR" baseline="0" dirty="0" smtClean="0"/>
              <a:t>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2572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8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57" name="Shape 119857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8875" cy="37274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9858" name="Shape 119858"/>
          <p:cNvSpPr txBox="1">
            <a:spLocks noGrp="1"/>
          </p:cNvSpPr>
          <p:nvPr>
            <p:ph type="body" idx="1"/>
          </p:nvPr>
        </p:nvSpPr>
        <p:spPr>
          <a:xfrm>
            <a:off x="680341" y="4720226"/>
            <a:ext cx="5442683" cy="4471805"/>
          </a:xfrm>
          <a:prstGeom prst="rect">
            <a:avLst/>
          </a:prstGeom>
          <a:noFill/>
          <a:ln>
            <a:noFill/>
          </a:ln>
        </p:spPr>
        <p:txBody>
          <a:bodyPr wrap="square" lIns="91493" tIns="45734" rIns="91493" bIns="45734" anchor="t" anchorCtr="0">
            <a:normAutofit/>
          </a:bodyPr>
          <a:lstStyle/>
          <a:p>
            <a:r>
              <a:rPr lang="ko-KR" altLang="en-US" dirty="0" smtClean="0"/>
              <a:t>다음은 </a:t>
            </a:r>
            <a:r>
              <a:rPr lang="en-US" altLang="ko-KR" dirty="0" smtClean="0"/>
              <a:t>G2B</a:t>
            </a:r>
            <a:r>
              <a:rPr lang="ko-KR" altLang="en-US" dirty="0" smtClean="0"/>
              <a:t>와 </a:t>
            </a:r>
            <a:r>
              <a:rPr lang="en-US" altLang="ko-KR" dirty="0" smtClean="0"/>
              <a:t>S2B</a:t>
            </a:r>
            <a:r>
              <a:rPr lang="ko-KR" altLang="en-US" dirty="0" smtClean="0"/>
              <a:t>의 비교표가 되겠습니다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S2B</a:t>
            </a:r>
            <a:r>
              <a:rPr lang="ko-KR" altLang="en-US" dirty="0" smtClean="0"/>
              <a:t>는 지방계약법을 준수하고있고</a:t>
            </a:r>
            <a:r>
              <a:rPr lang="en-US" altLang="ko-KR" dirty="0" smtClean="0"/>
              <a:t>, G2B</a:t>
            </a:r>
            <a:r>
              <a:rPr lang="ko-KR" altLang="en-US" dirty="0" smtClean="0"/>
              <a:t>는 국가계약법과 지방계약법에 </a:t>
            </a:r>
            <a:r>
              <a:rPr lang="ko-KR" altLang="en-US" dirty="0" err="1" smtClean="0"/>
              <a:t>근거법령을</a:t>
            </a:r>
            <a:r>
              <a:rPr lang="ko-KR" altLang="en-US" dirty="0" smtClean="0"/>
              <a:t> 두고있습니다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또 다른 </a:t>
            </a:r>
            <a:r>
              <a:rPr lang="ko-KR" altLang="en-US" dirty="0" err="1" smtClean="0"/>
              <a:t>차이첨은</a:t>
            </a:r>
            <a:r>
              <a:rPr lang="ko-KR" altLang="en-US" dirty="0" smtClean="0"/>
              <a:t> 앞서 </a:t>
            </a:r>
            <a:r>
              <a:rPr lang="ko-KR" altLang="en-US" dirty="0" err="1" smtClean="0"/>
              <a:t>설명드린</a:t>
            </a:r>
            <a:r>
              <a:rPr lang="ko-KR" altLang="en-US" baseline="0" dirty="0" smtClean="0"/>
              <a:t> 수수료 부분입니다</a:t>
            </a:r>
            <a:r>
              <a:rPr lang="en-US" altLang="ko-KR" baseline="0" dirty="0" smtClean="0"/>
              <a:t>.</a:t>
            </a:r>
          </a:p>
          <a:p>
            <a:r>
              <a:rPr lang="en-US" altLang="ko-KR" baseline="0" dirty="0" smtClean="0"/>
              <a:t>S2B</a:t>
            </a:r>
            <a:r>
              <a:rPr lang="ko-KR" altLang="en-US" baseline="0" dirty="0" smtClean="0"/>
              <a:t>는 교육기관 </a:t>
            </a:r>
            <a:r>
              <a:rPr lang="ko-KR" altLang="en-US" baseline="0" dirty="0" err="1" smtClean="0"/>
              <a:t>소액계약의</a:t>
            </a:r>
            <a:r>
              <a:rPr lang="ko-KR" altLang="en-US" baseline="0" dirty="0" smtClean="0"/>
              <a:t> 특성을 고려하여 </a:t>
            </a:r>
            <a:r>
              <a:rPr lang="en-US" altLang="ko-KR" baseline="0" dirty="0" smtClean="0"/>
              <a:t>50</a:t>
            </a:r>
            <a:r>
              <a:rPr lang="ko-KR" altLang="en-US" baseline="0" dirty="0" smtClean="0"/>
              <a:t>만원 미만에 </a:t>
            </a:r>
            <a:r>
              <a:rPr lang="ko-KR" altLang="en-US" baseline="0" dirty="0" err="1" smtClean="0"/>
              <a:t>차등부과를</a:t>
            </a:r>
            <a:r>
              <a:rPr lang="ko-KR" altLang="en-US" baseline="0" dirty="0" smtClean="0"/>
              <a:t> 하고있다는 것이 </a:t>
            </a:r>
            <a:r>
              <a:rPr lang="en-US" altLang="ko-KR" baseline="0" dirty="0" smtClean="0"/>
              <a:t>G2B</a:t>
            </a:r>
            <a:r>
              <a:rPr lang="ko-KR" altLang="en-US" baseline="0" dirty="0" smtClean="0"/>
              <a:t>의 </a:t>
            </a:r>
            <a:r>
              <a:rPr lang="ko-KR" altLang="en-US" baseline="0" dirty="0" err="1" smtClean="0"/>
              <a:t>정액부과와</a:t>
            </a:r>
            <a:r>
              <a:rPr lang="ko-KR" altLang="en-US" baseline="0" dirty="0" smtClean="0"/>
              <a:t> 다르다는 점</a:t>
            </a:r>
            <a:endParaRPr lang="en-US" altLang="ko-KR" baseline="0" dirty="0" smtClean="0"/>
          </a:p>
          <a:p>
            <a:r>
              <a:rPr lang="ko-KR" altLang="en-US" baseline="0" dirty="0" smtClean="0"/>
              <a:t>참고해주시면 되겠습니다</a:t>
            </a:r>
            <a:r>
              <a:rPr lang="en-US" altLang="ko-KR" baseline="0" dirty="0" smtClean="0"/>
              <a:t>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0964560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8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57" name="Shape 119857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8875" cy="37274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9858" name="Shape 119858"/>
          <p:cNvSpPr txBox="1">
            <a:spLocks noGrp="1"/>
          </p:cNvSpPr>
          <p:nvPr>
            <p:ph type="body" idx="1"/>
          </p:nvPr>
        </p:nvSpPr>
        <p:spPr>
          <a:xfrm>
            <a:off x="680341" y="4720226"/>
            <a:ext cx="5442683" cy="4471805"/>
          </a:xfrm>
          <a:prstGeom prst="rect">
            <a:avLst/>
          </a:prstGeom>
          <a:noFill/>
          <a:ln>
            <a:noFill/>
          </a:ln>
        </p:spPr>
        <p:txBody>
          <a:bodyPr wrap="square" lIns="91493" tIns="45734" rIns="91493" bIns="45734" anchor="t" anchorCtr="0">
            <a:normAutofit/>
          </a:bodyPr>
          <a:lstStyle/>
          <a:p>
            <a:r>
              <a:rPr lang="ko-KR" altLang="en-US" dirty="0" smtClean="0"/>
              <a:t>다음은 </a:t>
            </a:r>
            <a:r>
              <a:rPr lang="en-US" altLang="ko-KR" dirty="0" smtClean="0"/>
              <a:t>G2B</a:t>
            </a:r>
            <a:r>
              <a:rPr lang="ko-KR" altLang="en-US" dirty="0" smtClean="0"/>
              <a:t>와 </a:t>
            </a:r>
            <a:r>
              <a:rPr lang="en-US" altLang="ko-KR" dirty="0" smtClean="0"/>
              <a:t>S2B</a:t>
            </a:r>
            <a:r>
              <a:rPr lang="ko-KR" altLang="en-US" dirty="0" smtClean="0"/>
              <a:t>의 비교표가 되겠습니다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S2B</a:t>
            </a:r>
            <a:r>
              <a:rPr lang="ko-KR" altLang="en-US" dirty="0" smtClean="0"/>
              <a:t>는 지방계약법을 준수하고있고</a:t>
            </a:r>
            <a:r>
              <a:rPr lang="en-US" altLang="ko-KR" dirty="0" smtClean="0"/>
              <a:t>, G2B</a:t>
            </a:r>
            <a:r>
              <a:rPr lang="ko-KR" altLang="en-US" dirty="0" smtClean="0"/>
              <a:t>는 국가계약법과 지방계약법에 </a:t>
            </a:r>
            <a:r>
              <a:rPr lang="ko-KR" altLang="en-US" dirty="0" err="1" smtClean="0"/>
              <a:t>근거법령을</a:t>
            </a:r>
            <a:r>
              <a:rPr lang="ko-KR" altLang="en-US" dirty="0" smtClean="0"/>
              <a:t> 두고있습니다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또 다른 </a:t>
            </a:r>
            <a:r>
              <a:rPr lang="ko-KR" altLang="en-US" dirty="0" err="1" smtClean="0"/>
              <a:t>차이첨은</a:t>
            </a:r>
            <a:r>
              <a:rPr lang="ko-KR" altLang="en-US" dirty="0" smtClean="0"/>
              <a:t> 앞서 </a:t>
            </a:r>
            <a:r>
              <a:rPr lang="ko-KR" altLang="en-US" dirty="0" err="1" smtClean="0"/>
              <a:t>설명드린</a:t>
            </a:r>
            <a:r>
              <a:rPr lang="ko-KR" altLang="en-US" baseline="0" dirty="0" smtClean="0"/>
              <a:t> 수수료 부분입니다</a:t>
            </a:r>
            <a:r>
              <a:rPr lang="en-US" altLang="ko-KR" baseline="0" dirty="0" smtClean="0"/>
              <a:t>.</a:t>
            </a:r>
          </a:p>
          <a:p>
            <a:r>
              <a:rPr lang="en-US" altLang="ko-KR" baseline="0" dirty="0" smtClean="0"/>
              <a:t>S2B</a:t>
            </a:r>
            <a:r>
              <a:rPr lang="ko-KR" altLang="en-US" baseline="0" dirty="0" smtClean="0"/>
              <a:t>는 교육기관 </a:t>
            </a:r>
            <a:r>
              <a:rPr lang="ko-KR" altLang="en-US" baseline="0" dirty="0" err="1" smtClean="0"/>
              <a:t>소액계약의</a:t>
            </a:r>
            <a:r>
              <a:rPr lang="ko-KR" altLang="en-US" baseline="0" dirty="0" smtClean="0"/>
              <a:t> 특성을 고려하여 </a:t>
            </a:r>
            <a:r>
              <a:rPr lang="en-US" altLang="ko-KR" baseline="0" dirty="0" smtClean="0"/>
              <a:t>50</a:t>
            </a:r>
            <a:r>
              <a:rPr lang="ko-KR" altLang="en-US" baseline="0" dirty="0" smtClean="0"/>
              <a:t>만원 미만에 </a:t>
            </a:r>
            <a:r>
              <a:rPr lang="ko-KR" altLang="en-US" baseline="0" dirty="0" err="1" smtClean="0"/>
              <a:t>차등부과를</a:t>
            </a:r>
            <a:r>
              <a:rPr lang="ko-KR" altLang="en-US" baseline="0" dirty="0" smtClean="0"/>
              <a:t> 하고있다는 것이 </a:t>
            </a:r>
            <a:r>
              <a:rPr lang="en-US" altLang="ko-KR" baseline="0" dirty="0" smtClean="0"/>
              <a:t>G2B</a:t>
            </a:r>
            <a:r>
              <a:rPr lang="ko-KR" altLang="en-US" baseline="0" dirty="0" smtClean="0"/>
              <a:t>의 </a:t>
            </a:r>
            <a:r>
              <a:rPr lang="ko-KR" altLang="en-US" baseline="0" dirty="0" err="1" smtClean="0"/>
              <a:t>정액부과와</a:t>
            </a:r>
            <a:r>
              <a:rPr lang="ko-KR" altLang="en-US" baseline="0" dirty="0" smtClean="0"/>
              <a:t> 다르다는 점</a:t>
            </a:r>
            <a:endParaRPr lang="en-US" altLang="ko-KR" baseline="0" dirty="0" smtClean="0"/>
          </a:p>
          <a:p>
            <a:r>
              <a:rPr lang="ko-KR" altLang="en-US" baseline="0" dirty="0" smtClean="0"/>
              <a:t>참고해주시면 되겠습니다</a:t>
            </a:r>
            <a:r>
              <a:rPr lang="en-US" altLang="ko-KR" baseline="0" dirty="0" smtClean="0"/>
              <a:t>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380330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8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57" name="Shape 119857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8875" cy="37274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9858" name="Shape 119858"/>
          <p:cNvSpPr txBox="1">
            <a:spLocks noGrp="1"/>
          </p:cNvSpPr>
          <p:nvPr>
            <p:ph type="body" idx="1"/>
          </p:nvPr>
        </p:nvSpPr>
        <p:spPr>
          <a:xfrm>
            <a:off x="680341" y="4720226"/>
            <a:ext cx="5442683" cy="4471805"/>
          </a:xfrm>
          <a:prstGeom prst="rect">
            <a:avLst/>
          </a:prstGeom>
          <a:noFill/>
          <a:ln>
            <a:noFill/>
          </a:ln>
        </p:spPr>
        <p:txBody>
          <a:bodyPr wrap="square" lIns="91493" tIns="45734" rIns="91493" bIns="45734" anchor="t" anchorCtr="0">
            <a:normAutofit/>
          </a:bodyPr>
          <a:lstStyle/>
          <a:p>
            <a:r>
              <a:rPr lang="ko-KR" altLang="en-US" dirty="0" smtClean="0"/>
              <a:t>다음은 </a:t>
            </a:r>
            <a:r>
              <a:rPr lang="en-US" altLang="ko-KR" dirty="0" smtClean="0"/>
              <a:t>G2B</a:t>
            </a:r>
            <a:r>
              <a:rPr lang="ko-KR" altLang="en-US" dirty="0" smtClean="0"/>
              <a:t>와 </a:t>
            </a:r>
            <a:r>
              <a:rPr lang="en-US" altLang="ko-KR" dirty="0" smtClean="0"/>
              <a:t>S2B</a:t>
            </a:r>
            <a:r>
              <a:rPr lang="ko-KR" altLang="en-US" dirty="0" smtClean="0"/>
              <a:t>의 비교표가 되겠습니다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S2B</a:t>
            </a:r>
            <a:r>
              <a:rPr lang="ko-KR" altLang="en-US" dirty="0" smtClean="0"/>
              <a:t>는 지방계약법을 준수하고있고</a:t>
            </a:r>
            <a:r>
              <a:rPr lang="en-US" altLang="ko-KR" dirty="0" smtClean="0"/>
              <a:t>, G2B</a:t>
            </a:r>
            <a:r>
              <a:rPr lang="ko-KR" altLang="en-US" dirty="0" smtClean="0"/>
              <a:t>는 국가계약법과 지방계약법에 </a:t>
            </a:r>
            <a:r>
              <a:rPr lang="ko-KR" altLang="en-US" dirty="0" err="1" smtClean="0"/>
              <a:t>근거법령을</a:t>
            </a:r>
            <a:r>
              <a:rPr lang="ko-KR" altLang="en-US" dirty="0" smtClean="0"/>
              <a:t> 두고있습니다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또 다른 </a:t>
            </a:r>
            <a:r>
              <a:rPr lang="ko-KR" altLang="en-US" dirty="0" err="1" smtClean="0"/>
              <a:t>차이첨은</a:t>
            </a:r>
            <a:r>
              <a:rPr lang="ko-KR" altLang="en-US" dirty="0" smtClean="0"/>
              <a:t> 앞서 </a:t>
            </a:r>
            <a:r>
              <a:rPr lang="ko-KR" altLang="en-US" dirty="0" err="1" smtClean="0"/>
              <a:t>설명드린</a:t>
            </a:r>
            <a:r>
              <a:rPr lang="ko-KR" altLang="en-US" baseline="0" dirty="0" smtClean="0"/>
              <a:t> 수수료 부분입니다</a:t>
            </a:r>
            <a:r>
              <a:rPr lang="en-US" altLang="ko-KR" baseline="0" dirty="0" smtClean="0"/>
              <a:t>.</a:t>
            </a:r>
          </a:p>
          <a:p>
            <a:r>
              <a:rPr lang="en-US" altLang="ko-KR" baseline="0" dirty="0" smtClean="0"/>
              <a:t>S2B</a:t>
            </a:r>
            <a:r>
              <a:rPr lang="ko-KR" altLang="en-US" baseline="0" dirty="0" smtClean="0"/>
              <a:t>는 교육기관 </a:t>
            </a:r>
            <a:r>
              <a:rPr lang="ko-KR" altLang="en-US" baseline="0" dirty="0" err="1" smtClean="0"/>
              <a:t>소액계약의</a:t>
            </a:r>
            <a:r>
              <a:rPr lang="ko-KR" altLang="en-US" baseline="0" dirty="0" smtClean="0"/>
              <a:t> 특성을 고려하여 </a:t>
            </a:r>
            <a:r>
              <a:rPr lang="en-US" altLang="ko-KR" baseline="0" dirty="0" smtClean="0"/>
              <a:t>50</a:t>
            </a:r>
            <a:r>
              <a:rPr lang="ko-KR" altLang="en-US" baseline="0" dirty="0" smtClean="0"/>
              <a:t>만원 미만에 </a:t>
            </a:r>
            <a:r>
              <a:rPr lang="ko-KR" altLang="en-US" baseline="0" dirty="0" err="1" smtClean="0"/>
              <a:t>차등부과를</a:t>
            </a:r>
            <a:r>
              <a:rPr lang="ko-KR" altLang="en-US" baseline="0" dirty="0" smtClean="0"/>
              <a:t> 하고있다는 것이 </a:t>
            </a:r>
            <a:r>
              <a:rPr lang="en-US" altLang="ko-KR" baseline="0" dirty="0" smtClean="0"/>
              <a:t>G2B</a:t>
            </a:r>
            <a:r>
              <a:rPr lang="ko-KR" altLang="en-US" baseline="0" dirty="0" smtClean="0"/>
              <a:t>의 </a:t>
            </a:r>
            <a:r>
              <a:rPr lang="ko-KR" altLang="en-US" baseline="0" dirty="0" err="1" smtClean="0"/>
              <a:t>정액부과와</a:t>
            </a:r>
            <a:r>
              <a:rPr lang="ko-KR" altLang="en-US" baseline="0" dirty="0" smtClean="0"/>
              <a:t> 다르다는 점</a:t>
            </a:r>
            <a:endParaRPr lang="en-US" altLang="ko-KR" baseline="0" dirty="0" smtClean="0"/>
          </a:p>
          <a:p>
            <a:r>
              <a:rPr lang="ko-KR" altLang="en-US" baseline="0" dirty="0" smtClean="0"/>
              <a:t>참고해주시면 되겠습니다</a:t>
            </a:r>
            <a:r>
              <a:rPr lang="en-US" altLang="ko-KR" baseline="0" dirty="0" smtClean="0"/>
              <a:t>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6166383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8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57" name="Shape 119857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8875" cy="37274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9858" name="Shape 119858"/>
          <p:cNvSpPr txBox="1">
            <a:spLocks noGrp="1"/>
          </p:cNvSpPr>
          <p:nvPr>
            <p:ph type="body" idx="1"/>
          </p:nvPr>
        </p:nvSpPr>
        <p:spPr>
          <a:xfrm>
            <a:off x="680341" y="4720226"/>
            <a:ext cx="5442683" cy="4471805"/>
          </a:xfrm>
          <a:prstGeom prst="rect">
            <a:avLst/>
          </a:prstGeom>
          <a:noFill/>
          <a:ln>
            <a:noFill/>
          </a:ln>
        </p:spPr>
        <p:txBody>
          <a:bodyPr wrap="square" lIns="91493" tIns="45734" rIns="91493" bIns="45734" anchor="t" anchorCtr="0">
            <a:normAutofit/>
          </a:bodyPr>
          <a:lstStyle/>
          <a:p>
            <a:r>
              <a:rPr lang="ko-KR" altLang="en-US" dirty="0" smtClean="0"/>
              <a:t>다음은 </a:t>
            </a:r>
            <a:r>
              <a:rPr lang="en-US" altLang="ko-KR" dirty="0" smtClean="0"/>
              <a:t>G2B</a:t>
            </a:r>
            <a:r>
              <a:rPr lang="ko-KR" altLang="en-US" dirty="0" smtClean="0"/>
              <a:t>와 </a:t>
            </a:r>
            <a:r>
              <a:rPr lang="en-US" altLang="ko-KR" dirty="0" smtClean="0"/>
              <a:t>S2B</a:t>
            </a:r>
            <a:r>
              <a:rPr lang="ko-KR" altLang="en-US" dirty="0" smtClean="0"/>
              <a:t>의 비교표가 되겠습니다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S2B</a:t>
            </a:r>
            <a:r>
              <a:rPr lang="ko-KR" altLang="en-US" dirty="0" smtClean="0"/>
              <a:t>는 지방계약법을 준수하고있고</a:t>
            </a:r>
            <a:r>
              <a:rPr lang="en-US" altLang="ko-KR" dirty="0" smtClean="0"/>
              <a:t>, G2B</a:t>
            </a:r>
            <a:r>
              <a:rPr lang="ko-KR" altLang="en-US" dirty="0" smtClean="0"/>
              <a:t>는 국가계약법과 지방계약법에 </a:t>
            </a:r>
            <a:r>
              <a:rPr lang="ko-KR" altLang="en-US" dirty="0" err="1" smtClean="0"/>
              <a:t>근거법령을</a:t>
            </a:r>
            <a:r>
              <a:rPr lang="ko-KR" altLang="en-US" dirty="0" smtClean="0"/>
              <a:t> 두고있습니다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또 다른 </a:t>
            </a:r>
            <a:r>
              <a:rPr lang="ko-KR" altLang="en-US" dirty="0" err="1" smtClean="0"/>
              <a:t>차이첨은</a:t>
            </a:r>
            <a:r>
              <a:rPr lang="ko-KR" altLang="en-US" dirty="0" smtClean="0"/>
              <a:t> 앞서 </a:t>
            </a:r>
            <a:r>
              <a:rPr lang="ko-KR" altLang="en-US" dirty="0" err="1" smtClean="0"/>
              <a:t>설명드린</a:t>
            </a:r>
            <a:r>
              <a:rPr lang="ko-KR" altLang="en-US" baseline="0" dirty="0" smtClean="0"/>
              <a:t> 수수료 부분입니다</a:t>
            </a:r>
            <a:r>
              <a:rPr lang="en-US" altLang="ko-KR" baseline="0" dirty="0" smtClean="0"/>
              <a:t>.</a:t>
            </a:r>
          </a:p>
          <a:p>
            <a:r>
              <a:rPr lang="en-US" altLang="ko-KR" baseline="0" dirty="0" smtClean="0"/>
              <a:t>S2B</a:t>
            </a:r>
            <a:r>
              <a:rPr lang="ko-KR" altLang="en-US" baseline="0" dirty="0" smtClean="0"/>
              <a:t>는 교육기관 </a:t>
            </a:r>
            <a:r>
              <a:rPr lang="ko-KR" altLang="en-US" baseline="0" dirty="0" err="1" smtClean="0"/>
              <a:t>소액계약의</a:t>
            </a:r>
            <a:r>
              <a:rPr lang="ko-KR" altLang="en-US" baseline="0" dirty="0" smtClean="0"/>
              <a:t> 특성을 고려하여 </a:t>
            </a:r>
            <a:r>
              <a:rPr lang="en-US" altLang="ko-KR" baseline="0" dirty="0" smtClean="0"/>
              <a:t>50</a:t>
            </a:r>
            <a:r>
              <a:rPr lang="ko-KR" altLang="en-US" baseline="0" dirty="0" smtClean="0"/>
              <a:t>만원 미만에 </a:t>
            </a:r>
            <a:r>
              <a:rPr lang="ko-KR" altLang="en-US" baseline="0" dirty="0" err="1" smtClean="0"/>
              <a:t>차등부과를</a:t>
            </a:r>
            <a:r>
              <a:rPr lang="ko-KR" altLang="en-US" baseline="0" dirty="0" smtClean="0"/>
              <a:t> 하고있다는 것이 </a:t>
            </a:r>
            <a:r>
              <a:rPr lang="en-US" altLang="ko-KR" baseline="0" dirty="0" smtClean="0"/>
              <a:t>G2B</a:t>
            </a:r>
            <a:r>
              <a:rPr lang="ko-KR" altLang="en-US" baseline="0" dirty="0" smtClean="0"/>
              <a:t>의 </a:t>
            </a:r>
            <a:r>
              <a:rPr lang="ko-KR" altLang="en-US" baseline="0" dirty="0" err="1" smtClean="0"/>
              <a:t>정액부과와</a:t>
            </a:r>
            <a:r>
              <a:rPr lang="ko-KR" altLang="en-US" baseline="0" dirty="0" smtClean="0"/>
              <a:t> 다르다는 점</a:t>
            </a:r>
            <a:endParaRPr lang="en-US" altLang="ko-KR" baseline="0" dirty="0" smtClean="0"/>
          </a:p>
          <a:p>
            <a:r>
              <a:rPr lang="ko-KR" altLang="en-US" baseline="0" dirty="0" smtClean="0"/>
              <a:t>참고해주시면 되겠습니다</a:t>
            </a:r>
            <a:r>
              <a:rPr lang="en-US" altLang="ko-KR" baseline="0" dirty="0" smtClean="0"/>
              <a:t>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0885629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8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57" name="Shape 119857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8875" cy="37274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9858" name="Shape 119858"/>
          <p:cNvSpPr txBox="1">
            <a:spLocks noGrp="1"/>
          </p:cNvSpPr>
          <p:nvPr>
            <p:ph type="body" idx="1"/>
          </p:nvPr>
        </p:nvSpPr>
        <p:spPr>
          <a:xfrm>
            <a:off x="680341" y="4720226"/>
            <a:ext cx="5442683" cy="4471805"/>
          </a:xfrm>
          <a:prstGeom prst="rect">
            <a:avLst/>
          </a:prstGeom>
          <a:noFill/>
          <a:ln>
            <a:noFill/>
          </a:ln>
        </p:spPr>
        <p:txBody>
          <a:bodyPr wrap="square" lIns="91493" tIns="45734" rIns="91493" bIns="45734" anchor="t" anchorCtr="0">
            <a:normAutofit/>
          </a:bodyPr>
          <a:lstStyle/>
          <a:p>
            <a:r>
              <a:rPr lang="ko-KR" altLang="en-US" dirty="0" smtClean="0"/>
              <a:t>다음은 </a:t>
            </a:r>
            <a:r>
              <a:rPr lang="en-US" altLang="ko-KR" dirty="0" smtClean="0"/>
              <a:t>G2B</a:t>
            </a:r>
            <a:r>
              <a:rPr lang="ko-KR" altLang="en-US" dirty="0" smtClean="0"/>
              <a:t>와 </a:t>
            </a:r>
            <a:r>
              <a:rPr lang="en-US" altLang="ko-KR" dirty="0" smtClean="0"/>
              <a:t>S2B</a:t>
            </a:r>
            <a:r>
              <a:rPr lang="ko-KR" altLang="en-US" dirty="0" smtClean="0"/>
              <a:t>의 비교표가 되겠습니다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S2B</a:t>
            </a:r>
            <a:r>
              <a:rPr lang="ko-KR" altLang="en-US" dirty="0" smtClean="0"/>
              <a:t>는 지방계약법을 준수하고있고</a:t>
            </a:r>
            <a:r>
              <a:rPr lang="en-US" altLang="ko-KR" dirty="0" smtClean="0"/>
              <a:t>, G2B</a:t>
            </a:r>
            <a:r>
              <a:rPr lang="ko-KR" altLang="en-US" dirty="0" smtClean="0"/>
              <a:t>는 국가계약법과 지방계약법에 </a:t>
            </a:r>
            <a:r>
              <a:rPr lang="ko-KR" altLang="en-US" dirty="0" err="1" smtClean="0"/>
              <a:t>근거법령을</a:t>
            </a:r>
            <a:r>
              <a:rPr lang="ko-KR" altLang="en-US" dirty="0" smtClean="0"/>
              <a:t> 두고있습니다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또 다른 </a:t>
            </a:r>
            <a:r>
              <a:rPr lang="ko-KR" altLang="en-US" dirty="0" err="1" smtClean="0"/>
              <a:t>차이첨은</a:t>
            </a:r>
            <a:r>
              <a:rPr lang="ko-KR" altLang="en-US" dirty="0" smtClean="0"/>
              <a:t> 앞서 </a:t>
            </a:r>
            <a:r>
              <a:rPr lang="ko-KR" altLang="en-US" dirty="0" err="1" smtClean="0"/>
              <a:t>설명드린</a:t>
            </a:r>
            <a:r>
              <a:rPr lang="ko-KR" altLang="en-US" baseline="0" dirty="0" smtClean="0"/>
              <a:t> 수수료 부분입니다</a:t>
            </a:r>
            <a:r>
              <a:rPr lang="en-US" altLang="ko-KR" baseline="0" dirty="0" smtClean="0"/>
              <a:t>.</a:t>
            </a:r>
          </a:p>
          <a:p>
            <a:r>
              <a:rPr lang="en-US" altLang="ko-KR" baseline="0" dirty="0" smtClean="0"/>
              <a:t>S2B</a:t>
            </a:r>
            <a:r>
              <a:rPr lang="ko-KR" altLang="en-US" baseline="0" dirty="0" smtClean="0"/>
              <a:t>는 교육기관 </a:t>
            </a:r>
            <a:r>
              <a:rPr lang="ko-KR" altLang="en-US" baseline="0" dirty="0" err="1" smtClean="0"/>
              <a:t>소액계약의</a:t>
            </a:r>
            <a:r>
              <a:rPr lang="ko-KR" altLang="en-US" baseline="0" dirty="0" smtClean="0"/>
              <a:t> 특성을 고려하여 </a:t>
            </a:r>
            <a:r>
              <a:rPr lang="en-US" altLang="ko-KR" baseline="0" dirty="0" smtClean="0"/>
              <a:t>50</a:t>
            </a:r>
            <a:r>
              <a:rPr lang="ko-KR" altLang="en-US" baseline="0" dirty="0" smtClean="0"/>
              <a:t>만원 미만에 </a:t>
            </a:r>
            <a:r>
              <a:rPr lang="ko-KR" altLang="en-US" baseline="0" dirty="0" err="1" smtClean="0"/>
              <a:t>차등부과를</a:t>
            </a:r>
            <a:r>
              <a:rPr lang="ko-KR" altLang="en-US" baseline="0" dirty="0" smtClean="0"/>
              <a:t> 하고있다는 것이 </a:t>
            </a:r>
            <a:r>
              <a:rPr lang="en-US" altLang="ko-KR" baseline="0" dirty="0" smtClean="0"/>
              <a:t>G2B</a:t>
            </a:r>
            <a:r>
              <a:rPr lang="ko-KR" altLang="en-US" baseline="0" dirty="0" smtClean="0"/>
              <a:t>의 </a:t>
            </a:r>
            <a:r>
              <a:rPr lang="ko-KR" altLang="en-US" baseline="0" dirty="0" err="1" smtClean="0"/>
              <a:t>정액부과와</a:t>
            </a:r>
            <a:r>
              <a:rPr lang="ko-KR" altLang="en-US" baseline="0" dirty="0" smtClean="0"/>
              <a:t> 다르다는 점</a:t>
            </a:r>
            <a:endParaRPr lang="en-US" altLang="ko-KR" baseline="0" dirty="0" smtClean="0"/>
          </a:p>
          <a:p>
            <a:r>
              <a:rPr lang="ko-KR" altLang="en-US" baseline="0" dirty="0" smtClean="0"/>
              <a:t>참고해주시면 되겠습니다</a:t>
            </a:r>
            <a:r>
              <a:rPr lang="en-US" altLang="ko-KR" baseline="0" dirty="0" smtClean="0"/>
              <a:t>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5001898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8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57" name="Shape 119857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8875" cy="37274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9858" name="Shape 119858"/>
          <p:cNvSpPr txBox="1">
            <a:spLocks noGrp="1"/>
          </p:cNvSpPr>
          <p:nvPr>
            <p:ph type="body" idx="1"/>
          </p:nvPr>
        </p:nvSpPr>
        <p:spPr>
          <a:xfrm>
            <a:off x="680341" y="4720226"/>
            <a:ext cx="5442683" cy="4471805"/>
          </a:xfrm>
          <a:prstGeom prst="rect">
            <a:avLst/>
          </a:prstGeom>
          <a:noFill/>
          <a:ln>
            <a:noFill/>
          </a:ln>
        </p:spPr>
        <p:txBody>
          <a:bodyPr wrap="square" lIns="91493" tIns="45734" rIns="91493" bIns="45734" anchor="t" anchorCtr="0">
            <a:normAutofit/>
          </a:bodyPr>
          <a:lstStyle/>
          <a:p>
            <a:r>
              <a:rPr lang="ko-KR" altLang="en-US" dirty="0" smtClean="0"/>
              <a:t>다음은 </a:t>
            </a:r>
            <a:r>
              <a:rPr lang="en-US" altLang="ko-KR" dirty="0" smtClean="0"/>
              <a:t>G2B</a:t>
            </a:r>
            <a:r>
              <a:rPr lang="ko-KR" altLang="en-US" dirty="0" smtClean="0"/>
              <a:t>와 </a:t>
            </a:r>
            <a:r>
              <a:rPr lang="en-US" altLang="ko-KR" dirty="0" smtClean="0"/>
              <a:t>S2B</a:t>
            </a:r>
            <a:r>
              <a:rPr lang="ko-KR" altLang="en-US" dirty="0" smtClean="0"/>
              <a:t>의 비교표가 되겠습니다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S2B</a:t>
            </a:r>
            <a:r>
              <a:rPr lang="ko-KR" altLang="en-US" dirty="0" smtClean="0"/>
              <a:t>는 지방계약법을 준수하고있고</a:t>
            </a:r>
            <a:r>
              <a:rPr lang="en-US" altLang="ko-KR" dirty="0" smtClean="0"/>
              <a:t>, G2B</a:t>
            </a:r>
            <a:r>
              <a:rPr lang="ko-KR" altLang="en-US" dirty="0" smtClean="0"/>
              <a:t>는 국가계약법과 지방계약법에 </a:t>
            </a:r>
            <a:r>
              <a:rPr lang="ko-KR" altLang="en-US" dirty="0" err="1" smtClean="0"/>
              <a:t>근거법령을</a:t>
            </a:r>
            <a:r>
              <a:rPr lang="ko-KR" altLang="en-US" dirty="0" smtClean="0"/>
              <a:t> 두고있습니다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또 다른 </a:t>
            </a:r>
            <a:r>
              <a:rPr lang="ko-KR" altLang="en-US" dirty="0" err="1" smtClean="0"/>
              <a:t>차이첨은</a:t>
            </a:r>
            <a:r>
              <a:rPr lang="ko-KR" altLang="en-US" dirty="0" smtClean="0"/>
              <a:t> 앞서 </a:t>
            </a:r>
            <a:r>
              <a:rPr lang="ko-KR" altLang="en-US" dirty="0" err="1" smtClean="0"/>
              <a:t>설명드린</a:t>
            </a:r>
            <a:r>
              <a:rPr lang="ko-KR" altLang="en-US" baseline="0" dirty="0" smtClean="0"/>
              <a:t> 수수료 부분입니다</a:t>
            </a:r>
            <a:r>
              <a:rPr lang="en-US" altLang="ko-KR" baseline="0" dirty="0" smtClean="0"/>
              <a:t>.</a:t>
            </a:r>
          </a:p>
          <a:p>
            <a:r>
              <a:rPr lang="en-US" altLang="ko-KR" baseline="0" dirty="0" smtClean="0"/>
              <a:t>S2B</a:t>
            </a:r>
            <a:r>
              <a:rPr lang="ko-KR" altLang="en-US" baseline="0" dirty="0" smtClean="0"/>
              <a:t>는 교육기관 </a:t>
            </a:r>
            <a:r>
              <a:rPr lang="ko-KR" altLang="en-US" baseline="0" dirty="0" err="1" smtClean="0"/>
              <a:t>소액계약의</a:t>
            </a:r>
            <a:r>
              <a:rPr lang="ko-KR" altLang="en-US" baseline="0" dirty="0" smtClean="0"/>
              <a:t> 특성을 고려하여 </a:t>
            </a:r>
            <a:r>
              <a:rPr lang="en-US" altLang="ko-KR" baseline="0" dirty="0" smtClean="0"/>
              <a:t>50</a:t>
            </a:r>
            <a:r>
              <a:rPr lang="ko-KR" altLang="en-US" baseline="0" dirty="0" smtClean="0"/>
              <a:t>만원 미만에 </a:t>
            </a:r>
            <a:r>
              <a:rPr lang="ko-KR" altLang="en-US" baseline="0" dirty="0" err="1" smtClean="0"/>
              <a:t>차등부과를</a:t>
            </a:r>
            <a:r>
              <a:rPr lang="ko-KR" altLang="en-US" baseline="0" dirty="0" smtClean="0"/>
              <a:t> 하고있다는 것이 </a:t>
            </a:r>
            <a:r>
              <a:rPr lang="en-US" altLang="ko-KR" baseline="0" dirty="0" smtClean="0"/>
              <a:t>G2B</a:t>
            </a:r>
            <a:r>
              <a:rPr lang="ko-KR" altLang="en-US" baseline="0" dirty="0" smtClean="0"/>
              <a:t>의 </a:t>
            </a:r>
            <a:r>
              <a:rPr lang="ko-KR" altLang="en-US" baseline="0" dirty="0" err="1" smtClean="0"/>
              <a:t>정액부과와</a:t>
            </a:r>
            <a:r>
              <a:rPr lang="ko-KR" altLang="en-US" baseline="0" dirty="0" smtClean="0"/>
              <a:t> 다르다는 점</a:t>
            </a:r>
            <a:endParaRPr lang="en-US" altLang="ko-KR" baseline="0" dirty="0" smtClean="0"/>
          </a:p>
          <a:p>
            <a:r>
              <a:rPr lang="ko-KR" altLang="en-US" baseline="0" dirty="0" smtClean="0"/>
              <a:t>참고해주시면 되겠습니다</a:t>
            </a:r>
            <a:r>
              <a:rPr lang="en-US" altLang="ko-KR" baseline="0" dirty="0" smtClean="0"/>
              <a:t>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70879235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지난 </a:t>
            </a:r>
            <a:r>
              <a:rPr lang="en-US" altLang="ko-KR" dirty="0" smtClean="0"/>
              <a:t>10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20</a:t>
            </a:r>
            <a:r>
              <a:rPr lang="ko-KR" altLang="en-US" dirty="0" smtClean="0"/>
              <a:t>일</a:t>
            </a:r>
            <a:r>
              <a:rPr lang="en-US" altLang="ko-KR" dirty="0" smtClean="0"/>
              <a:t>, </a:t>
            </a:r>
            <a:r>
              <a:rPr lang="ko-KR" altLang="en-US" dirty="0" smtClean="0"/>
              <a:t>경남 청렴서한문이 </a:t>
            </a:r>
            <a:r>
              <a:rPr lang="en-US" altLang="ko-KR" dirty="0" smtClean="0"/>
              <a:t>S2B </a:t>
            </a:r>
            <a:r>
              <a:rPr lang="ko-KR" altLang="en-US" dirty="0" smtClean="0"/>
              <a:t>시스템에 반영되었습니다</a:t>
            </a:r>
            <a:r>
              <a:rPr lang="en-US" altLang="ko-KR" dirty="0" smtClean="0"/>
              <a:t>.</a:t>
            </a:r>
          </a:p>
          <a:p>
            <a:r>
              <a:rPr lang="en-US" altLang="ko-KR" baseline="0" dirty="0" smtClean="0"/>
              <a:t>S2B</a:t>
            </a:r>
            <a:r>
              <a:rPr lang="ko-KR" altLang="en-US" baseline="0" dirty="0" smtClean="0"/>
              <a:t>에서는 공급업체가 </a:t>
            </a:r>
            <a:r>
              <a:rPr lang="ko-KR" altLang="en-US" baseline="0" dirty="0" err="1" smtClean="0"/>
              <a:t>승낙사항</a:t>
            </a:r>
            <a:r>
              <a:rPr lang="ko-KR" altLang="en-US" baseline="0" dirty="0" smtClean="0"/>
              <a:t> 전송 버튼을 누르거나 </a:t>
            </a:r>
            <a:r>
              <a:rPr lang="ko-KR" altLang="en-US" baseline="0" dirty="0" err="1" smtClean="0"/>
              <a:t>전자계약서</a:t>
            </a:r>
            <a:r>
              <a:rPr lang="ko-KR" altLang="en-US" baseline="0" dirty="0" smtClean="0"/>
              <a:t> 작성 버튼을 누를 때 자동으로 팝업 안내가 되어</a:t>
            </a:r>
            <a:endParaRPr lang="en-US" altLang="ko-KR" baseline="0" dirty="0" smtClean="0"/>
          </a:p>
          <a:p>
            <a:r>
              <a:rPr lang="ko-KR" altLang="en-US" baseline="0" dirty="0" smtClean="0"/>
              <a:t>별도로 청렴서한문을 보내거나 첨부할 필요 없이 계약을 진행하실 수 있습니다</a:t>
            </a:r>
            <a:r>
              <a:rPr lang="en-US" altLang="ko-KR" baseline="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322505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지난 </a:t>
            </a:r>
            <a:r>
              <a:rPr lang="en-US" altLang="ko-KR" dirty="0" smtClean="0"/>
              <a:t>10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20</a:t>
            </a:r>
            <a:r>
              <a:rPr lang="ko-KR" altLang="en-US" dirty="0" smtClean="0"/>
              <a:t>일</a:t>
            </a:r>
            <a:r>
              <a:rPr lang="en-US" altLang="ko-KR" dirty="0" smtClean="0"/>
              <a:t>, </a:t>
            </a:r>
            <a:r>
              <a:rPr lang="ko-KR" altLang="en-US" dirty="0" smtClean="0"/>
              <a:t>경남 청렴서한문이 </a:t>
            </a:r>
            <a:r>
              <a:rPr lang="en-US" altLang="ko-KR" dirty="0" smtClean="0"/>
              <a:t>S2B </a:t>
            </a:r>
            <a:r>
              <a:rPr lang="ko-KR" altLang="en-US" dirty="0" smtClean="0"/>
              <a:t>시스템에 반영되었습니다</a:t>
            </a:r>
            <a:r>
              <a:rPr lang="en-US" altLang="ko-KR" dirty="0" smtClean="0"/>
              <a:t>.</a:t>
            </a:r>
          </a:p>
          <a:p>
            <a:r>
              <a:rPr lang="en-US" altLang="ko-KR" baseline="0" dirty="0" smtClean="0"/>
              <a:t>S2B</a:t>
            </a:r>
            <a:r>
              <a:rPr lang="ko-KR" altLang="en-US" baseline="0" dirty="0" smtClean="0"/>
              <a:t>에서는 공급업체가 </a:t>
            </a:r>
            <a:r>
              <a:rPr lang="ko-KR" altLang="en-US" baseline="0" dirty="0" err="1" smtClean="0"/>
              <a:t>승낙사항</a:t>
            </a:r>
            <a:r>
              <a:rPr lang="ko-KR" altLang="en-US" baseline="0" dirty="0" smtClean="0"/>
              <a:t> 전송 버튼을 누르거나 </a:t>
            </a:r>
            <a:r>
              <a:rPr lang="ko-KR" altLang="en-US" baseline="0" dirty="0" err="1" smtClean="0"/>
              <a:t>전자계약서</a:t>
            </a:r>
            <a:r>
              <a:rPr lang="ko-KR" altLang="en-US" baseline="0" dirty="0" smtClean="0"/>
              <a:t> 작성 버튼을 누를 때 자동으로 팝업 안내가 되어</a:t>
            </a:r>
            <a:endParaRPr lang="en-US" altLang="ko-KR" baseline="0" dirty="0" smtClean="0"/>
          </a:p>
          <a:p>
            <a:r>
              <a:rPr lang="ko-KR" altLang="en-US" baseline="0" dirty="0" smtClean="0"/>
              <a:t>별도로 청렴서한문을 보내거나 첨부할 필요 없이 계약을 진행하실 수 있습니다</a:t>
            </a:r>
            <a:r>
              <a:rPr lang="en-US" altLang="ko-KR" baseline="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9945187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S2B</a:t>
            </a:r>
            <a:r>
              <a:rPr lang="ko-KR" altLang="en-US" dirty="0" smtClean="0"/>
              <a:t>는 교육기관 및 지방자치단체</a:t>
            </a:r>
            <a:r>
              <a:rPr lang="ko-KR" altLang="en-US" baseline="0" dirty="0" smtClean="0"/>
              <a:t> 등 지방계약법이 적용 되는 모든 기관에서 이용이 가능하며</a:t>
            </a:r>
            <a:endParaRPr lang="en-US" altLang="ko-KR" baseline="0" dirty="0" smtClean="0"/>
          </a:p>
          <a:p>
            <a:r>
              <a:rPr lang="en-US" altLang="ko-KR" baseline="0" dirty="0" smtClean="0">
                <a:solidFill>
                  <a:srgbClr val="FF0000"/>
                </a:solidFill>
              </a:rPr>
              <a:t>(</a:t>
            </a:r>
            <a:r>
              <a:rPr lang="ko-KR" altLang="en-US" baseline="0" dirty="0" smtClean="0">
                <a:solidFill>
                  <a:srgbClr val="FF0000"/>
                </a:solidFill>
              </a:rPr>
              <a:t>입찰기준으로</a:t>
            </a:r>
            <a:r>
              <a:rPr lang="en-US" altLang="ko-KR" baseline="0" dirty="0" smtClean="0">
                <a:solidFill>
                  <a:srgbClr val="FF0000"/>
                </a:solidFill>
              </a:rPr>
              <a:t>)</a:t>
            </a:r>
            <a:r>
              <a:rPr lang="ko-KR" altLang="en-US" baseline="0" dirty="0" smtClean="0"/>
              <a:t> 물품은 추정가격 </a:t>
            </a:r>
            <a:r>
              <a:rPr lang="en-US" altLang="ko-KR" baseline="0" dirty="0" smtClean="0"/>
              <a:t>7</a:t>
            </a:r>
            <a:r>
              <a:rPr lang="ko-KR" altLang="en-US" baseline="0" dirty="0" smtClean="0"/>
              <a:t>천만 원 이하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공사와 용역은 추정가격 </a:t>
            </a:r>
            <a:r>
              <a:rPr lang="en-US" altLang="ko-KR" baseline="0" dirty="0" smtClean="0"/>
              <a:t>2</a:t>
            </a:r>
            <a:r>
              <a:rPr lang="ko-KR" altLang="en-US" baseline="0" dirty="0" smtClean="0"/>
              <a:t>천만 원 이하</a:t>
            </a:r>
            <a:r>
              <a:rPr lang="en-US" altLang="ko-KR" baseline="0" dirty="0" smtClean="0"/>
              <a:t>,</a:t>
            </a:r>
          </a:p>
          <a:p>
            <a:r>
              <a:rPr lang="ko-KR" altLang="en-US" baseline="0" dirty="0" smtClean="0"/>
              <a:t>간행물은 금액 제한 없이 이용할 수 있습니다</a:t>
            </a:r>
            <a:r>
              <a:rPr lang="en-US" altLang="ko-KR" baseline="0" dirty="0" smtClean="0"/>
              <a:t>.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0830457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8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57" name="Shape 119857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812800"/>
            <a:ext cx="5430837" cy="4071938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9858" name="Shape 119858"/>
          <p:cNvSpPr txBox="1">
            <a:spLocks noGrp="1"/>
          </p:cNvSpPr>
          <p:nvPr>
            <p:ph type="body" idx="1"/>
          </p:nvPr>
        </p:nvSpPr>
        <p:spPr>
          <a:xfrm>
            <a:off x="680555" y="5155563"/>
            <a:ext cx="5444394" cy="4884230"/>
          </a:xfrm>
          <a:prstGeom prst="rect">
            <a:avLst/>
          </a:prstGeom>
          <a:noFill/>
          <a:ln>
            <a:noFill/>
          </a:ln>
        </p:spPr>
        <p:txBody>
          <a:bodyPr wrap="square" lIns="92175" tIns="46075" rIns="92175" bIns="46075" anchor="t" anchorCtr="0">
            <a:normAutofit/>
          </a:bodyPr>
          <a:lstStyle/>
          <a:p>
            <a:r>
              <a:rPr lang="ko-KR" altLang="en-US" smtClean="0"/>
              <a:t>지정정보처리장치 </a:t>
            </a:r>
            <a:r>
              <a:rPr lang="en-US" altLang="ko-KR" smtClean="0"/>
              <a:t>S2B</a:t>
            </a:r>
            <a:r>
              <a:rPr lang="en-US" altLang="ko-KR" baseline="0" smtClean="0"/>
              <a:t>,G2B </a:t>
            </a:r>
            <a:r>
              <a:rPr lang="ko-KR" altLang="en-US" baseline="0" smtClean="0"/>
              <a:t>비교표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66783839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S2B</a:t>
            </a:r>
            <a:r>
              <a:rPr lang="ko-KR" altLang="en-US" smtClean="0"/>
              <a:t>는 </a:t>
            </a:r>
            <a:r>
              <a:rPr lang="en-US" altLang="ko-KR" dirty="0" smtClean="0"/>
              <a:t>‘</a:t>
            </a:r>
            <a:r>
              <a:rPr lang="ko-KR" altLang="en-US" smtClean="0"/>
              <a:t>지정정보처리장치 관리운영지침</a:t>
            </a:r>
            <a:r>
              <a:rPr lang="en-US" altLang="ko-KR" dirty="0" smtClean="0"/>
              <a:t>’</a:t>
            </a:r>
            <a:r>
              <a:rPr lang="ko-KR" altLang="en-US" smtClean="0"/>
              <a:t>에 따라 행정안전부의 승인을 받아 수수료를 징수하고있습니다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여기서 </a:t>
            </a:r>
            <a:r>
              <a:rPr lang="ko-KR" altLang="en-US" dirty="0" err="1" smtClean="0"/>
              <a:t>행안부장관이</a:t>
            </a:r>
            <a:r>
              <a:rPr lang="ko-KR" altLang="en-US" dirty="0" smtClean="0"/>
              <a:t> 승인한 금액이 계약금액 </a:t>
            </a:r>
            <a:r>
              <a:rPr lang="en-US" altLang="ko-KR" dirty="0" smtClean="0"/>
              <a:t>2</a:t>
            </a:r>
            <a:r>
              <a:rPr lang="ko-KR" altLang="en-US" smtClean="0"/>
              <a:t>천만원 미만에 수수료 </a:t>
            </a:r>
            <a:r>
              <a:rPr lang="en-US" altLang="ko-KR" dirty="0" smtClean="0"/>
              <a:t>1</a:t>
            </a:r>
            <a:r>
              <a:rPr lang="ko-KR" altLang="en-US" smtClean="0"/>
              <a:t>만원입니다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하지만 소액구매가 잦은 교육기관의 특성을 감안하여 </a:t>
            </a:r>
            <a:r>
              <a:rPr lang="en-US" altLang="ko-KR" dirty="0" smtClean="0"/>
              <a:t>S2B</a:t>
            </a:r>
            <a:r>
              <a:rPr lang="ko-KR" altLang="en-US" smtClean="0"/>
              <a:t>에서는 </a:t>
            </a:r>
            <a:r>
              <a:rPr lang="en-US" altLang="ko-KR" dirty="0" smtClean="0"/>
              <a:t>50</a:t>
            </a:r>
            <a:r>
              <a:rPr lang="ko-KR" altLang="en-US" smtClean="0"/>
              <a:t>만원 미만의 계약금액에 대해 수수료를 차등부과하고있습니다</a:t>
            </a:r>
            <a:r>
              <a:rPr lang="en-US" altLang="ko-KR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13A6B1-4F68-43A9-ADFB-5940970A98E3}" type="slidenum">
              <a:rPr lang="ko-KR" altLang="en-US" smtClean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693178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S2B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시스템 계약방법 별 특징입니다</a:t>
            </a:r>
            <a:r>
              <a:rPr lang="en-US" altLang="ko-KR" baseline="0" dirty="0" smtClean="0"/>
              <a:t>. (</a:t>
            </a:r>
            <a:r>
              <a:rPr lang="ko-KR" altLang="en-US" baseline="0" dirty="0" smtClean="0"/>
              <a:t>지역 별로 이용금액 기준은 상이</a:t>
            </a:r>
            <a:r>
              <a:rPr lang="en-US" altLang="ko-KR" baseline="0" dirty="0" smtClean="0"/>
              <a:t>)</a:t>
            </a:r>
          </a:p>
          <a:p>
            <a:endParaRPr lang="en-US" altLang="ko-KR" baseline="0" dirty="0" smtClean="0"/>
          </a:p>
          <a:p>
            <a:r>
              <a:rPr lang="ko-KR" altLang="en-US" dirty="0"/>
              <a:t>먼저 </a:t>
            </a:r>
            <a:r>
              <a:rPr lang="en-US" altLang="ko-KR" dirty="0"/>
              <a:t>1</a:t>
            </a:r>
            <a:r>
              <a:rPr lang="ko-KR" altLang="en-US" dirty="0"/>
              <a:t>인수의 견적정보는 쇼핑몰 형태로</a:t>
            </a:r>
            <a:r>
              <a:rPr lang="en-US" altLang="ko-KR" dirty="0"/>
              <a:t>, </a:t>
            </a:r>
          </a:p>
          <a:p>
            <a:r>
              <a:rPr lang="ko-KR" altLang="en-US" dirty="0"/>
              <a:t>지정정보처리장치들 중 유일하게 신용카드 결제가 된다는 특징이 있습니다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또한</a:t>
            </a:r>
            <a:r>
              <a:rPr lang="en-US" altLang="ko-KR" dirty="0"/>
              <a:t> </a:t>
            </a:r>
            <a:r>
              <a:rPr lang="ko-KR" altLang="en-US" dirty="0"/>
              <a:t>업체와 협상이 가능한 </a:t>
            </a:r>
            <a:r>
              <a:rPr lang="ko-KR" altLang="en-US" dirty="0" err="1"/>
              <a:t>수의시담</a:t>
            </a:r>
            <a:r>
              <a:rPr lang="ko-KR" altLang="en-US" dirty="0"/>
              <a:t> 기능과</a:t>
            </a:r>
            <a:endParaRPr lang="en-US" altLang="ko-KR" dirty="0"/>
          </a:p>
          <a:p>
            <a:r>
              <a:rPr lang="ko-KR" altLang="en-US" dirty="0"/>
              <a:t>담아둔 물품내역을 그대로 </a:t>
            </a:r>
            <a:r>
              <a:rPr lang="ko-KR" altLang="en-US" dirty="0" err="1"/>
              <a:t>자동첨부하여</a:t>
            </a:r>
            <a:r>
              <a:rPr lang="ko-KR" altLang="en-US" dirty="0"/>
              <a:t> 공고로 연계하는 기능이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1</a:t>
            </a:r>
            <a:r>
              <a:rPr lang="ko-KR" altLang="en-US" dirty="0"/>
              <a:t>인수의 견적요청 역시 </a:t>
            </a:r>
            <a:r>
              <a:rPr lang="ko-KR" altLang="en-US" dirty="0" err="1"/>
              <a:t>수의시담을</a:t>
            </a:r>
            <a:r>
              <a:rPr lang="ko-KR" altLang="en-US" dirty="0"/>
              <a:t> 할 수 있고</a:t>
            </a:r>
            <a:r>
              <a:rPr lang="en-US" altLang="ko-KR" dirty="0"/>
              <a:t>, </a:t>
            </a:r>
          </a:p>
          <a:p>
            <a:r>
              <a:rPr lang="ko-KR" altLang="en-US" dirty="0"/>
              <a:t>지역선택 또는 업체를 지명하여 계약을 진행할 수 있으며</a:t>
            </a:r>
            <a:endParaRPr lang="en-US" altLang="ko-KR" dirty="0"/>
          </a:p>
          <a:p>
            <a:r>
              <a:rPr lang="ko-KR" altLang="en-US" dirty="0"/>
              <a:t>업체로부터의 비교견적을 통해 예산절감을 극대화할 수 있습니다</a:t>
            </a:r>
            <a:r>
              <a:rPr lang="en-US" altLang="ko-KR" dirty="0"/>
              <a:t>.</a:t>
            </a:r>
            <a:r>
              <a:rPr lang="ko-KR" altLang="en-US" dirty="0"/>
              <a:t> 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2</a:t>
            </a:r>
            <a:r>
              <a:rPr lang="ko-KR" altLang="en-US" dirty="0" err="1"/>
              <a:t>인수의는</a:t>
            </a:r>
            <a:r>
              <a:rPr lang="ko-KR" altLang="en-US" dirty="0"/>
              <a:t> </a:t>
            </a:r>
            <a:r>
              <a:rPr lang="en-US" altLang="ko-KR" dirty="0"/>
              <a:t>2</a:t>
            </a:r>
            <a:r>
              <a:rPr lang="ko-KR" altLang="en-US" dirty="0"/>
              <a:t>인 이상 견적서를 접수 받아 계약을 체결하는 형태인데요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공고기한은 공휴일</a:t>
            </a:r>
            <a:r>
              <a:rPr lang="en-US" altLang="ko-KR" dirty="0"/>
              <a:t>, </a:t>
            </a:r>
            <a:r>
              <a:rPr lang="ko-KR" altLang="en-US" dirty="0"/>
              <a:t>토요일 제외 </a:t>
            </a:r>
            <a:r>
              <a:rPr lang="en-US" altLang="ko-KR" dirty="0"/>
              <a:t>3</a:t>
            </a:r>
            <a:r>
              <a:rPr lang="ko-KR" altLang="en-US" dirty="0"/>
              <a:t>일 이상이고 </a:t>
            </a:r>
            <a:endParaRPr lang="en-US" altLang="ko-KR" dirty="0"/>
          </a:p>
          <a:p>
            <a:r>
              <a:rPr lang="ko-KR" altLang="en-US" dirty="0"/>
              <a:t>이는 시스템에서 자동으로 </a:t>
            </a:r>
            <a:r>
              <a:rPr lang="ko-KR" altLang="en-US" dirty="0" err="1"/>
              <a:t>셋팅됩니다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그리고 번거로운 공고문 작성을 </a:t>
            </a:r>
            <a:endParaRPr lang="en-US" altLang="ko-KR" dirty="0"/>
          </a:p>
          <a:p>
            <a:r>
              <a:rPr lang="ko-KR" altLang="en-US" dirty="0"/>
              <a:t>체크박스 클릭 한 번으로 자동으로 작성하여 제공해주기 때문에</a:t>
            </a:r>
            <a:endParaRPr lang="en-US" altLang="ko-KR" dirty="0"/>
          </a:p>
          <a:p>
            <a:r>
              <a:rPr lang="ko-KR" altLang="en-US" dirty="0"/>
              <a:t>업무의 편의성을 높이는 장점이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입찰은 표를 참고해주십시오</a:t>
            </a:r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9797300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000" dirty="0"/>
              <a:t>S2B </a:t>
            </a:r>
            <a:r>
              <a:rPr lang="ko-KR" altLang="en-US" sz="1000" dirty="0"/>
              <a:t>계약방법 별 특징입니다</a:t>
            </a:r>
            <a:r>
              <a:rPr lang="en-US" altLang="ko-KR" sz="1000" dirty="0"/>
              <a:t>.</a:t>
            </a:r>
          </a:p>
          <a:p>
            <a:r>
              <a:rPr lang="en-US" altLang="ko-KR" sz="1000" dirty="0"/>
              <a:t>*</a:t>
            </a:r>
            <a:r>
              <a:rPr lang="ko-KR" altLang="en-US" sz="1000" dirty="0" err="1"/>
              <a:t>견적정보</a:t>
            </a:r>
            <a:endParaRPr lang="en-US" altLang="ko-KR" sz="1000" dirty="0"/>
          </a:p>
          <a:p>
            <a:r>
              <a:rPr lang="ko-KR" altLang="en-US" sz="1000" dirty="0"/>
              <a:t>쇼핑몰형태여서 </a:t>
            </a:r>
            <a:r>
              <a:rPr lang="ko-KR" altLang="en-US" sz="1000" dirty="0" err="1"/>
              <a:t>예가방법이나</a:t>
            </a:r>
            <a:r>
              <a:rPr lang="ko-KR" altLang="en-US" sz="1000" dirty="0"/>
              <a:t> 공고기한은 적용되지 않지만</a:t>
            </a:r>
            <a:r>
              <a:rPr lang="en-US" altLang="ko-KR" sz="1000" dirty="0"/>
              <a:t>, </a:t>
            </a:r>
            <a:r>
              <a:rPr lang="ko-KR" altLang="en-US" sz="1000" dirty="0"/>
              <a:t>지정정보처리장치중 유일하게 신용카드결제가 된다는 특징</a:t>
            </a:r>
            <a:endParaRPr lang="en-US" altLang="ko-KR" sz="1000" dirty="0"/>
          </a:p>
          <a:p>
            <a:r>
              <a:rPr lang="ko-KR" altLang="en-US" sz="1000" dirty="0"/>
              <a:t>업체와 협상이 가능한 </a:t>
            </a:r>
            <a:r>
              <a:rPr lang="ko-KR" altLang="en-US" sz="1000" dirty="0" err="1"/>
              <a:t>수의시담기능</a:t>
            </a:r>
            <a:r>
              <a:rPr lang="en-US" altLang="ko-KR" sz="1000" dirty="0"/>
              <a:t>, </a:t>
            </a:r>
            <a:r>
              <a:rPr lang="ko-KR" altLang="en-US" sz="1000" dirty="0"/>
              <a:t>선택물품함테 담겨있는 물품내역서를 한꺼번에 자동첨부하여 공고하기 </a:t>
            </a:r>
            <a:r>
              <a:rPr lang="ko-KR" altLang="en-US" sz="1000" dirty="0" err="1"/>
              <a:t>연계기능을</a:t>
            </a:r>
            <a:r>
              <a:rPr lang="ko-KR" altLang="en-US" sz="1000" dirty="0"/>
              <a:t> 이용할 수 있는 장점</a:t>
            </a:r>
            <a:endParaRPr lang="en-US" altLang="ko-KR" sz="1000" dirty="0"/>
          </a:p>
          <a:p>
            <a:r>
              <a:rPr lang="en-US" altLang="ko-KR" sz="1000" dirty="0"/>
              <a:t>*1</a:t>
            </a:r>
            <a:r>
              <a:rPr lang="ko-KR" altLang="en-US" sz="1000" dirty="0"/>
              <a:t>인수의</a:t>
            </a:r>
            <a:endParaRPr lang="en-US" altLang="ko-KR" sz="1000" dirty="0"/>
          </a:p>
          <a:p>
            <a:r>
              <a:rPr lang="ko-KR" altLang="en-US" sz="1000" dirty="0"/>
              <a:t>공고기한의 제한이 없습니다</a:t>
            </a:r>
            <a:endParaRPr lang="en-US" altLang="ko-KR" sz="1000" dirty="0"/>
          </a:p>
          <a:p>
            <a:r>
              <a:rPr lang="ko-KR" altLang="en-US" sz="1000" dirty="0" err="1"/>
              <a:t>예가방법으로는</a:t>
            </a:r>
            <a:r>
              <a:rPr lang="ko-KR" altLang="en-US" sz="1000" dirty="0"/>
              <a:t> </a:t>
            </a:r>
            <a:r>
              <a:rPr lang="ko-KR" altLang="en-US" sz="1000" dirty="0" err="1"/>
              <a:t>예가가</a:t>
            </a:r>
            <a:r>
              <a:rPr lang="ko-KR" altLang="en-US" sz="1000" dirty="0"/>
              <a:t> </a:t>
            </a:r>
            <a:r>
              <a:rPr lang="ko-KR" altLang="en-US" sz="1000" dirty="0" err="1"/>
              <a:t>필요없는</a:t>
            </a:r>
            <a:r>
              <a:rPr lang="ko-KR" altLang="en-US" sz="1000" dirty="0"/>
              <a:t> </a:t>
            </a:r>
            <a:r>
              <a:rPr lang="ko-KR" altLang="en-US" sz="1000" dirty="0" err="1"/>
              <a:t>비예가와</a:t>
            </a:r>
            <a:r>
              <a:rPr lang="en-US" altLang="ko-KR" sz="1000" dirty="0"/>
              <a:t> </a:t>
            </a:r>
            <a:r>
              <a:rPr lang="ko-KR" altLang="en-US" sz="1000" dirty="0"/>
              <a:t>예정가격을 입력해서 예정가격 이하로 견적을 받는 </a:t>
            </a:r>
            <a:r>
              <a:rPr lang="ko-KR" altLang="en-US" sz="1000" dirty="0" err="1"/>
              <a:t>단일예가가</a:t>
            </a:r>
            <a:r>
              <a:rPr lang="ko-KR" altLang="en-US" sz="1000" dirty="0"/>
              <a:t> 있습니다</a:t>
            </a:r>
            <a:r>
              <a:rPr lang="en-US" altLang="ko-KR" sz="1000" dirty="0"/>
              <a:t>.</a:t>
            </a:r>
          </a:p>
          <a:p>
            <a:r>
              <a:rPr lang="ko-KR" altLang="en-US" sz="1000" dirty="0"/>
              <a:t>특징으로는 </a:t>
            </a:r>
            <a:r>
              <a:rPr lang="ko-KR" altLang="en-US" sz="1000" dirty="0" err="1"/>
              <a:t>수의시담기능</a:t>
            </a:r>
            <a:r>
              <a:rPr lang="en-US" altLang="ko-KR" sz="1000" dirty="0"/>
              <a:t>, </a:t>
            </a:r>
            <a:r>
              <a:rPr lang="ko-KR" altLang="en-US" sz="1000" dirty="0"/>
              <a:t>지역선택기능</a:t>
            </a:r>
            <a:r>
              <a:rPr lang="en-US" altLang="ko-KR" sz="1000" dirty="0"/>
              <a:t>, </a:t>
            </a:r>
            <a:r>
              <a:rPr lang="ko-KR" altLang="en-US" sz="1000" dirty="0" err="1"/>
              <a:t>업체지명을</a:t>
            </a:r>
            <a:r>
              <a:rPr lang="ko-KR" altLang="en-US" sz="1000" dirty="0"/>
              <a:t> 통해 </a:t>
            </a:r>
            <a:r>
              <a:rPr lang="ko-KR" altLang="en-US" sz="1000" dirty="0" err="1"/>
              <a:t>계약진행이</a:t>
            </a:r>
            <a:r>
              <a:rPr lang="ko-KR" altLang="en-US" sz="1000" dirty="0"/>
              <a:t> 가능하다는 점</a:t>
            </a:r>
            <a:endParaRPr lang="en-US" altLang="ko-KR" sz="1000" dirty="0"/>
          </a:p>
          <a:p>
            <a:r>
              <a:rPr lang="en-US" altLang="ko-KR" sz="1000" dirty="0"/>
              <a:t>*2</a:t>
            </a:r>
            <a:r>
              <a:rPr lang="ko-KR" altLang="en-US" sz="1000" dirty="0"/>
              <a:t>인수의</a:t>
            </a:r>
            <a:endParaRPr lang="en-US" altLang="ko-KR" sz="1000" dirty="0"/>
          </a:p>
          <a:p>
            <a:r>
              <a:rPr lang="ko-KR" altLang="en-US" sz="1000" dirty="0"/>
              <a:t>물품 </a:t>
            </a:r>
            <a:r>
              <a:rPr lang="en-US" altLang="ko-KR" sz="1000" dirty="0"/>
              <a:t>5</a:t>
            </a:r>
            <a:r>
              <a:rPr lang="ko-KR" altLang="en-US" sz="1000" dirty="0"/>
              <a:t>천</a:t>
            </a:r>
            <a:r>
              <a:rPr lang="en-US" altLang="ko-KR" sz="1000" dirty="0"/>
              <a:t>, </a:t>
            </a:r>
            <a:r>
              <a:rPr lang="ko-KR" altLang="en-US" sz="1000" dirty="0"/>
              <a:t>공사</a:t>
            </a:r>
            <a:r>
              <a:rPr lang="en-US" altLang="ko-KR" sz="1000" dirty="0"/>
              <a:t>(</a:t>
            </a:r>
            <a:r>
              <a:rPr lang="ko-KR" altLang="en-US" sz="1000" dirty="0"/>
              <a:t>용역</a:t>
            </a:r>
            <a:r>
              <a:rPr lang="en-US" altLang="ko-KR" sz="1000" dirty="0"/>
              <a:t>) 2</a:t>
            </a:r>
            <a:r>
              <a:rPr lang="ko-KR" altLang="en-US" sz="1000" dirty="0"/>
              <a:t>천</a:t>
            </a:r>
            <a:endParaRPr lang="en-US" altLang="ko-KR" sz="1000" dirty="0"/>
          </a:p>
          <a:p>
            <a:r>
              <a:rPr lang="ko-KR" altLang="en-US" sz="1000" dirty="0"/>
              <a:t>공고기한은 공휴일 토요일 제외 </a:t>
            </a:r>
            <a:r>
              <a:rPr lang="en-US" altLang="ko-KR" sz="1000" dirty="0"/>
              <a:t>3</a:t>
            </a:r>
            <a:r>
              <a:rPr lang="ko-KR" altLang="en-US" sz="1000" dirty="0" err="1"/>
              <a:t>일이상이며</a:t>
            </a:r>
            <a:r>
              <a:rPr lang="ko-KR" altLang="en-US" sz="1000" dirty="0"/>
              <a:t> 시스템에서 </a:t>
            </a:r>
            <a:r>
              <a:rPr lang="ko-KR" altLang="en-US" sz="1000" dirty="0" err="1"/>
              <a:t>자동셋팅이</a:t>
            </a:r>
            <a:r>
              <a:rPr lang="ko-KR" altLang="en-US" sz="1000" dirty="0"/>
              <a:t> 됩니다</a:t>
            </a:r>
            <a:r>
              <a:rPr lang="en-US" altLang="ko-KR" sz="1000" dirty="0"/>
              <a:t>.</a:t>
            </a:r>
          </a:p>
          <a:p>
            <a:r>
              <a:rPr lang="ko-KR" altLang="en-US" sz="1000" dirty="0"/>
              <a:t>특징으로는 공고문 자동작성의 기능 등이 있습니다</a:t>
            </a:r>
            <a:r>
              <a:rPr lang="en-US" altLang="ko-KR" sz="1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3631248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000" dirty="0"/>
              <a:t>S2B </a:t>
            </a:r>
            <a:r>
              <a:rPr lang="ko-KR" altLang="en-US" sz="1000" dirty="0"/>
              <a:t>계약방법 별 특징입니다</a:t>
            </a:r>
            <a:r>
              <a:rPr lang="en-US" altLang="ko-KR" sz="1000" dirty="0"/>
              <a:t>.</a:t>
            </a:r>
          </a:p>
          <a:p>
            <a:r>
              <a:rPr lang="en-US" altLang="ko-KR" sz="1000" dirty="0"/>
              <a:t>*</a:t>
            </a:r>
            <a:r>
              <a:rPr lang="ko-KR" altLang="en-US" sz="1000" dirty="0" err="1"/>
              <a:t>견적정보</a:t>
            </a:r>
            <a:endParaRPr lang="en-US" altLang="ko-KR" sz="1000" dirty="0"/>
          </a:p>
          <a:p>
            <a:r>
              <a:rPr lang="ko-KR" altLang="en-US" sz="1000" dirty="0"/>
              <a:t>쇼핑몰형태여서 </a:t>
            </a:r>
            <a:r>
              <a:rPr lang="ko-KR" altLang="en-US" sz="1000" dirty="0" err="1"/>
              <a:t>예가방법이나</a:t>
            </a:r>
            <a:r>
              <a:rPr lang="ko-KR" altLang="en-US" sz="1000" dirty="0"/>
              <a:t> 공고기한은 적용되지 않지만</a:t>
            </a:r>
            <a:r>
              <a:rPr lang="en-US" altLang="ko-KR" sz="1000" dirty="0"/>
              <a:t>, </a:t>
            </a:r>
            <a:r>
              <a:rPr lang="ko-KR" altLang="en-US" sz="1000" dirty="0"/>
              <a:t>지정정보처리장치중 유일하게 신용카드결제가 된다는 특징</a:t>
            </a:r>
            <a:endParaRPr lang="en-US" altLang="ko-KR" sz="1000" dirty="0"/>
          </a:p>
          <a:p>
            <a:r>
              <a:rPr lang="ko-KR" altLang="en-US" sz="1000" dirty="0"/>
              <a:t>업체와 협상이 가능한 </a:t>
            </a:r>
            <a:r>
              <a:rPr lang="ko-KR" altLang="en-US" sz="1000" dirty="0" err="1"/>
              <a:t>수의시담기능</a:t>
            </a:r>
            <a:r>
              <a:rPr lang="en-US" altLang="ko-KR" sz="1000" dirty="0"/>
              <a:t>, </a:t>
            </a:r>
            <a:r>
              <a:rPr lang="ko-KR" altLang="en-US" sz="1000" dirty="0"/>
              <a:t>선택물품함테 담겨있는 물품내역서를 한꺼번에 자동첨부하여 공고하기 </a:t>
            </a:r>
            <a:r>
              <a:rPr lang="ko-KR" altLang="en-US" sz="1000" dirty="0" err="1"/>
              <a:t>연계기능을</a:t>
            </a:r>
            <a:r>
              <a:rPr lang="ko-KR" altLang="en-US" sz="1000" dirty="0"/>
              <a:t> 이용할 수 있는 장점</a:t>
            </a:r>
            <a:endParaRPr lang="en-US" altLang="ko-KR" sz="1000" dirty="0"/>
          </a:p>
          <a:p>
            <a:r>
              <a:rPr lang="en-US" altLang="ko-KR" sz="1000" dirty="0"/>
              <a:t>*1</a:t>
            </a:r>
            <a:r>
              <a:rPr lang="ko-KR" altLang="en-US" sz="1000" dirty="0"/>
              <a:t>인수의</a:t>
            </a:r>
            <a:endParaRPr lang="en-US" altLang="ko-KR" sz="1000" dirty="0"/>
          </a:p>
          <a:p>
            <a:r>
              <a:rPr lang="ko-KR" altLang="en-US" sz="1000" dirty="0"/>
              <a:t>공고기한의 제한이 없습니다</a:t>
            </a:r>
            <a:endParaRPr lang="en-US" altLang="ko-KR" sz="1000" dirty="0"/>
          </a:p>
          <a:p>
            <a:r>
              <a:rPr lang="ko-KR" altLang="en-US" sz="1000" dirty="0" err="1"/>
              <a:t>예가방법으로는</a:t>
            </a:r>
            <a:r>
              <a:rPr lang="ko-KR" altLang="en-US" sz="1000" dirty="0"/>
              <a:t> </a:t>
            </a:r>
            <a:r>
              <a:rPr lang="ko-KR" altLang="en-US" sz="1000" dirty="0" err="1"/>
              <a:t>예가가</a:t>
            </a:r>
            <a:r>
              <a:rPr lang="ko-KR" altLang="en-US" sz="1000" dirty="0"/>
              <a:t> </a:t>
            </a:r>
            <a:r>
              <a:rPr lang="ko-KR" altLang="en-US" sz="1000" dirty="0" err="1"/>
              <a:t>필요없는</a:t>
            </a:r>
            <a:r>
              <a:rPr lang="ko-KR" altLang="en-US" sz="1000" dirty="0"/>
              <a:t> </a:t>
            </a:r>
            <a:r>
              <a:rPr lang="ko-KR" altLang="en-US" sz="1000" dirty="0" err="1"/>
              <a:t>비예가와</a:t>
            </a:r>
            <a:r>
              <a:rPr lang="en-US" altLang="ko-KR" sz="1000" dirty="0"/>
              <a:t> </a:t>
            </a:r>
            <a:r>
              <a:rPr lang="ko-KR" altLang="en-US" sz="1000" dirty="0"/>
              <a:t>예정가격을 입력해서 예정가격 이하로 견적을 받는 </a:t>
            </a:r>
            <a:r>
              <a:rPr lang="ko-KR" altLang="en-US" sz="1000" dirty="0" err="1"/>
              <a:t>단일예가가</a:t>
            </a:r>
            <a:r>
              <a:rPr lang="ko-KR" altLang="en-US" sz="1000" dirty="0"/>
              <a:t> 있습니다</a:t>
            </a:r>
            <a:r>
              <a:rPr lang="en-US" altLang="ko-KR" sz="1000" dirty="0"/>
              <a:t>.</a:t>
            </a:r>
          </a:p>
          <a:p>
            <a:r>
              <a:rPr lang="ko-KR" altLang="en-US" sz="1000" dirty="0"/>
              <a:t>특징으로는 </a:t>
            </a:r>
            <a:r>
              <a:rPr lang="ko-KR" altLang="en-US" sz="1000" dirty="0" err="1"/>
              <a:t>수의시담기능</a:t>
            </a:r>
            <a:r>
              <a:rPr lang="en-US" altLang="ko-KR" sz="1000" dirty="0"/>
              <a:t>, </a:t>
            </a:r>
            <a:r>
              <a:rPr lang="ko-KR" altLang="en-US" sz="1000" dirty="0"/>
              <a:t>지역선택기능</a:t>
            </a:r>
            <a:r>
              <a:rPr lang="en-US" altLang="ko-KR" sz="1000" dirty="0"/>
              <a:t>, </a:t>
            </a:r>
            <a:r>
              <a:rPr lang="ko-KR" altLang="en-US" sz="1000" dirty="0" err="1"/>
              <a:t>업체지명을</a:t>
            </a:r>
            <a:r>
              <a:rPr lang="ko-KR" altLang="en-US" sz="1000" dirty="0"/>
              <a:t> 통해 </a:t>
            </a:r>
            <a:r>
              <a:rPr lang="ko-KR" altLang="en-US" sz="1000" dirty="0" err="1"/>
              <a:t>계약진행이</a:t>
            </a:r>
            <a:r>
              <a:rPr lang="ko-KR" altLang="en-US" sz="1000" dirty="0"/>
              <a:t> 가능하다는 점</a:t>
            </a:r>
            <a:endParaRPr lang="en-US" altLang="ko-KR" sz="1000" dirty="0"/>
          </a:p>
          <a:p>
            <a:r>
              <a:rPr lang="en-US" altLang="ko-KR" sz="1000" dirty="0"/>
              <a:t>*2</a:t>
            </a:r>
            <a:r>
              <a:rPr lang="ko-KR" altLang="en-US" sz="1000" dirty="0"/>
              <a:t>인수의</a:t>
            </a:r>
            <a:endParaRPr lang="en-US" altLang="ko-KR" sz="1000" dirty="0"/>
          </a:p>
          <a:p>
            <a:r>
              <a:rPr lang="ko-KR" altLang="en-US" sz="1000" dirty="0"/>
              <a:t>물품 </a:t>
            </a:r>
            <a:r>
              <a:rPr lang="en-US" altLang="ko-KR" sz="1000" dirty="0"/>
              <a:t>5</a:t>
            </a:r>
            <a:r>
              <a:rPr lang="ko-KR" altLang="en-US" sz="1000" dirty="0"/>
              <a:t>천</a:t>
            </a:r>
            <a:r>
              <a:rPr lang="en-US" altLang="ko-KR" sz="1000" dirty="0"/>
              <a:t>, </a:t>
            </a:r>
            <a:r>
              <a:rPr lang="ko-KR" altLang="en-US" sz="1000" dirty="0"/>
              <a:t>공사</a:t>
            </a:r>
            <a:r>
              <a:rPr lang="en-US" altLang="ko-KR" sz="1000" dirty="0"/>
              <a:t>(</a:t>
            </a:r>
            <a:r>
              <a:rPr lang="ko-KR" altLang="en-US" sz="1000" dirty="0"/>
              <a:t>용역</a:t>
            </a:r>
            <a:r>
              <a:rPr lang="en-US" altLang="ko-KR" sz="1000" dirty="0"/>
              <a:t>) 2</a:t>
            </a:r>
            <a:r>
              <a:rPr lang="ko-KR" altLang="en-US" sz="1000" dirty="0"/>
              <a:t>천</a:t>
            </a:r>
            <a:endParaRPr lang="en-US" altLang="ko-KR" sz="1000" dirty="0"/>
          </a:p>
          <a:p>
            <a:r>
              <a:rPr lang="ko-KR" altLang="en-US" sz="1000" dirty="0"/>
              <a:t>공고기한은 공휴일 토요일 제외 </a:t>
            </a:r>
            <a:r>
              <a:rPr lang="en-US" altLang="ko-KR" sz="1000" dirty="0"/>
              <a:t>3</a:t>
            </a:r>
            <a:r>
              <a:rPr lang="ko-KR" altLang="en-US" sz="1000" dirty="0" err="1"/>
              <a:t>일이상이며</a:t>
            </a:r>
            <a:r>
              <a:rPr lang="ko-KR" altLang="en-US" sz="1000" dirty="0"/>
              <a:t> 시스템에서 </a:t>
            </a:r>
            <a:r>
              <a:rPr lang="ko-KR" altLang="en-US" sz="1000" dirty="0" err="1"/>
              <a:t>자동셋팅이</a:t>
            </a:r>
            <a:r>
              <a:rPr lang="ko-KR" altLang="en-US" sz="1000" dirty="0"/>
              <a:t> 됩니다</a:t>
            </a:r>
            <a:r>
              <a:rPr lang="en-US" altLang="ko-KR" sz="1000" dirty="0"/>
              <a:t>.</a:t>
            </a:r>
          </a:p>
          <a:p>
            <a:r>
              <a:rPr lang="ko-KR" altLang="en-US" sz="1000" dirty="0"/>
              <a:t>특징으로는 공고문 자동작성의 기능 등이 있습니다</a:t>
            </a:r>
            <a:r>
              <a:rPr lang="en-US" altLang="ko-KR" sz="1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8743385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6753784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/>
              <a:t>다음은 </a:t>
            </a:r>
            <a:r>
              <a:rPr lang="en-US" altLang="ko-KR" dirty="0" smtClean="0"/>
              <a:t>1</a:t>
            </a:r>
            <a:r>
              <a:rPr lang="ko-KR" altLang="en-US" dirty="0" smtClean="0"/>
              <a:t>인수의 견적요청입니다</a:t>
            </a:r>
            <a:r>
              <a:rPr lang="en-US" altLang="ko-KR" dirty="0" smtClean="0"/>
              <a:t>.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8190773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smtClean="0"/>
              <a:t>인수의 견적요청의 장점</a:t>
            </a:r>
            <a:endParaRPr lang="en-US" altLang="ko-KR" dirty="0" smtClean="0"/>
          </a:p>
          <a:p>
            <a:r>
              <a:rPr lang="ko-KR" altLang="en-US" dirty="0" smtClean="0"/>
              <a:t>투명성</a:t>
            </a:r>
            <a:r>
              <a:rPr lang="en-US" altLang="ko-KR" dirty="0" smtClean="0"/>
              <a:t>, </a:t>
            </a:r>
            <a:r>
              <a:rPr lang="ko-KR" altLang="en-US" smtClean="0"/>
              <a:t>예산절감</a:t>
            </a:r>
            <a:r>
              <a:rPr lang="en-US" altLang="ko-KR" dirty="0" smtClean="0"/>
              <a:t>, </a:t>
            </a:r>
            <a:r>
              <a:rPr lang="ko-KR" altLang="en-US" smtClean="0"/>
              <a:t>무자격업체 진입 사전예방</a:t>
            </a:r>
            <a:r>
              <a:rPr lang="ko-KR" altLang="en-US" baseline="0" smtClean="0"/>
              <a:t> 기능</a:t>
            </a:r>
            <a:r>
              <a:rPr lang="en-US" altLang="ko-KR" baseline="0" dirty="0" smtClean="0"/>
              <a:t>, </a:t>
            </a:r>
            <a:r>
              <a:rPr lang="ko-KR" altLang="en-US" baseline="0" smtClean="0"/>
              <a:t>공고기간설정이 자유로워 긴급수요에 대처가 용이함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923266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/>
              <a:t>다음은 </a:t>
            </a:r>
            <a:r>
              <a:rPr lang="en-US" altLang="ko-KR" dirty="0" smtClean="0"/>
              <a:t>1</a:t>
            </a:r>
            <a:r>
              <a:rPr lang="ko-KR" altLang="en-US" dirty="0" smtClean="0"/>
              <a:t>인수의 견적요청입니다</a:t>
            </a:r>
            <a:r>
              <a:rPr lang="en-US" altLang="ko-KR" dirty="0" smtClean="0"/>
              <a:t>.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1261572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err="1" smtClean="0"/>
              <a:t>비대면을</a:t>
            </a:r>
            <a:r>
              <a:rPr lang="ko-KR" altLang="en-US" dirty="0" smtClean="0"/>
              <a:t> 통한</a:t>
            </a:r>
            <a:r>
              <a:rPr lang="ko-KR" altLang="en-US" baseline="0" dirty="0" smtClean="0"/>
              <a:t> 계약체결 시 체크할 내용</a:t>
            </a:r>
            <a:endParaRPr lang="ko-KR" altLang="en-US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5998250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b="1" dirty="0" smtClean="0"/>
              <a:t>가장경제적인 가격의 정의</a:t>
            </a:r>
            <a:endParaRPr lang="en-US" altLang="ko-KR" b="1" dirty="0" smtClean="0"/>
          </a:p>
          <a:p>
            <a:endParaRPr lang="en-US" altLang="ko-KR" dirty="0" smtClean="0"/>
          </a:p>
          <a:p>
            <a:r>
              <a:rPr lang="ko-KR" altLang="en-US" smtClean="0"/>
              <a:t>최저가가 </a:t>
            </a:r>
            <a:r>
              <a:rPr lang="ko-KR" altLang="en-US" dirty="0" smtClean="0"/>
              <a:t>아닌 거래실례가격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유사 거래실례가격 등을 비교</a:t>
            </a:r>
            <a:r>
              <a:rPr lang="en-US" altLang="ko-KR" dirty="0" smtClean="0"/>
              <a:t>,</a:t>
            </a:r>
            <a:r>
              <a:rPr lang="ko-KR" altLang="en-US" dirty="0" smtClean="0"/>
              <a:t>검토하여 계약담당자가 판단하여 결정 함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단</a:t>
            </a:r>
            <a:r>
              <a:rPr lang="en-US" altLang="ko-KR" dirty="0" smtClean="0"/>
              <a:t>, 1</a:t>
            </a:r>
            <a:r>
              <a:rPr lang="ko-KR" altLang="en-US" dirty="0" smtClean="0"/>
              <a:t>순위가 아닌 </a:t>
            </a:r>
            <a:r>
              <a:rPr lang="en-US" altLang="ko-KR" dirty="0" smtClean="0"/>
              <a:t>2</a:t>
            </a:r>
            <a:r>
              <a:rPr lang="ko-KR" altLang="en-US" dirty="0" smtClean="0"/>
              <a:t>순위업체를 계약상대자로 결정 </a:t>
            </a:r>
            <a:r>
              <a:rPr lang="ko-KR" altLang="en-US" smtClean="0"/>
              <a:t>시 </a:t>
            </a:r>
            <a:r>
              <a:rPr lang="en-US" altLang="ko-KR" smtClean="0"/>
              <a:t>2</a:t>
            </a:r>
            <a:r>
              <a:rPr lang="ko-KR" altLang="en-US" smtClean="0"/>
              <a:t>순위업체를 선택한 </a:t>
            </a:r>
            <a:r>
              <a:rPr lang="ko-KR" altLang="en-US" dirty="0" smtClean="0"/>
              <a:t>사유를 입력해야</a:t>
            </a:r>
            <a:r>
              <a:rPr lang="ko-KR" altLang="en-US" baseline="0" dirty="0" smtClean="0"/>
              <a:t> </a:t>
            </a:r>
            <a:r>
              <a:rPr lang="ko-KR" altLang="en-US" baseline="0" smtClean="0"/>
              <a:t>함</a:t>
            </a:r>
            <a:r>
              <a:rPr lang="en-US" altLang="ko-KR" baseline="0" smtClean="0"/>
              <a:t>.(</a:t>
            </a:r>
            <a:r>
              <a:rPr lang="ko-KR" altLang="en-US" baseline="0" smtClean="0"/>
              <a:t>사유는 참여업체 모두에게 공개 됨</a:t>
            </a:r>
            <a:r>
              <a:rPr lang="en-US" altLang="ko-KR" baseline="0" smtClean="0"/>
              <a:t>)</a:t>
            </a:r>
            <a:endParaRPr lang="en-US" altLang="ko-KR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009266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4525172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704249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6743616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0491311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310778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365708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66285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8990676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56299287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3577" y="4685771"/>
            <a:ext cx="5388610" cy="4440003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0650938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07633">
              <a:defRPr/>
            </a:pPr>
            <a:r>
              <a:rPr lang="ko-KR" altLang="en-US" dirty="0" err="1" smtClean="0"/>
              <a:t>비예가</a:t>
            </a:r>
            <a:r>
              <a:rPr lang="ko-KR" altLang="en-US" dirty="0" smtClean="0"/>
              <a:t> 선택</a:t>
            </a:r>
            <a:r>
              <a:rPr lang="ko-KR" altLang="en-US" baseline="0" dirty="0" smtClean="0"/>
              <a:t> 시 수요기관에서 직접 부적격처리 </a:t>
            </a:r>
            <a:r>
              <a:rPr lang="en-US" altLang="ko-KR" baseline="0" dirty="0" smtClean="0"/>
              <a:t> </a:t>
            </a:r>
          </a:p>
          <a:p>
            <a:pPr defTabSz="907633">
              <a:defRPr/>
            </a:pPr>
            <a:r>
              <a:rPr lang="ko-KR" altLang="en-US" baseline="0" dirty="0" err="1" smtClean="0"/>
              <a:t>단일예가</a:t>
            </a:r>
            <a:r>
              <a:rPr lang="ko-KR" altLang="en-US" baseline="0" dirty="0" smtClean="0"/>
              <a:t> 시스템에서 자동 부적격 처리</a:t>
            </a:r>
            <a:endParaRPr lang="ko-KR" altLang="en-US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35339306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35339306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동일가격 추첨기능 </a:t>
            </a:r>
            <a:r>
              <a:rPr lang="en-US" altLang="ko-KR" dirty="0" smtClean="0"/>
              <a:t>1</a:t>
            </a:r>
            <a:r>
              <a:rPr lang="ko-KR" altLang="en-US" smtClean="0"/>
              <a:t>인수의 </a:t>
            </a:r>
            <a:r>
              <a:rPr lang="en-US" altLang="ko-KR" dirty="0" smtClean="0"/>
              <a:t>, 2</a:t>
            </a:r>
            <a:r>
              <a:rPr lang="ko-KR" altLang="en-US" smtClean="0"/>
              <a:t>인수의 </a:t>
            </a:r>
            <a:r>
              <a:rPr lang="en-US" altLang="ko-KR" dirty="0" smtClean="0"/>
              <a:t>, </a:t>
            </a:r>
            <a:r>
              <a:rPr lang="ko-KR" altLang="en-US" smtClean="0"/>
              <a:t>입찰 모두 가능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120835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2935578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6584893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3577" y="4685771"/>
            <a:ext cx="5388610" cy="4440003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09634968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3577" y="4685771"/>
            <a:ext cx="5388610" cy="4440003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82501110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3577" y="4685771"/>
            <a:ext cx="5388610" cy="4440003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47781215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3577" y="4685771"/>
            <a:ext cx="5388610" cy="4440003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09634968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3577" y="4685771"/>
            <a:ext cx="5388610" cy="4440003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09634968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3577" y="4685771"/>
            <a:ext cx="5388610" cy="4440003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09634968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54831799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7813074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공휴일</a:t>
            </a:r>
            <a:r>
              <a:rPr lang="en-US" altLang="ko-KR" dirty="0" smtClean="0"/>
              <a:t>,</a:t>
            </a:r>
            <a:r>
              <a:rPr lang="ko-KR" altLang="en-US" smtClean="0"/>
              <a:t>토요일 제외 시스템에서 기간 자동 설정 가능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4221806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smtClean="0"/>
              <a:t>대표물품</a:t>
            </a:r>
            <a:r>
              <a:rPr lang="en-US" altLang="ko-KR" baseline="0" smtClean="0"/>
              <a:t> 1</a:t>
            </a:r>
            <a:r>
              <a:rPr lang="ko-KR" altLang="en-US" baseline="0" smtClean="0"/>
              <a:t>개</a:t>
            </a:r>
            <a:r>
              <a:rPr lang="ko-KR" altLang="en-US" smtClean="0"/>
              <a:t> 세부품명번호 입력 필요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8787932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smtClean="0"/>
              <a:t>본문에 입력한 내용에 따라 공고문 자동작성 가능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33099994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0053416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1843089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3577" y="4685771"/>
            <a:ext cx="5388610" cy="4440003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09634968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3577" y="4685771"/>
            <a:ext cx="5388610" cy="4440003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ko-KR" altLang="en-US" smtClean="0"/>
              <a:t>인증 많은 제품 구매시 해당 인증에 대한 실적 복수 집계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09634968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3577" y="4685771"/>
            <a:ext cx="5388610" cy="4440003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09634968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3577" y="4685771"/>
            <a:ext cx="5388610" cy="4440003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09634968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3577" y="4685771"/>
            <a:ext cx="5388610" cy="4440003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09634968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3577" y="4685771"/>
            <a:ext cx="5388610" cy="4440003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09634968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94466649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04B90-27FD-422C-8CC6-2AADAD122D08}" type="slidenum">
              <a:rPr lang="ko-KR" altLang="en-US" smtClean="0">
                <a:solidFill>
                  <a:prstClr val="black"/>
                </a:solidFill>
              </a:rPr>
              <a:pPr/>
              <a:t>131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297249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4808449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8571922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3456865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3638421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3424780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3532052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8933591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3514481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8493406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5443852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5711824"/>
      </p:ext>
    </p:extLst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9356281"/>
      </p:ext>
    </p:extLst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5479880"/>
      </p:ext>
    </p:extLst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2109890"/>
      </p:ext>
    </p:extLst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3949250"/>
      </p:ext>
    </p:extLst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9939030"/>
      </p:ext>
    </p:extLst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680066"/>
      </p:ext>
    </p:extLst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03061460"/>
      </p:ext>
    </p:extLst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33286771"/>
      </p:ext>
    </p:extLst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64924141"/>
      </p:ext>
    </p:extLst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56567676"/>
      </p:ext>
    </p:extLst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47817823"/>
      </p:ext>
    </p:extLst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공급업체 및 물품 관리를 위해 </a:t>
            </a:r>
            <a:r>
              <a:rPr lang="en-US" altLang="ko-KR" dirty="0" smtClean="0"/>
              <a:t>S2B</a:t>
            </a:r>
            <a:r>
              <a:rPr lang="ko-KR" altLang="en-US" dirty="0" smtClean="0"/>
              <a:t>직원이 </a:t>
            </a:r>
            <a:r>
              <a:rPr lang="en-US" altLang="ko-KR" dirty="0" smtClean="0"/>
              <a:t>2017</a:t>
            </a:r>
            <a:r>
              <a:rPr lang="ko-KR" altLang="en-US" dirty="0" smtClean="0"/>
              <a:t>년 부터 공급업체 실사를 </a:t>
            </a:r>
            <a:r>
              <a:rPr lang="ko-KR" altLang="en-US" dirty="0" err="1" smtClean="0"/>
              <a:t>시행중에</a:t>
            </a:r>
            <a:r>
              <a:rPr lang="ko-KR" altLang="en-US" dirty="0" smtClean="0"/>
              <a:t> 있음</a:t>
            </a:r>
            <a:endParaRPr lang="en-US" altLang="ko-KR" dirty="0" smtClean="0"/>
          </a:p>
          <a:p>
            <a:r>
              <a:rPr lang="ko-KR" altLang="en-US" dirty="0" smtClean="0"/>
              <a:t>다만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약 </a:t>
            </a:r>
            <a:r>
              <a:rPr lang="en-US" altLang="ko-KR" dirty="0" smtClean="0"/>
              <a:t>5</a:t>
            </a:r>
            <a:r>
              <a:rPr lang="ko-KR" altLang="en-US" dirty="0" err="1" smtClean="0"/>
              <a:t>만여개의</a:t>
            </a:r>
            <a:r>
              <a:rPr lang="ko-KR" altLang="en-US" dirty="0" smtClean="0"/>
              <a:t> 공급업체를 전수조사 하기에는 무리가 있으므로 피해사례 발생 시 </a:t>
            </a:r>
            <a:endParaRPr lang="en-US" altLang="ko-KR" dirty="0" smtClean="0"/>
          </a:p>
          <a:p>
            <a:r>
              <a:rPr lang="ko-KR" altLang="en-US" dirty="0" smtClean="0"/>
              <a:t>수요기관에서 신고 등의 절차로 처리를 해주시면 또 다른 피해기관이 발생되지 않으며</a:t>
            </a:r>
            <a:r>
              <a:rPr lang="en-US" altLang="ko-KR" dirty="0" smtClean="0"/>
              <a:t>,</a:t>
            </a:r>
          </a:p>
          <a:p>
            <a:r>
              <a:rPr lang="ko-KR" altLang="en-US" dirty="0" smtClean="0"/>
              <a:t>신고 접수 시 </a:t>
            </a:r>
            <a:r>
              <a:rPr lang="en-US" altLang="ko-KR" dirty="0" smtClean="0"/>
              <a:t>S2B</a:t>
            </a:r>
            <a:r>
              <a:rPr lang="ko-KR" altLang="en-US" dirty="0" smtClean="0"/>
              <a:t>에서는 시스템 이용제한 등의 조치를 진행하고 있음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76507848"/>
      </p:ext>
    </p:extLst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err="1" smtClean="0"/>
              <a:t>천만원</a:t>
            </a:r>
            <a:r>
              <a:rPr lang="ko-KR" altLang="en-US" dirty="0" smtClean="0"/>
              <a:t> 이하의 도서구매는 </a:t>
            </a:r>
            <a:r>
              <a:rPr lang="ko-KR" altLang="en-US" dirty="0" err="1" smtClean="0"/>
              <a:t>여러가지</a:t>
            </a:r>
            <a:r>
              <a:rPr lang="ko-KR" altLang="en-US" dirty="0" smtClean="0"/>
              <a:t> 장점이 있는 </a:t>
            </a:r>
            <a:r>
              <a:rPr lang="en-US" altLang="ko-KR" dirty="0" smtClean="0"/>
              <a:t>1</a:t>
            </a:r>
            <a:r>
              <a:rPr lang="ko-KR" altLang="en-US" dirty="0" err="1" smtClean="0"/>
              <a:t>인수의를</a:t>
            </a:r>
            <a:r>
              <a:rPr lang="ko-KR" altLang="en-US" dirty="0" smtClean="0"/>
              <a:t> 이용하는 것이 편리함</a:t>
            </a:r>
            <a:endParaRPr lang="en-US" altLang="ko-KR" dirty="0" smtClean="0"/>
          </a:p>
          <a:p>
            <a:r>
              <a:rPr lang="ko-KR" altLang="en-US" dirty="0" smtClean="0"/>
              <a:t>장점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업체지명가능</a:t>
            </a:r>
            <a:r>
              <a:rPr lang="en-US" altLang="ko-KR" dirty="0" smtClean="0"/>
              <a:t>(1</a:t>
            </a:r>
            <a:r>
              <a:rPr lang="ko-KR" altLang="en-US" dirty="0" err="1" smtClean="0"/>
              <a:t>인이상</a:t>
            </a:r>
            <a:r>
              <a:rPr lang="en-US" altLang="ko-KR" dirty="0" smtClean="0"/>
              <a:t>),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지역제한</a:t>
            </a:r>
            <a:r>
              <a:rPr lang="en-US" altLang="ko-KR" baseline="0" dirty="0" smtClean="0"/>
              <a:t>(</a:t>
            </a:r>
            <a:r>
              <a:rPr lang="ko-KR" altLang="en-US" baseline="0" dirty="0" smtClean="0"/>
              <a:t>광역시</a:t>
            </a:r>
            <a:r>
              <a:rPr lang="en-US" altLang="ko-KR" baseline="0" dirty="0" smtClean="0"/>
              <a:t>·</a:t>
            </a:r>
            <a:r>
              <a:rPr lang="ko-KR" altLang="en-US" baseline="0" dirty="0" smtClean="0"/>
              <a:t>도 및 시</a:t>
            </a:r>
            <a:r>
              <a:rPr lang="en-US" altLang="ko-KR" baseline="0" dirty="0" smtClean="0"/>
              <a:t>·</a:t>
            </a:r>
            <a:r>
              <a:rPr lang="ko-KR" altLang="en-US" baseline="0" dirty="0" smtClean="0"/>
              <a:t>군</a:t>
            </a:r>
            <a:r>
              <a:rPr lang="en-US" altLang="ko-KR" baseline="0" dirty="0" smtClean="0"/>
              <a:t>·</a:t>
            </a:r>
            <a:r>
              <a:rPr lang="ko-KR" altLang="en-US" baseline="0" dirty="0" smtClean="0"/>
              <a:t>구</a:t>
            </a:r>
            <a:r>
              <a:rPr lang="en-US" altLang="ko-KR" baseline="0" dirty="0" smtClean="0"/>
              <a:t>), 90% </a:t>
            </a:r>
            <a:r>
              <a:rPr lang="ko-KR" altLang="en-US" baseline="0" dirty="0" smtClean="0"/>
              <a:t>미만 자동처리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자동추첨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공고문 작성</a:t>
            </a:r>
            <a:r>
              <a:rPr lang="en-US" altLang="ko-KR" baseline="0" dirty="0" smtClean="0"/>
              <a:t>X </a:t>
            </a:r>
            <a:r>
              <a:rPr lang="ko-KR" altLang="en-US" baseline="0" dirty="0" smtClean="0"/>
              <a:t>등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97303525"/>
      </p:ext>
    </p:extLst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인수의</a:t>
            </a:r>
            <a:r>
              <a:rPr lang="ko-KR" altLang="en-US" baseline="0" dirty="0" smtClean="0"/>
              <a:t> 분류에서 도서 선택 시 자동으로 </a:t>
            </a:r>
            <a:r>
              <a:rPr lang="ko-KR" altLang="en-US" baseline="0" dirty="0" err="1" smtClean="0"/>
              <a:t>단일예가</a:t>
            </a:r>
            <a:r>
              <a:rPr lang="ko-KR" altLang="en-US" baseline="0" dirty="0" smtClean="0"/>
              <a:t> 가 설정되며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051934228"/>
      </p:ext>
    </p:extLst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07572">
              <a:defRPr/>
            </a:pPr>
            <a:r>
              <a:rPr lang="ko-KR" altLang="en-US" dirty="0" err="1" smtClean="0"/>
              <a:t>단일예가에</a:t>
            </a:r>
            <a:r>
              <a:rPr lang="ko-KR" altLang="en-US" dirty="0" smtClean="0"/>
              <a:t> 도서정가 입력 시 자동으로 </a:t>
            </a:r>
            <a:r>
              <a:rPr lang="en-US" altLang="ko-KR" dirty="0" smtClean="0"/>
              <a:t>90% </a:t>
            </a:r>
            <a:r>
              <a:rPr lang="ko-KR" altLang="en-US" dirty="0" err="1" smtClean="0"/>
              <a:t>필터링</a:t>
            </a:r>
            <a:endParaRPr lang="en-US" altLang="ko-KR" dirty="0" smtClean="0"/>
          </a:p>
          <a:p>
            <a:pPr defTabSz="907572">
              <a:defRPr/>
            </a:pPr>
            <a:r>
              <a:rPr lang="ko-KR" altLang="en-US" dirty="0" smtClean="0"/>
              <a:t>간혹 도서정가가 아닌 정가대비 </a:t>
            </a:r>
            <a:r>
              <a:rPr lang="en-US" altLang="ko-KR" dirty="0" smtClean="0"/>
              <a:t>90% </a:t>
            </a:r>
            <a:r>
              <a:rPr lang="ko-KR" altLang="en-US" dirty="0" smtClean="0"/>
              <a:t>금액을 입력하는</a:t>
            </a:r>
            <a:r>
              <a:rPr lang="ko-KR" altLang="en-US" baseline="0" dirty="0" smtClean="0"/>
              <a:t> 경우가 있으니 유의바람</a:t>
            </a:r>
            <a:r>
              <a:rPr lang="en-US" altLang="ko-KR" baseline="0" dirty="0" smtClean="0"/>
              <a:t>.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518345327"/>
      </p:ext>
    </p:extLst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담당자가 임의로 </a:t>
            </a:r>
            <a:r>
              <a:rPr lang="ko-KR" altLang="en-US" dirty="0" err="1" smtClean="0"/>
              <a:t>비예가로</a:t>
            </a:r>
            <a:r>
              <a:rPr lang="ko-KR" altLang="en-US" dirty="0" smtClean="0"/>
              <a:t> 설정 시 아래</a:t>
            </a:r>
            <a:r>
              <a:rPr lang="ko-KR" altLang="en-US" baseline="0" dirty="0" smtClean="0"/>
              <a:t> 화면과 같은 상황 발생</a:t>
            </a:r>
            <a:r>
              <a:rPr lang="en-US" altLang="ko-KR" baseline="0" dirty="0" smtClean="0"/>
              <a:t>.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799858622"/>
      </p:ext>
    </p:extLst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기본적으로 </a:t>
            </a:r>
            <a:r>
              <a:rPr lang="ko-KR" altLang="en-US" dirty="0" err="1" smtClean="0"/>
              <a:t>비예가</a:t>
            </a:r>
            <a:r>
              <a:rPr lang="ko-KR" altLang="en-US" dirty="0" smtClean="0"/>
              <a:t> 방식은 최저가 순으로 나열되므로 </a:t>
            </a:r>
            <a:r>
              <a:rPr lang="en-US" altLang="ko-KR" dirty="0" smtClean="0"/>
              <a:t>90%</a:t>
            </a:r>
            <a:r>
              <a:rPr lang="ko-KR" altLang="en-US" dirty="0" smtClean="0"/>
              <a:t>미만의 업체가 있을 시 동일가격 자동추첨을 할 수가 없음</a:t>
            </a:r>
            <a:endParaRPr lang="en-US" altLang="ko-KR" dirty="0" smtClean="0"/>
          </a:p>
          <a:p>
            <a:r>
              <a:rPr lang="ko-KR" altLang="en-US" dirty="0" smtClean="0"/>
              <a:t>위와 같은 상황이 발생되면 견적요청 취소 후 </a:t>
            </a:r>
            <a:r>
              <a:rPr lang="ko-KR" altLang="en-US" dirty="0" err="1" smtClean="0"/>
              <a:t>재견적요청</a:t>
            </a:r>
            <a:r>
              <a:rPr lang="ko-KR" altLang="en-US" dirty="0" smtClean="0"/>
              <a:t> 하는 것이 아니라 </a:t>
            </a:r>
            <a:r>
              <a:rPr lang="en-US" altLang="ko-KR" dirty="0" smtClean="0"/>
              <a:t>1</a:t>
            </a:r>
            <a:r>
              <a:rPr lang="ko-KR" altLang="en-US" dirty="0" smtClean="0"/>
              <a:t>순위 업체를 부적격 처리 하여야 함</a:t>
            </a:r>
            <a:endParaRPr lang="en-US" altLang="ko-KR" dirty="0" smtClean="0"/>
          </a:p>
          <a:p>
            <a:r>
              <a:rPr lang="en-US" altLang="ko-KR" dirty="0" smtClean="0"/>
              <a:t>1</a:t>
            </a:r>
            <a:r>
              <a:rPr lang="ko-KR" altLang="en-US" dirty="0" smtClean="0"/>
              <a:t>순위</a:t>
            </a:r>
            <a:r>
              <a:rPr lang="en-US" altLang="ko-KR" dirty="0" smtClean="0"/>
              <a:t>(90%</a:t>
            </a:r>
            <a:r>
              <a:rPr lang="ko-KR" altLang="en-US" dirty="0" smtClean="0"/>
              <a:t>미만</a:t>
            </a:r>
            <a:r>
              <a:rPr lang="en-US" altLang="ko-KR" dirty="0" smtClean="0"/>
              <a:t>) </a:t>
            </a:r>
            <a:r>
              <a:rPr lang="ko-KR" altLang="en-US" dirty="0" smtClean="0"/>
              <a:t>업체를 부적격처리 하면 자동으로 동일가격 추첨 버튼이 활성화 됨</a:t>
            </a:r>
            <a:r>
              <a:rPr lang="en-US" altLang="ko-KR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39582338"/>
      </p:ext>
    </p:extLst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취소사유는 반드시 합리적인 사유 작성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75965314"/>
      </p:ext>
    </p:extLst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94818495"/>
      </p:ext>
    </p:extLst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255523345"/>
      </p:ext>
    </p:extLst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수요기관에서 강제로 소급하여 지정할 수 있으나 공급업체에서는 검수요청 시 최초 </a:t>
            </a:r>
            <a:r>
              <a:rPr lang="en-US" altLang="ko-KR" dirty="0" smtClean="0"/>
              <a:t>1</a:t>
            </a:r>
            <a:r>
              <a:rPr lang="ko-KR" altLang="en-US" smtClean="0"/>
              <a:t>회만 소급적용 가능</a:t>
            </a:r>
            <a:endParaRPr lang="en-US" altLang="ko-KR" dirty="0" smtClean="0"/>
          </a:p>
          <a:p>
            <a:r>
              <a:rPr lang="ko-KR" altLang="en-US" dirty="0" smtClean="0"/>
              <a:t>실제 납품은 이루어졌으나 계약기간이 지났음에도 업체에서 검수요청을 하지 않은 경우 기관에서 업체에 계약기간 내 소급적용 하여 검수요청 하라고 통보하여야 함</a:t>
            </a:r>
            <a:endParaRPr lang="en-US" altLang="ko-KR" dirty="0" smtClean="0"/>
          </a:p>
          <a:p>
            <a:r>
              <a:rPr lang="en-US" altLang="ko-KR" dirty="0" smtClean="0"/>
              <a:t>※ </a:t>
            </a:r>
            <a:r>
              <a:rPr lang="ko-KR" altLang="en-US" smtClean="0"/>
              <a:t>검수요청 반려기능 </a:t>
            </a:r>
            <a:r>
              <a:rPr lang="en-US" altLang="ko-KR" dirty="0" smtClean="0"/>
              <a:t>2018. 6. 29 </a:t>
            </a:r>
            <a:r>
              <a:rPr lang="ko-KR" altLang="en-US" smtClean="0"/>
              <a:t>시스템 개선완료</a:t>
            </a:r>
            <a:endParaRPr lang="en-US" altLang="ko-KR" dirty="0" smtClean="0"/>
          </a:p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3724861"/>
      </p:ext>
    </p:extLst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25872634"/>
      </p:ext>
    </p:extLst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159904548"/>
      </p:ext>
    </p:extLst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수요기관에서 강제로 소급하여 지정할 수 있으나 공급업체에서는 검수요청 시 최초 </a:t>
            </a:r>
            <a:r>
              <a:rPr lang="en-US" altLang="ko-KR" dirty="0" smtClean="0"/>
              <a:t>1</a:t>
            </a:r>
            <a:r>
              <a:rPr lang="ko-KR" altLang="en-US" dirty="0" smtClean="0"/>
              <a:t>회만 소급적용 가능</a:t>
            </a:r>
            <a:endParaRPr lang="en-US" altLang="ko-KR" dirty="0" smtClean="0"/>
          </a:p>
          <a:p>
            <a:r>
              <a:rPr lang="ko-KR" altLang="en-US" dirty="0" smtClean="0"/>
              <a:t>실제 납품은 이루어졌으나 계약기간이 지났음에도 업체에서 검수요청을 하지 않은 경우 기관에서 업체에 계약기간 내 소급적용 하여 검수요청 하라고 통보하여야 함</a:t>
            </a:r>
            <a:endParaRPr lang="en-US" altLang="ko-KR" dirty="0" smtClean="0"/>
          </a:p>
          <a:p>
            <a:r>
              <a:rPr lang="en-US" altLang="ko-KR" dirty="0" smtClean="0"/>
              <a:t>※ </a:t>
            </a:r>
            <a:r>
              <a:rPr lang="ko-KR" altLang="en-US" dirty="0" err="1" smtClean="0"/>
              <a:t>검수요청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반려기능</a:t>
            </a:r>
            <a:r>
              <a:rPr lang="ko-KR" altLang="en-US" dirty="0" smtClean="0"/>
              <a:t> </a:t>
            </a:r>
            <a:r>
              <a:rPr lang="en-US" altLang="ko-KR" dirty="0" smtClean="0"/>
              <a:t>2018. 6. 29 </a:t>
            </a:r>
            <a:r>
              <a:rPr lang="ko-KR" altLang="en-US" dirty="0" smtClean="0"/>
              <a:t>시스템 </a:t>
            </a:r>
            <a:r>
              <a:rPr lang="ko-KR" altLang="en-US" dirty="0" err="1" smtClean="0"/>
              <a:t>개선완료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232644619"/>
      </p:ext>
    </p:extLst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581308089"/>
      </p:ext>
    </p:extLst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769849778"/>
      </p:ext>
    </p:extLst>
  </p:cSld>
  <p:clrMapOvr>
    <a:masterClrMapping/>
  </p:clrMapOvr>
</p:notes>
</file>

<file path=ppt/notesSlides/notesSlide10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513601832"/>
      </p:ext>
    </p:extLst>
  </p:cSld>
  <p:clrMapOvr>
    <a:masterClrMapping/>
  </p:clrMapOvr>
</p:notes>
</file>

<file path=ppt/notesSlides/notesSlide10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98506341"/>
      </p:ext>
    </p:extLst>
  </p:cSld>
  <p:clrMapOvr>
    <a:masterClrMapping/>
  </p:clrMapOvr>
</p:notes>
</file>

<file path=ppt/notesSlides/notesSlide10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5213029"/>
      </p:ext>
    </p:extLst>
  </p:cSld>
  <p:clrMapOvr>
    <a:masterClrMapping/>
  </p:clrMapOvr>
</p:notes>
</file>

<file path=ppt/notesSlides/notesSlide10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61785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F2C72-198A-4D09-AA8B-4DBC06F29215}" type="datetimeFigureOut">
              <a:rPr lang="ko-KR" altLang="en-US" smtClean="0"/>
              <a:t>2020-10-22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7E147-ACCF-4F35-BBAD-4820D1AB6942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Picture 2" descr="D:\01_Work\①├ 교직원나라\2018\S2B\180115_PPT표지 디자인\ppt\bg_01.gif"/>
          <p:cNvPicPr>
            <a:picLocks noChangeAspect="1" noChangeArrowheads="1"/>
          </p:cNvPicPr>
          <p:nvPr userDrawn="1"/>
        </p:nvPicPr>
        <p:blipFill>
          <a:blip r:embed="rId2"/>
          <a:stretch>
            <a:fillRect/>
          </a:stretch>
        </p:blipFill>
        <p:spPr bwMode="auto">
          <a:xfrm>
            <a:off x="-396552" y="0"/>
            <a:ext cx="9700140" cy="68579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91860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직선 연결선 9"/>
          <p:cNvCxnSpPr/>
          <p:nvPr userDrawn="1"/>
        </p:nvCxnSpPr>
        <p:spPr>
          <a:xfrm>
            <a:off x="251520" y="6368593"/>
            <a:ext cx="8640960" cy="1658"/>
          </a:xfrm>
          <a:prstGeom prst="line">
            <a:avLst/>
          </a:prstGeom>
          <a:ln>
            <a:solidFill>
              <a:srgbClr val="4C4C4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2" descr="E:\01_Work\①├ 교직원나라\2017\S2B\170131_PPT 템플릿 가이드\PPT\images_PPT\footer_logo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49090" y="6524019"/>
            <a:ext cx="1158240" cy="121920"/>
          </a:xfrm>
          <a:prstGeom prst="rect">
            <a:avLst/>
          </a:prstGeom>
          <a:noFill/>
        </p:spPr>
      </p:pic>
      <p:cxnSp>
        <p:nvCxnSpPr>
          <p:cNvPr id="13" name="직선 연결선 12"/>
          <p:cNvCxnSpPr/>
          <p:nvPr userDrawn="1"/>
        </p:nvCxnSpPr>
        <p:spPr>
          <a:xfrm rot="5400000">
            <a:off x="8459638" y="6534075"/>
            <a:ext cx="144016" cy="1588"/>
          </a:xfrm>
          <a:prstGeom prst="line">
            <a:avLst/>
          </a:prstGeom>
          <a:ln w="6350">
            <a:solidFill>
              <a:srgbClr val="BCBCB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81226" y="6406178"/>
            <a:ext cx="2133600" cy="2920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883472-33D5-4889-9B20-3632EE39BEEF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749072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사용자 지정 레이아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직선 연결선 9"/>
          <p:cNvCxnSpPr/>
          <p:nvPr userDrawn="1"/>
        </p:nvCxnSpPr>
        <p:spPr>
          <a:xfrm>
            <a:off x="251520" y="6368593"/>
            <a:ext cx="8640960" cy="1658"/>
          </a:xfrm>
          <a:prstGeom prst="line">
            <a:avLst/>
          </a:prstGeom>
          <a:ln>
            <a:solidFill>
              <a:srgbClr val="4C4C4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2" descr="E:\01_Work\①├ 교직원나라\2017\S2B\170131_PPT 템플릿 가이드\PPT\images_PPT\footer_logo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9090" y="6524019"/>
            <a:ext cx="1158240" cy="121920"/>
          </a:xfrm>
          <a:prstGeom prst="rect">
            <a:avLst/>
          </a:prstGeom>
          <a:noFill/>
        </p:spPr>
      </p:pic>
      <p:cxnSp>
        <p:nvCxnSpPr>
          <p:cNvPr id="13" name="직선 연결선 12"/>
          <p:cNvCxnSpPr/>
          <p:nvPr userDrawn="1"/>
        </p:nvCxnSpPr>
        <p:spPr>
          <a:xfrm rot="5400000">
            <a:off x="8459638" y="6534075"/>
            <a:ext cx="144016" cy="1588"/>
          </a:xfrm>
          <a:prstGeom prst="line">
            <a:avLst/>
          </a:prstGeom>
          <a:ln w="6350">
            <a:solidFill>
              <a:srgbClr val="BCBCB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81226" y="6406178"/>
            <a:ext cx="2133600" cy="2920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883472-33D5-4889-9B20-3632EE39BEE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grpSp>
        <p:nvGrpSpPr>
          <p:cNvPr id="8" name="그룹 7"/>
          <p:cNvGrpSpPr/>
          <p:nvPr userDrawn="1"/>
        </p:nvGrpSpPr>
        <p:grpSpPr>
          <a:xfrm>
            <a:off x="2257" y="-24439"/>
            <a:ext cx="9144000" cy="7144433"/>
            <a:chOff x="-252536" y="-30163"/>
            <a:chExt cx="10046841" cy="7131051"/>
          </a:xfrm>
        </p:grpSpPr>
        <p:pic>
          <p:nvPicPr>
            <p:cNvPr id="9" name="그림 1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52536" y="0"/>
              <a:ext cx="10046841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그림 5"/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3053" y="-30163"/>
              <a:ext cx="9744075" cy="747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모서리가 둥근 직사각형 13"/>
            <p:cNvSpPr/>
            <p:nvPr userDrawn="1"/>
          </p:nvSpPr>
          <p:spPr bwMode="auto">
            <a:xfrm>
              <a:off x="-63053" y="6524625"/>
              <a:ext cx="8759825" cy="576263"/>
            </a:xfrm>
            <a:prstGeom prst="roundRect">
              <a:avLst>
                <a:gd name="adj" fmla="val 23592"/>
              </a:avLst>
            </a:prstGeom>
            <a:solidFill>
              <a:schemeClr val="bg1">
                <a:lumMod val="75000"/>
              </a:schemeClr>
            </a:solidFill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173038" indent="-173038">
                <a:buFontTx/>
                <a:buChar char="•"/>
                <a:defRPr/>
              </a:pPr>
              <a:endParaRPr lang="ko-KR" altLang="en-US">
                <a:latin typeface="HY울릉도M" pitchFamily="18" charset="-127"/>
                <a:ea typeface="HY울릉도M" pitchFamily="18" charset="-127"/>
              </a:endParaRPr>
            </a:p>
          </p:txBody>
        </p:sp>
        <p:sp>
          <p:nvSpPr>
            <p:cNvPr id="15" name="모서리가 둥근 직사각형 14"/>
            <p:cNvSpPr/>
            <p:nvPr userDrawn="1"/>
          </p:nvSpPr>
          <p:spPr bwMode="auto">
            <a:xfrm>
              <a:off x="8731697" y="6524625"/>
              <a:ext cx="942975" cy="576263"/>
            </a:xfrm>
            <a:prstGeom prst="roundRect">
              <a:avLst>
                <a:gd name="adj" fmla="val 20266"/>
              </a:avLst>
            </a:prstGeom>
            <a:solidFill>
              <a:schemeClr val="bg1">
                <a:lumMod val="75000"/>
              </a:schemeClr>
            </a:solidFill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173038" indent="-173038">
                <a:buFontTx/>
                <a:buChar char="•"/>
                <a:defRPr/>
              </a:pPr>
              <a:endParaRPr lang="ko-KR" altLang="en-US">
                <a:latin typeface="HY울릉도M" pitchFamily="18" charset="-127"/>
                <a:ea typeface="HY울릉도M" pitchFamily="18" charset="-127"/>
              </a:endParaRPr>
            </a:p>
          </p:txBody>
        </p:sp>
      </p:grpSp>
      <p:sp>
        <p:nvSpPr>
          <p:cNvPr id="30" name="Rectangle 20"/>
          <p:cNvSpPr>
            <a:spLocks noChangeArrowheads="1"/>
          </p:cNvSpPr>
          <p:nvPr userDrawn="1"/>
        </p:nvSpPr>
        <p:spPr bwMode="auto">
          <a:xfrm>
            <a:off x="8325397" y="6602013"/>
            <a:ext cx="577259" cy="2746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0"/>
              </a:spcBef>
              <a:defRPr kumimoji="1">
                <a:solidFill>
                  <a:srgbClr val="29292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  <a:lvl2pPr marL="742950" indent="-285750" eaLnBrk="0" hangingPunct="0">
              <a:spcBef>
                <a:spcPct val="0"/>
              </a:spcBef>
              <a:defRPr kumimoji="1">
                <a:solidFill>
                  <a:srgbClr val="29292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defRPr>
            </a:lvl2pPr>
            <a:lvl3pPr marL="1143000" indent="-228600" eaLnBrk="0" hangingPunct="0">
              <a:spcBef>
                <a:spcPct val="0"/>
              </a:spcBef>
              <a:defRPr kumimoji="1">
                <a:solidFill>
                  <a:srgbClr val="29292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defRPr>
            </a:lvl3pPr>
            <a:lvl4pPr marL="1600200" indent="-228600" eaLnBrk="0" hangingPunct="0">
              <a:spcBef>
                <a:spcPct val="0"/>
              </a:spcBef>
              <a:defRPr kumimoji="1">
                <a:solidFill>
                  <a:srgbClr val="29292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defRPr>
            </a:lvl4pPr>
            <a:lvl5pPr marL="2057400" indent="-228600" eaLnBrk="0" hangingPunct="0">
              <a:spcBef>
                <a:spcPct val="0"/>
              </a:spcBef>
              <a:defRPr kumimoji="1">
                <a:solidFill>
                  <a:srgbClr val="29292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rgbClr val="29292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rgbClr val="29292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rgbClr val="29292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rgbClr val="29292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defRPr>
            </a:lvl9pPr>
          </a:lstStyle>
          <a:p>
            <a:pPr algn="ctr" eaLnBrk="1" hangingPunct="1">
              <a:buFontTx/>
              <a:buNone/>
            </a:pPr>
            <a:fld id="{868754C8-F641-4D3A-A5BC-C4838DF70CBE}" type="slidenum">
              <a:rPr kumimoji="0" lang="ko-KR" altLang="en-US" sz="12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pPr algn="ctr" eaLnBrk="1" hangingPunct="1">
                <a:buFontTx/>
                <a:buNone/>
              </a:pPr>
              <a:t>‹#›</a:t>
            </a:fld>
            <a:endParaRPr kumimoji="0" lang="en-US" altLang="ko-KR" sz="1200" b="1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1" name="Picture 2" descr="E:\01_Work\①├ 교직원나라\2017\S2B\170131_PPT 템플릿 가이드\PPT\images_PPT\footer_logo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1490" y="6676419"/>
            <a:ext cx="1158240" cy="121920"/>
          </a:xfrm>
          <a:prstGeom prst="rect">
            <a:avLst/>
          </a:prstGeom>
          <a:noFill/>
        </p:spPr>
      </p:pic>
      <p:sp>
        <p:nvSpPr>
          <p:cNvPr id="32" name="직사각형 31"/>
          <p:cNvSpPr/>
          <p:nvPr userDrawn="1"/>
        </p:nvSpPr>
        <p:spPr>
          <a:xfrm>
            <a:off x="7481887" y="306431"/>
            <a:ext cx="131318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  <a:defRPr/>
            </a:pPr>
            <a:r>
              <a:rPr lang="en-US" altLang="ko-KR" sz="140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www.s2b.kr</a:t>
            </a:r>
            <a:endParaRPr lang="ko-KR" altLang="en-US" sz="1400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465441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구역 머리글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 descr="img_intro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722" y="0"/>
            <a:ext cx="9144000" cy="6858000"/>
          </a:xfrm>
          <a:prstGeom prst="rect">
            <a:avLst/>
          </a:prstGeom>
        </p:spPr>
      </p:pic>
      <p:pic>
        <p:nvPicPr>
          <p:cNvPr id="14" name="Picture 2" descr="E:\01_Work\①├ 교직원나라\2017\S2B\170131_PPT 템플릿 가이드\PPT\images_PPT\t_S2B.pn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323528" y="6415709"/>
            <a:ext cx="1984518" cy="2022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080141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F2C72-198A-4D09-AA8B-4DBC06F29215}" type="datetimeFigureOut">
              <a:rPr lang="ko-KR" altLang="en-US" smtClean="0"/>
              <a:t>2020-10-22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7E147-ACCF-4F35-BBAD-4820D1AB69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8227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구역 머리글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 descr="img_intro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722" y="0"/>
            <a:ext cx="9144000" cy="6858000"/>
          </a:xfrm>
          <a:prstGeom prst="rect">
            <a:avLst/>
          </a:prstGeom>
        </p:spPr>
      </p:pic>
      <p:pic>
        <p:nvPicPr>
          <p:cNvPr id="14" name="Picture 2" descr="E:\01_Work\①├ 교직원나라\2017\S2B\170131_PPT 템플릿 가이드\PPT\images_PPT\t_S2B.pn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323528" y="6415709"/>
            <a:ext cx="1984518" cy="2022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688347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양쪽 모서리가 둥근 사각형 7"/>
          <p:cNvSpPr/>
          <p:nvPr userDrawn="1"/>
        </p:nvSpPr>
        <p:spPr>
          <a:xfrm>
            <a:off x="263525" y="78888"/>
            <a:ext cx="628650" cy="648543"/>
          </a:xfrm>
          <a:prstGeom prst="round2SameRect">
            <a:avLst>
              <a:gd name="adj1" fmla="val 0"/>
              <a:gd name="adj2" fmla="val 12117"/>
            </a:avLst>
          </a:prstGeom>
          <a:solidFill>
            <a:schemeClr val="tx1">
              <a:lumMod val="90000"/>
              <a:lumOff val="10000"/>
            </a:schemeClr>
          </a:solidFill>
          <a:ln>
            <a:noFill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텍스트 개체 틀 6"/>
          <p:cNvSpPr>
            <a:spLocks noGrp="1"/>
          </p:cNvSpPr>
          <p:nvPr>
            <p:ph type="body" sz="quarter" idx="13"/>
          </p:nvPr>
        </p:nvSpPr>
        <p:spPr>
          <a:xfrm>
            <a:off x="971600" y="113730"/>
            <a:ext cx="8172400" cy="650577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lang="ko-KR" altLang="en-US" sz="3600" b="0" kern="0" spc="0" baseline="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90000"/>
                    <a:lumOff val="10000"/>
                  </a:schemeClr>
                </a:solidFill>
                <a:effectLst>
                  <a:outerShdw blurRad="63500" algn="ctr" rotWithShape="0">
                    <a:prstClr val="black">
                      <a:alpha val="14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18" name="텍스트 개체 틀 17"/>
          <p:cNvSpPr>
            <a:spLocks noGrp="1"/>
          </p:cNvSpPr>
          <p:nvPr>
            <p:ph type="body" sz="quarter" idx="14"/>
          </p:nvPr>
        </p:nvSpPr>
        <p:spPr>
          <a:xfrm>
            <a:off x="183704" y="7351"/>
            <a:ext cx="787400" cy="787400"/>
          </a:xfrm>
          <a:prstGeom prst="rect">
            <a:avLst/>
          </a:prstGeom>
          <a:effectLst>
            <a:outerShdw blurRad="38100" algn="ctr" rotWithShape="0">
              <a:prstClr val="black">
                <a:alpha val="40000"/>
              </a:prstClr>
            </a:outerShdw>
          </a:effectLst>
        </p:spPr>
        <p:txBody>
          <a:bodyPr anchor="ctr">
            <a:noAutofit/>
          </a:bodyPr>
          <a:lstStyle>
            <a:lvl1pPr marL="0" indent="0" algn="ctr">
              <a:buNone/>
              <a:defRPr sz="3200" spc="-15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  <a:lvl2pPr marL="457200" indent="0">
              <a:buNone/>
              <a:defRPr sz="32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2pPr>
            <a:lvl3pPr marL="914400" indent="0">
              <a:buNone/>
              <a:defRPr sz="32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3pPr>
            <a:lvl4pPr marL="1371600" indent="0">
              <a:buNone/>
              <a:defRPr sz="32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4pPr>
            <a:lvl5pPr marL="1828800" indent="0">
              <a:buNone/>
              <a:defRPr sz="32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5"/>
          </p:nvPr>
        </p:nvSpPr>
        <p:spPr>
          <a:xfrm>
            <a:off x="4716016" y="620291"/>
            <a:ext cx="3839716" cy="288429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r">
              <a:buNone/>
              <a:defRPr lang="ko-KR" altLang="en-US" sz="1400" kern="1200" spc="-40" baseline="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tx1">
                    <a:lumMod val="90000"/>
                    <a:lumOff val="1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defRPr>
            </a:lvl1pPr>
            <a:lvl2pPr marL="457200" indent="0">
              <a:buNone/>
              <a:defRPr lang="ko-KR" altLang="en-US" sz="1600" kern="1200" spc="12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defRPr>
            </a:lvl2pPr>
            <a:lvl3pPr marL="914400" indent="0">
              <a:buNone/>
              <a:defRPr lang="ko-KR" altLang="en-US" sz="1600" kern="1200" spc="12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defRPr>
            </a:lvl3pPr>
            <a:lvl4pPr marL="1371600" indent="0">
              <a:buNone/>
              <a:defRPr lang="ko-KR" altLang="en-US" sz="1600" kern="1200" spc="12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defRPr>
            </a:lvl4pPr>
            <a:lvl5pPr marL="1828800" indent="0">
              <a:buNone/>
              <a:defRPr lang="ko-KR" altLang="en-US" sz="1600" kern="1200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cxnSp>
        <p:nvCxnSpPr>
          <p:cNvPr id="6" name="직선 연결선 5"/>
          <p:cNvCxnSpPr/>
          <p:nvPr userDrawn="1"/>
        </p:nvCxnSpPr>
        <p:spPr>
          <a:xfrm>
            <a:off x="251520" y="6368593"/>
            <a:ext cx="8640960" cy="1658"/>
          </a:xfrm>
          <a:prstGeom prst="line">
            <a:avLst/>
          </a:prstGeom>
          <a:ln>
            <a:solidFill>
              <a:srgbClr val="4C4C4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 descr="E:\01_Work\①├ 교직원나라\2017\S2B\170131_PPT 템플릿 가이드\PPT\images_PPT\footer_logo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49090" y="6524019"/>
            <a:ext cx="1158240" cy="121920"/>
          </a:xfrm>
          <a:prstGeom prst="rect">
            <a:avLst/>
          </a:prstGeom>
          <a:noFill/>
        </p:spPr>
      </p:pic>
      <p:cxnSp>
        <p:nvCxnSpPr>
          <p:cNvPr id="10" name="직선 연결선 9"/>
          <p:cNvCxnSpPr/>
          <p:nvPr userDrawn="1"/>
        </p:nvCxnSpPr>
        <p:spPr>
          <a:xfrm rot="5400000">
            <a:off x="8459638" y="6534075"/>
            <a:ext cx="144016" cy="1588"/>
          </a:xfrm>
          <a:prstGeom prst="line">
            <a:avLst/>
          </a:prstGeom>
          <a:ln w="6350">
            <a:solidFill>
              <a:srgbClr val="BCBCB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81226" y="6406178"/>
            <a:ext cx="2133600" cy="2920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883472-33D5-4889-9B20-3632EE39BEEF}" type="slidenum">
              <a:rPr lang="ko-KR" altLang="en-US" smtClean="0"/>
              <a:t>‹#›</a:t>
            </a:fld>
            <a:endParaRPr lang="ko-KR" altLang="en-US" dirty="0"/>
          </a:p>
        </p:txBody>
      </p:sp>
      <p:pic>
        <p:nvPicPr>
          <p:cNvPr id="15" name="그림 1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79512" y="769232"/>
            <a:ext cx="2819400" cy="400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6891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8F2C72-198A-4D09-AA8B-4DBC06F29215}" type="datetimeFigureOut">
              <a:rPr lang="ko-KR" altLang="en-US" smtClean="0"/>
              <a:t>2020-10-22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A7E147-ACCF-4F35-BBAD-4820D1AB69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7367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758" r:id="rId2"/>
    <p:sldLayoutId id="2147483726" r:id="rId3"/>
    <p:sldLayoutId id="2147483728" r:id="rId4"/>
    <p:sldLayoutId id="2147483757" r:id="rId5"/>
    <p:sldLayoutId id="2147483759" r:id="rId6"/>
    <p:sldLayoutId id="2147483760" r:id="rId7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jpe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png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jpeg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jpeg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png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png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8.jpeg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30.png"/><Relationship Id="rId4" Type="http://schemas.openxmlformats.org/officeDocument/2006/relationships/image" Target="../media/image29.jpeg"/><Relationship Id="rId9" Type="http://schemas.openxmlformats.org/officeDocument/2006/relationships/image" Target="../media/image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4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4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4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0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45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4.png"/><Relationship Id="rId5" Type="http://schemas.openxmlformats.org/officeDocument/2006/relationships/image" Target="../media/image43.jpeg"/><Relationship Id="rId4" Type="http://schemas.openxmlformats.org/officeDocument/2006/relationships/image" Target="../media/image42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47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6.png"/><Relationship Id="rId5" Type="http://schemas.openxmlformats.org/officeDocument/2006/relationships/image" Target="../media/image43.jpeg"/><Relationship Id="rId4" Type="http://schemas.openxmlformats.org/officeDocument/2006/relationships/image" Target="../media/image44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49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4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3.pn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56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1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57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1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9.png"/><Relationship Id="rId5" Type="http://schemas.openxmlformats.org/officeDocument/2006/relationships/image" Target="../media/image55.png"/><Relationship Id="rId4" Type="http://schemas.openxmlformats.org/officeDocument/2006/relationships/image" Target="../media/image51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3.xml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65.png"/><Relationship Id="rId7" Type="http://schemas.openxmlformats.org/officeDocument/2006/relationships/image" Target="../media/image69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Relationship Id="rId9" Type="http://schemas.openxmlformats.org/officeDocument/2006/relationships/image" Target="../media/image71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3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3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3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7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3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3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3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2.png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3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3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0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7" Type="http://schemas.openxmlformats.org/officeDocument/2006/relationships/image" Target="../media/image93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2.png"/><Relationship Id="rId5" Type="http://schemas.openxmlformats.org/officeDocument/2006/relationships/image" Target="../media/image91.png"/><Relationship Id="rId4" Type="http://schemas.openxmlformats.org/officeDocument/2006/relationships/image" Target="../media/image87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7" Type="http://schemas.openxmlformats.org/officeDocument/2006/relationships/image" Target="../media/image93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2.png"/><Relationship Id="rId5" Type="http://schemas.openxmlformats.org/officeDocument/2006/relationships/image" Target="../media/image91.png"/><Relationship Id="rId4" Type="http://schemas.openxmlformats.org/officeDocument/2006/relationships/image" Target="../media/image87.png"/></Relationships>
</file>

<file path=ppt/slides/_rels/slide8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3" Type="http://schemas.openxmlformats.org/officeDocument/2006/relationships/image" Target="../media/image86.png"/><Relationship Id="rId7" Type="http://schemas.openxmlformats.org/officeDocument/2006/relationships/image" Target="../media/image93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2.png"/><Relationship Id="rId5" Type="http://schemas.openxmlformats.org/officeDocument/2006/relationships/image" Target="../media/image91.png"/><Relationship Id="rId4" Type="http://schemas.openxmlformats.org/officeDocument/2006/relationships/image" Target="../media/image87.png"/></Relationships>
</file>

<file path=ppt/slides/_rels/slide8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png"/><Relationship Id="rId3" Type="http://schemas.openxmlformats.org/officeDocument/2006/relationships/image" Target="../media/image34.jpeg"/><Relationship Id="rId7" Type="http://schemas.openxmlformats.org/officeDocument/2006/relationships/image" Target="../media/image98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7.png"/><Relationship Id="rId5" Type="http://schemas.openxmlformats.org/officeDocument/2006/relationships/image" Target="../media/image96.png"/><Relationship Id="rId4" Type="http://schemas.openxmlformats.org/officeDocument/2006/relationships/image" Target="../media/image95.pn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7" Type="http://schemas.openxmlformats.org/officeDocument/2006/relationships/image" Target="../media/image93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2.png"/><Relationship Id="rId5" Type="http://schemas.openxmlformats.org/officeDocument/2006/relationships/image" Target="../media/image91.png"/><Relationship Id="rId4" Type="http://schemas.openxmlformats.org/officeDocument/2006/relationships/image" Target="../media/image87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1.png"/><Relationship Id="rId5" Type="http://schemas.openxmlformats.org/officeDocument/2006/relationships/image" Target="../media/image100.png"/><Relationship Id="rId4" Type="http://schemas.openxmlformats.org/officeDocument/2006/relationships/image" Target="../media/image85.png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3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3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5.pn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7" Type="http://schemas.openxmlformats.org/officeDocument/2006/relationships/image" Target="../media/image110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9.png"/><Relationship Id="rId5" Type="http://schemas.openxmlformats.org/officeDocument/2006/relationships/image" Target="../media/image108.png"/><Relationship Id="rId4" Type="http://schemas.openxmlformats.org/officeDocument/2006/relationships/image" Target="../media/image107.pn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0.png"/><Relationship Id="rId4" Type="http://schemas.openxmlformats.org/officeDocument/2006/relationships/image" Target="../media/image109.pn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0.png"/><Relationship Id="rId4" Type="http://schemas.openxmlformats.org/officeDocument/2006/relationships/image" Target="../media/image109.pn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7" Type="http://schemas.openxmlformats.org/officeDocument/2006/relationships/image" Target="../media/image112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1.png"/><Relationship Id="rId5" Type="http://schemas.openxmlformats.org/officeDocument/2006/relationships/image" Target="../media/image110.png"/><Relationship Id="rId4" Type="http://schemas.openxmlformats.org/officeDocument/2006/relationships/image" Target="../media/image109.pn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3.png"/><Relationship Id="rId4" Type="http://schemas.openxmlformats.org/officeDocument/2006/relationships/image" Target="../media/image110.png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3.png"/><Relationship Id="rId4" Type="http://schemas.openxmlformats.org/officeDocument/2006/relationships/image" Target="../media/image110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7" Type="http://schemas.openxmlformats.org/officeDocument/2006/relationships/image" Target="../media/image113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0.png"/><Relationship Id="rId5" Type="http://schemas.openxmlformats.org/officeDocument/2006/relationships/image" Target="../media/image109.png"/><Relationship Id="rId4" Type="http://schemas.openxmlformats.org/officeDocument/2006/relationships/image" Target="../media/image106.pn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5.jpe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7" Type="http://schemas.openxmlformats.org/officeDocument/2006/relationships/image" Target="../media/image117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6.png"/><Relationship Id="rId5" Type="http://schemas.openxmlformats.org/officeDocument/2006/relationships/image" Target="../media/image115.jpeg"/><Relationship Id="rId4" Type="http://schemas.openxmlformats.org/officeDocument/2006/relationships/image" Target="../media/image114.pn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9.jpeg"/><Relationship Id="rId4" Type="http://schemas.openxmlformats.org/officeDocument/2006/relationships/image" Target="../media/image118.png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9.png"/><Relationship Id="rId4" Type="http://schemas.microsoft.com/office/2007/relationships/hdphoto" Target="../media/hdphoto2.wdp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1.png"/><Relationship Id="rId4" Type="http://schemas.openxmlformats.org/officeDocument/2006/relationships/image" Target="../media/image48.png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4.png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4.png"/></Relationships>
</file>

<file path=ppt/slides/_rels/slide10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10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10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jpeg"/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3.xml"/></Relationships>
</file>

<file path=ppt/slides/_rels/slide10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3.xml"/></Relationships>
</file>

<file path=ppt/slides/_rels/slide1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0.png"/><Relationship Id="rId4" Type="http://schemas.openxmlformats.org/officeDocument/2006/relationships/image" Target="../media/image129.png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3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3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3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png"/><Relationship Id="rId1" Type="http://schemas.openxmlformats.org/officeDocument/2006/relationships/slideLayout" Target="../slideLayouts/slideLayout3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jpeg"/><Relationship Id="rId2" Type="http://schemas.openxmlformats.org/officeDocument/2006/relationships/image" Target="../media/image136.png"/><Relationship Id="rId1" Type="http://schemas.openxmlformats.org/officeDocument/2006/relationships/slideLayout" Target="../slideLayouts/slideLayout3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png"/><Relationship Id="rId2" Type="http://schemas.openxmlformats.org/officeDocument/2006/relationships/image" Target="../media/image13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7.jpeg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7.jpeg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1.png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3.xml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3.xml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5.png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pn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3.xml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3.xml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9.png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6.xml"/></Relationships>
</file>

<file path=ppt/slides/_rels/slide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3.xml"/></Relationships>
</file>

<file path=ppt/slides/_rels/slide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jpe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3.xml"/></Relationships>
</file>

<file path=ppt/slides/_rels/slide1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jpe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3.xml"/></Relationships>
</file>

<file path=ppt/slides/_rels/slide1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jpe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3.jpeg"/><Relationship Id="rId4" Type="http://schemas.openxmlformats.org/officeDocument/2006/relationships/image" Target="../media/image152.jpeg"/></Relationships>
</file>

<file path=ppt/slides/_rels/slide1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jpeg"/><Relationship Id="rId7" Type="http://schemas.openxmlformats.org/officeDocument/2006/relationships/image" Target="../media/image158.jpe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7.jpeg"/><Relationship Id="rId5" Type="http://schemas.openxmlformats.org/officeDocument/2006/relationships/image" Target="../media/image156.jpeg"/><Relationship Id="rId4" Type="http://schemas.openxmlformats.org/officeDocument/2006/relationships/image" Target="../media/image155.jpeg"/></Relationships>
</file>

<file path=ppt/slides/_rels/slide1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pn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0.png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4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3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3.xml"/></Relationships>
</file>

<file path=ppt/slides/_rels/slide1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1.pn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2.png"/></Relationships>
</file>

<file path=ppt/slides/_rels/slide1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3.png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3.xml"/></Relationships>
</file>

<file path=ppt/slides/_rels/slide1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jpeg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3.xml"/></Relationships>
</file>

<file path=ppt/slides/_rels/slide1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gif"/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3.xml"/></Relationships>
</file>

<file path=ppt/slides/_rels/slide1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gif"/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3.xml"/></Relationships>
</file>

<file path=ppt/slides/_rels/slide1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6.jpeg"/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9.jpeg"/><Relationship Id="rId5" Type="http://schemas.openxmlformats.org/officeDocument/2006/relationships/image" Target="../media/image168.jpeg"/><Relationship Id="rId4" Type="http://schemas.openxmlformats.org/officeDocument/2006/relationships/image" Target="../media/image167.jpeg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3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3.xml"/></Relationships>
</file>

<file path=ppt/slides/_rels/slide1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png"/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2.png"/><Relationship Id="rId4" Type="http://schemas.openxmlformats.org/officeDocument/2006/relationships/image" Target="../media/image171.png"/></Relationships>
</file>

<file path=ppt/slides/_rels/slide1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7.xml"/></Relationships>
</file>

<file path=ppt/slides/_rels/slide1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7.xml"/></Relationships>
</file>

<file path=ppt/slides/_rels/slide1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3.png"/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7.xml"/></Relationships>
</file>

<file path=ppt/slides/_rels/slide1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9.xml"/><Relationship Id="rId1" Type="http://schemas.openxmlformats.org/officeDocument/2006/relationships/slideLayout" Target="../slideLayouts/slideLayout7.xml"/></Relationships>
</file>

<file path=ppt/slides/_rels/slide1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4.JPG"/><Relationship Id="rId2" Type="http://schemas.openxmlformats.org/officeDocument/2006/relationships/notesSlide" Target="../notesSlides/notesSlide90.xml"/><Relationship Id="rId1" Type="http://schemas.openxmlformats.org/officeDocument/2006/relationships/slideLayout" Target="../slideLayouts/slideLayout7.xml"/></Relationships>
</file>

<file path=ppt/slides/_rels/slide1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1.xml"/><Relationship Id="rId1" Type="http://schemas.openxmlformats.org/officeDocument/2006/relationships/slideLayout" Target="../slideLayouts/slideLayout7.xml"/></Relationships>
</file>

<file path=ppt/slides/_rels/slide1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7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176.png"/></Relationships>
</file>

<file path=ppt/slides/_rels/slide1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2.xml"/><Relationship Id="rId1" Type="http://schemas.openxmlformats.org/officeDocument/2006/relationships/slideLayout" Target="../slideLayouts/slideLayout7.xml"/></Relationships>
</file>

<file path=ppt/slides/_rels/slide1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7.png"/><Relationship Id="rId2" Type="http://schemas.openxmlformats.org/officeDocument/2006/relationships/notesSlide" Target="../notesSlides/notesSlide93.xml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8.png"/><Relationship Id="rId2" Type="http://schemas.openxmlformats.org/officeDocument/2006/relationships/notesSlide" Target="../notesSlides/notesSlide94.xml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9.png"/><Relationship Id="rId2" Type="http://schemas.openxmlformats.org/officeDocument/2006/relationships/notesSlide" Target="../notesSlides/notesSlide95.xml"/><Relationship Id="rId1" Type="http://schemas.openxmlformats.org/officeDocument/2006/relationships/slideLayout" Target="../slideLayouts/slideLayout7.xml"/><Relationship Id="rId4" Type="http://schemas.microsoft.com/office/2007/relationships/hdphoto" Target="../media/hdphoto8.wdp"/></Relationships>
</file>

<file path=ppt/slides/_rels/slide1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0.png"/><Relationship Id="rId2" Type="http://schemas.openxmlformats.org/officeDocument/2006/relationships/notesSlide" Target="../notesSlides/notesSlide96.xml"/><Relationship Id="rId1" Type="http://schemas.openxmlformats.org/officeDocument/2006/relationships/slideLayout" Target="../slideLayouts/slideLayout7.xml"/><Relationship Id="rId4" Type="http://schemas.microsoft.com/office/2007/relationships/hdphoto" Target="../media/hdphoto9.wdp"/></Relationships>
</file>

<file path=ppt/slides/_rels/slide1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7.xml"/><Relationship Id="rId1" Type="http://schemas.openxmlformats.org/officeDocument/2006/relationships/slideLayout" Target="../slideLayouts/slideLayout7.xml"/></Relationships>
</file>

<file path=ppt/slides/_rels/slide1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7.xml.rels><?xml version="1.0" encoding="UTF-8" standalone="yes"?>
<Relationships xmlns="http://schemas.openxmlformats.org/package/2006/relationships"><Relationship Id="rId8" Type="http://schemas.microsoft.com/office/2007/relationships/hdphoto" Target="../media/hdphoto11.wdp"/><Relationship Id="rId3" Type="http://schemas.openxmlformats.org/officeDocument/2006/relationships/image" Target="../media/image181.jpeg"/><Relationship Id="rId7" Type="http://schemas.openxmlformats.org/officeDocument/2006/relationships/image" Target="../media/image184.png"/><Relationship Id="rId2" Type="http://schemas.openxmlformats.org/officeDocument/2006/relationships/notesSlide" Target="../notesSlides/notesSlide9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3.png"/><Relationship Id="rId5" Type="http://schemas.openxmlformats.org/officeDocument/2006/relationships/image" Target="../media/image182.png"/><Relationship Id="rId4" Type="http://schemas.microsoft.com/office/2007/relationships/hdphoto" Target="../media/hdphoto10.wdp"/></Relationships>
</file>

<file path=ppt/slides/_rels/slide1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5.png"/><Relationship Id="rId2" Type="http://schemas.openxmlformats.org/officeDocument/2006/relationships/notesSlide" Target="../notesSlides/notesSlide99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2.wdp"/></Relationships>
</file>

<file path=ppt/slides/_rels/slide1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6.png"/><Relationship Id="rId2" Type="http://schemas.openxmlformats.org/officeDocument/2006/relationships/notesSlide" Target="../notesSlides/notesSlide100.xml"/><Relationship Id="rId1" Type="http://schemas.openxmlformats.org/officeDocument/2006/relationships/slideLayout" Target="../slideLayouts/slideLayout3.xml"/><Relationship Id="rId6" Type="http://schemas.microsoft.com/office/2007/relationships/hdphoto" Target="../media/hdphoto14.wdp"/><Relationship Id="rId5" Type="http://schemas.openxmlformats.org/officeDocument/2006/relationships/image" Target="../media/image187.png"/><Relationship Id="rId4" Type="http://schemas.microsoft.com/office/2007/relationships/hdphoto" Target="../media/hdphoto13.wdp"/></Relationships>
</file>

<file path=ppt/slides/_rels/slide172.xml.rels><?xml version="1.0" encoding="UTF-8" standalone="yes"?>
<Relationships xmlns="http://schemas.openxmlformats.org/package/2006/relationships"><Relationship Id="rId8" Type="http://schemas.microsoft.com/office/2007/relationships/hdphoto" Target="../media/hdphoto14.wdp"/><Relationship Id="rId3" Type="http://schemas.openxmlformats.org/officeDocument/2006/relationships/image" Target="../media/image188.png"/><Relationship Id="rId7" Type="http://schemas.openxmlformats.org/officeDocument/2006/relationships/image" Target="../media/image187.png"/><Relationship Id="rId2" Type="http://schemas.openxmlformats.org/officeDocument/2006/relationships/notesSlide" Target="../notesSlides/notesSlide101.xml"/><Relationship Id="rId1" Type="http://schemas.openxmlformats.org/officeDocument/2006/relationships/slideLayout" Target="../slideLayouts/slideLayout3.xml"/><Relationship Id="rId6" Type="http://schemas.microsoft.com/office/2007/relationships/hdphoto" Target="../media/hdphoto16.wdp"/><Relationship Id="rId5" Type="http://schemas.openxmlformats.org/officeDocument/2006/relationships/image" Target="../media/image189.png"/><Relationship Id="rId4" Type="http://schemas.microsoft.com/office/2007/relationships/hdphoto" Target="../media/hdphoto15.wdp"/></Relationships>
</file>

<file path=ppt/slides/_rels/slide1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0.png"/><Relationship Id="rId7" Type="http://schemas.microsoft.com/office/2007/relationships/hdphoto" Target="../media/hdphoto18.wdp"/><Relationship Id="rId2" Type="http://schemas.openxmlformats.org/officeDocument/2006/relationships/notesSlide" Target="../notesSlides/notesSlide10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2.png"/><Relationship Id="rId5" Type="http://schemas.openxmlformats.org/officeDocument/2006/relationships/image" Target="../media/image191.png"/><Relationship Id="rId4" Type="http://schemas.microsoft.com/office/2007/relationships/hdphoto" Target="../media/hdphoto17.wdp"/></Relationships>
</file>

<file path=ppt/slides/_rels/slide1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3.png"/><Relationship Id="rId2" Type="http://schemas.openxmlformats.org/officeDocument/2006/relationships/notesSlide" Target="../notesSlides/notesSlide103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0.wdp"/><Relationship Id="rId5" Type="http://schemas.openxmlformats.org/officeDocument/2006/relationships/image" Target="../media/image194.png"/><Relationship Id="rId4" Type="http://schemas.microsoft.com/office/2007/relationships/hdphoto" Target="../media/hdphoto19.wdp"/></Relationships>
</file>

<file path=ppt/slides/_rels/slide1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4.xml"/><Relationship Id="rId1" Type="http://schemas.openxmlformats.org/officeDocument/2006/relationships/slideLayout" Target="../slideLayouts/slideLayout7.xml"/></Relationships>
</file>

<file path=ppt/slides/_rels/slide1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5.jpg"/><Relationship Id="rId2" Type="http://schemas.openxmlformats.org/officeDocument/2006/relationships/notesSlide" Target="../notesSlides/notesSlide105.xml"/><Relationship Id="rId1" Type="http://schemas.openxmlformats.org/officeDocument/2006/relationships/slideLayout" Target="../slideLayouts/slideLayout7.xml"/></Relationships>
</file>

<file path=ppt/slides/_rels/slide1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6.jpg"/><Relationship Id="rId2" Type="http://schemas.openxmlformats.org/officeDocument/2006/relationships/notesSlide" Target="../notesSlides/notesSlide10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9.jpeg"/></Relationships>
</file>

<file path=ppt/slides/_rels/slide1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7.xml"/><Relationship Id="rId1" Type="http://schemas.openxmlformats.org/officeDocument/2006/relationships/slideLayout" Target="../slideLayouts/slideLayout7.xml"/></Relationships>
</file>

<file path=ppt/slides/_rels/slide1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7.jpeg"/><Relationship Id="rId2" Type="http://schemas.openxmlformats.org/officeDocument/2006/relationships/notesSlide" Target="../notesSlides/notesSlide108.xml"/><Relationship Id="rId1" Type="http://schemas.openxmlformats.org/officeDocument/2006/relationships/slideLayout" Target="../slideLayouts/slideLayout3.xml"/></Relationships>
</file>

<file path=ppt/slides/_rels/slide1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microsoft.com/office/2007/relationships/hdphoto" Target="../media/hdphoto2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9.png"/><Relationship Id="rId5" Type="http://schemas.microsoft.com/office/2007/relationships/hdphoto" Target="../media/hdphoto21.wdp"/><Relationship Id="rId4" Type="http://schemas.openxmlformats.org/officeDocument/2006/relationships/image" Target="../media/image198.png"/></Relationships>
</file>

<file path=ppt/slides/_rels/slide1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405883" y="2940986"/>
            <a:ext cx="6718040" cy="40588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95680" y="1981251"/>
            <a:ext cx="8939254" cy="330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  <a:spAutoFit/>
          </a:bodyPr>
          <a:lstStyle/>
          <a:p>
            <a:pPr marL="257175" indent="-257175"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1500" spc="-113" dirty="0">
                <a:solidFill>
                  <a:srgbClr val="1F497D">
                    <a:lumMod val="75000"/>
                  </a:srgb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연수 시작 전입니다</a:t>
            </a:r>
            <a:r>
              <a:rPr kumimoji="1" lang="en-US" altLang="ko-KR" sz="1500" spc="-113" dirty="0">
                <a:solidFill>
                  <a:srgbClr val="1F497D">
                    <a:lumMod val="75000"/>
                  </a:srgb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. </a:t>
            </a:r>
            <a:r>
              <a:rPr kumimoji="1" lang="ko-KR" altLang="en-US" sz="1500" spc="-113" dirty="0">
                <a:solidFill>
                  <a:srgbClr val="1F497D">
                    <a:lumMod val="75000"/>
                  </a:srgb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음악을 들으며 연수를 준비해주세요</a:t>
            </a:r>
            <a:r>
              <a:rPr kumimoji="1" lang="en-US" altLang="ko-KR" sz="1500" spc="-113" dirty="0">
                <a:solidFill>
                  <a:srgbClr val="1F497D">
                    <a:lumMod val="75000"/>
                  </a:srgb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 sz="2100" spc="-113" dirty="0">
              <a:solidFill>
                <a:srgbClr val="1F497D">
                  <a:lumMod val="75000"/>
                </a:srgbClr>
              </a:solidFill>
              <a:latin typeface="HY견고딕" pitchFamily="18" charset="-127"/>
              <a:ea typeface="HY견고딕" pitchFamily="18" charset="-127"/>
              <a:cs typeface="굴림" pitchFamily="50" charset="-127"/>
            </a:endParaRPr>
          </a:p>
          <a:p>
            <a:pPr marL="257175" indent="-257175"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400" spc="-113" dirty="0">
                <a:solidFill>
                  <a:srgbClr val="1F497D">
                    <a:lumMod val="75000"/>
                  </a:srgb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출결 확인을 위해 </a:t>
            </a:r>
            <a:endParaRPr kumimoji="1" lang="en-US" altLang="ko-KR" sz="2400" spc="-113" dirty="0">
              <a:solidFill>
                <a:srgbClr val="1F497D">
                  <a:lumMod val="75000"/>
                </a:srgbClr>
              </a:solidFill>
              <a:latin typeface="HY견고딕" pitchFamily="18" charset="-127"/>
              <a:ea typeface="HY견고딕" pitchFamily="18" charset="-127"/>
              <a:cs typeface="굴림" pitchFamily="50" charset="-127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2400" spc="-113" dirty="0">
                <a:solidFill>
                  <a:srgbClr val="1F497D">
                    <a:lumMod val="75000"/>
                  </a:srgb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   </a:t>
            </a:r>
            <a:r>
              <a:rPr kumimoji="1" lang="ko-KR" altLang="en-US" sz="2700" spc="-113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이름을</a:t>
            </a:r>
            <a:r>
              <a:rPr kumimoji="1" lang="en-US" altLang="ko-KR" sz="2700" spc="-113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‘OO</a:t>
            </a:r>
            <a:r>
              <a:rPr kumimoji="1" lang="ko-KR" altLang="en-US" sz="2700" spc="-113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초 홍길동</a:t>
            </a:r>
            <a:r>
              <a:rPr kumimoji="1" lang="en-US" altLang="ko-KR" sz="2700" spc="-113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(</a:t>
            </a:r>
            <a:r>
              <a:rPr kumimoji="1" lang="ko-KR" altLang="en-US" sz="2700" spc="-113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소속 성명</a:t>
            </a:r>
            <a:r>
              <a:rPr kumimoji="1" lang="en-US" altLang="ko-KR" sz="2700" spc="-113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)’</a:t>
            </a:r>
            <a:r>
              <a:rPr kumimoji="1" lang="ko-KR" altLang="en-US" sz="2700" spc="-113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으로 설정</a:t>
            </a:r>
            <a:r>
              <a:rPr kumimoji="1" lang="ko-KR" altLang="en-US" sz="2400" spc="-113" dirty="0">
                <a:solidFill>
                  <a:srgbClr val="1F497D">
                    <a:lumMod val="75000"/>
                  </a:srgb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해주세요</a:t>
            </a:r>
            <a:r>
              <a:rPr kumimoji="1" lang="en-US" altLang="ko-KR" sz="2400" spc="-113" dirty="0">
                <a:solidFill>
                  <a:srgbClr val="1F497D">
                    <a:lumMod val="75000"/>
                  </a:srgb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.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 sz="225" spc="-113" dirty="0">
              <a:solidFill>
                <a:srgbClr val="1F497D">
                  <a:lumMod val="75000"/>
                </a:srgbClr>
              </a:solidFill>
              <a:latin typeface="HY견고딕" pitchFamily="18" charset="-127"/>
              <a:ea typeface="HY견고딕" pitchFamily="18" charset="-127"/>
              <a:cs typeface="굴림" pitchFamily="50" charset="-127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225" spc="-113" dirty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pc="-113" dirty="0">
                <a:latin typeface="HY견고딕" pitchFamily="18" charset="-127"/>
                <a:ea typeface="HY견고딕" pitchFamily="18" charset="-127"/>
                <a:cs typeface="굴림" pitchFamily="50" charset="-127"/>
              </a:rPr>
              <a:t> - PC: </a:t>
            </a:r>
            <a:r>
              <a:rPr kumimoji="1" lang="ko-KR" altLang="en-US" spc="-225" dirty="0">
                <a:latin typeface="HY견고딕" pitchFamily="18" charset="-127"/>
                <a:ea typeface="HY견고딕" pitchFamily="18" charset="-127"/>
                <a:cs typeface="굴림" pitchFamily="50" charset="-127"/>
              </a:rPr>
              <a:t>하단</a:t>
            </a:r>
            <a:r>
              <a:rPr kumimoji="1" lang="en-US" altLang="ko-KR" spc="-225" dirty="0">
                <a:latin typeface="HY견고딕" pitchFamily="18" charset="-127"/>
                <a:ea typeface="HY견고딕" pitchFamily="18" charset="-127"/>
                <a:cs typeface="굴림" pitchFamily="50" charset="-127"/>
              </a:rPr>
              <a:t> ‘ </a:t>
            </a:r>
            <a:r>
              <a:rPr kumimoji="1" lang="ko-KR" altLang="en-US" spc="-225" dirty="0"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참가자</a:t>
            </a:r>
            <a:r>
              <a:rPr kumimoji="1" lang="en-US" altLang="ko-KR" spc="-225" dirty="0">
                <a:latin typeface="HY견고딕" pitchFamily="18" charset="-127"/>
                <a:ea typeface="HY견고딕" pitchFamily="18" charset="-127"/>
                <a:cs typeface="굴림" pitchFamily="50" charset="-127"/>
              </a:rPr>
              <a:t>’</a:t>
            </a:r>
            <a:r>
              <a:rPr kumimoji="1" lang="ko-KR" altLang="en-US" spc="-225" dirty="0">
                <a:latin typeface="HY견고딕" pitchFamily="18" charset="-127"/>
                <a:ea typeface="HY견고딕" pitchFamily="18" charset="-127"/>
                <a:cs typeface="굴림" pitchFamily="50" charset="-127"/>
              </a:rPr>
              <a:t>클릭 </a:t>
            </a:r>
            <a:r>
              <a:rPr kumimoji="1" lang="en-US" altLang="ko-KR" spc="-225" dirty="0">
                <a:latin typeface="HY견고딕" pitchFamily="18" charset="-127"/>
                <a:ea typeface="HY견고딕" pitchFamily="18" charset="-127"/>
                <a:cs typeface="굴림" pitchFamily="50" charset="-127"/>
              </a:rPr>
              <a:t>&gt; </a:t>
            </a:r>
            <a:r>
              <a:rPr kumimoji="1" lang="ko-KR" altLang="en-US" spc="-225" dirty="0">
                <a:latin typeface="HY견고딕" pitchFamily="18" charset="-127"/>
                <a:ea typeface="HY견고딕" pitchFamily="18" charset="-127"/>
                <a:cs typeface="굴림" pitchFamily="50" charset="-127"/>
              </a:rPr>
              <a:t>본인 이름에 마우스 올리기</a:t>
            </a:r>
            <a:r>
              <a:rPr kumimoji="1" lang="en-US" altLang="ko-KR" spc="-225" dirty="0">
                <a:latin typeface="HY견고딕" pitchFamily="18" charset="-127"/>
                <a:ea typeface="HY견고딕" pitchFamily="18" charset="-127"/>
                <a:cs typeface="굴림" pitchFamily="50" charset="-127"/>
              </a:rPr>
              <a:t>&gt;‘</a:t>
            </a:r>
            <a:r>
              <a:rPr kumimoji="1" lang="ko-KR" altLang="en-US" spc="-225" dirty="0">
                <a:latin typeface="HY견고딕" pitchFamily="18" charset="-127"/>
                <a:ea typeface="HY견고딕" pitchFamily="18" charset="-127"/>
                <a:cs typeface="굴림" pitchFamily="50" charset="-127"/>
              </a:rPr>
              <a:t>더 보기</a:t>
            </a:r>
            <a:r>
              <a:rPr kumimoji="1" lang="en-US" altLang="ko-KR" spc="-225" dirty="0">
                <a:latin typeface="HY견고딕" pitchFamily="18" charset="-127"/>
                <a:ea typeface="HY견고딕" pitchFamily="18" charset="-127"/>
                <a:cs typeface="굴림" pitchFamily="50" charset="-127"/>
              </a:rPr>
              <a:t>’</a:t>
            </a:r>
            <a:r>
              <a:rPr kumimoji="1" lang="ko-KR" altLang="en-US" spc="-225" dirty="0">
                <a:latin typeface="HY견고딕" pitchFamily="18" charset="-127"/>
                <a:ea typeface="HY견고딕" pitchFamily="18" charset="-127"/>
                <a:cs typeface="굴림" pitchFamily="50" charset="-127"/>
              </a:rPr>
              <a:t>클릭 </a:t>
            </a:r>
            <a:r>
              <a:rPr kumimoji="1" lang="en-US" altLang="ko-KR" spc="-225" dirty="0">
                <a:latin typeface="HY견고딕" pitchFamily="18" charset="-127"/>
                <a:ea typeface="HY견고딕" pitchFamily="18" charset="-127"/>
                <a:cs typeface="굴림" pitchFamily="50" charset="-127"/>
              </a:rPr>
              <a:t>&gt;‘</a:t>
            </a:r>
            <a:r>
              <a:rPr kumimoji="1" lang="ko-KR" altLang="en-US" spc="-225" dirty="0"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이름 바꾸기</a:t>
            </a:r>
            <a:r>
              <a:rPr kumimoji="1" lang="en-US" altLang="ko-KR" spc="-225" dirty="0">
                <a:latin typeface="HY견고딕" pitchFamily="18" charset="-127"/>
                <a:ea typeface="HY견고딕" pitchFamily="18" charset="-127"/>
                <a:cs typeface="굴림" pitchFamily="50" charset="-127"/>
              </a:rPr>
              <a:t> ’</a:t>
            </a:r>
            <a:r>
              <a:rPr kumimoji="1" lang="ko-KR" altLang="en-US" spc="-225" dirty="0">
                <a:latin typeface="HY견고딕" pitchFamily="18" charset="-127"/>
                <a:ea typeface="HY견고딕" pitchFamily="18" charset="-127"/>
                <a:cs typeface="굴림" pitchFamily="50" charset="-127"/>
              </a:rPr>
              <a:t>클릭</a:t>
            </a:r>
            <a:endParaRPr kumimoji="1" lang="en-US" altLang="ko-KR" spc="-225" dirty="0">
              <a:latin typeface="HY견고딕" pitchFamily="18" charset="-127"/>
              <a:ea typeface="HY견고딕" pitchFamily="18" charset="-127"/>
              <a:cs typeface="굴림" pitchFamily="50" charset="-127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225" spc="-225" dirty="0">
                <a:latin typeface="HY견고딕" pitchFamily="18" charset="-127"/>
                <a:ea typeface="HY견고딕" pitchFamily="18" charset="-127"/>
                <a:cs typeface="굴림" pitchFamily="50" charset="-127"/>
              </a:rPr>
              <a:t>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225" spc="-225" dirty="0">
                <a:latin typeface="HY견고딕" pitchFamily="18" charset="-127"/>
                <a:ea typeface="HY견고딕" pitchFamily="18" charset="-127"/>
                <a:cs typeface="굴림" pitchFamily="50" charset="-127"/>
              </a:rPr>
              <a:t>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pc="-113" dirty="0">
                <a:latin typeface="HY견고딕" pitchFamily="18" charset="-127"/>
                <a:ea typeface="HY견고딕" pitchFamily="18" charset="-127"/>
                <a:cs typeface="굴림" pitchFamily="50" charset="-127"/>
              </a:rPr>
              <a:t> - </a:t>
            </a:r>
            <a:r>
              <a:rPr kumimoji="1" lang="ko-KR" altLang="en-US" spc="-113" dirty="0">
                <a:latin typeface="HY견고딕" pitchFamily="18" charset="-127"/>
                <a:ea typeface="HY견고딕" pitchFamily="18" charset="-127"/>
                <a:cs typeface="굴림" pitchFamily="50" charset="-127"/>
              </a:rPr>
              <a:t>핸드폰</a:t>
            </a:r>
            <a:r>
              <a:rPr kumimoji="1" lang="en-US" altLang="ko-KR" spc="-113" dirty="0">
                <a:latin typeface="HY견고딕" pitchFamily="18" charset="-127"/>
                <a:ea typeface="HY견고딕" pitchFamily="18" charset="-127"/>
                <a:cs typeface="굴림" pitchFamily="50" charset="-127"/>
              </a:rPr>
              <a:t>: </a:t>
            </a:r>
            <a:r>
              <a:rPr kumimoji="1" lang="ko-KR" altLang="en-US" spc="-113" dirty="0">
                <a:latin typeface="HY견고딕" pitchFamily="18" charset="-127"/>
                <a:ea typeface="HY견고딕" pitchFamily="18" charset="-127"/>
                <a:cs typeface="굴림" pitchFamily="50" charset="-127"/>
              </a:rPr>
              <a:t>하단</a:t>
            </a:r>
            <a:r>
              <a:rPr kumimoji="1" lang="en-US" altLang="ko-KR" spc="-113" dirty="0">
                <a:latin typeface="HY견고딕" pitchFamily="18" charset="-127"/>
                <a:ea typeface="HY견고딕" pitchFamily="18" charset="-127"/>
                <a:cs typeface="굴림" pitchFamily="50" charset="-127"/>
              </a:rPr>
              <a:t>‘</a:t>
            </a:r>
            <a:r>
              <a:rPr kumimoji="1" lang="ko-KR" altLang="en-US" spc="-113" dirty="0"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참가자</a:t>
            </a:r>
            <a:r>
              <a:rPr kumimoji="1" lang="en-US" altLang="ko-KR" spc="-113" dirty="0">
                <a:latin typeface="HY견고딕" pitchFamily="18" charset="-127"/>
                <a:ea typeface="HY견고딕" pitchFamily="18" charset="-127"/>
                <a:cs typeface="굴림" pitchFamily="50" charset="-127"/>
              </a:rPr>
              <a:t>’</a:t>
            </a:r>
            <a:r>
              <a:rPr kumimoji="1" lang="ko-KR" altLang="en-US" spc="-113" dirty="0">
                <a:latin typeface="HY견고딕" pitchFamily="18" charset="-127"/>
                <a:ea typeface="HY견고딕" pitchFamily="18" charset="-127"/>
                <a:cs typeface="굴림" pitchFamily="50" charset="-127"/>
              </a:rPr>
              <a:t>클릭 </a:t>
            </a:r>
            <a:r>
              <a:rPr kumimoji="1" lang="en-US" altLang="ko-KR" spc="-113" dirty="0">
                <a:latin typeface="HY견고딕" pitchFamily="18" charset="-127"/>
                <a:ea typeface="HY견고딕" pitchFamily="18" charset="-127"/>
                <a:cs typeface="굴림" pitchFamily="50" charset="-127"/>
              </a:rPr>
              <a:t>&gt; </a:t>
            </a:r>
            <a:r>
              <a:rPr kumimoji="1" lang="ko-KR" altLang="en-US" spc="-113" dirty="0">
                <a:latin typeface="HY견고딕" pitchFamily="18" charset="-127"/>
                <a:ea typeface="HY견고딕" pitchFamily="18" charset="-127"/>
                <a:cs typeface="굴림" pitchFamily="50" charset="-127"/>
              </a:rPr>
              <a:t>본인 이름 클릭 </a:t>
            </a:r>
            <a:r>
              <a:rPr kumimoji="1" lang="en-US" altLang="ko-KR" spc="-113" dirty="0">
                <a:latin typeface="HY견고딕" pitchFamily="18" charset="-127"/>
                <a:ea typeface="HY견고딕" pitchFamily="18" charset="-127"/>
                <a:cs typeface="굴림" pitchFamily="50" charset="-127"/>
              </a:rPr>
              <a:t>&gt;‘</a:t>
            </a:r>
            <a:r>
              <a:rPr kumimoji="1" lang="ko-KR" altLang="en-US" spc="-113" dirty="0"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이름 바꾸기</a:t>
            </a:r>
            <a:r>
              <a:rPr kumimoji="1" lang="en-US" altLang="ko-KR" spc="-113" dirty="0">
                <a:latin typeface="HY견고딕" pitchFamily="18" charset="-127"/>
                <a:ea typeface="HY견고딕" pitchFamily="18" charset="-127"/>
                <a:cs typeface="굴림" pitchFamily="50" charset="-127"/>
              </a:rPr>
              <a:t>’</a:t>
            </a:r>
            <a:r>
              <a:rPr kumimoji="1" lang="ko-KR" altLang="en-US" spc="-113" dirty="0">
                <a:latin typeface="HY견고딕" pitchFamily="18" charset="-127"/>
                <a:ea typeface="HY견고딕" pitchFamily="18" charset="-127"/>
                <a:cs typeface="굴림" pitchFamily="50" charset="-127"/>
              </a:rPr>
              <a:t>클릭</a:t>
            </a:r>
            <a:endParaRPr kumimoji="1" lang="en-US" altLang="ko-KR" spc="-113" dirty="0">
              <a:latin typeface="HY견고딕" pitchFamily="18" charset="-127"/>
              <a:ea typeface="HY견고딕" pitchFamily="18" charset="-127"/>
              <a:cs typeface="굴림" pitchFamily="50" charset="-127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 sz="2100" spc="-113" dirty="0">
              <a:solidFill>
                <a:srgbClr val="1F497D">
                  <a:lumMod val="75000"/>
                </a:srgbClr>
              </a:solidFill>
              <a:latin typeface="HY견고딕" pitchFamily="18" charset="-127"/>
              <a:ea typeface="HY견고딕" pitchFamily="18" charset="-127"/>
              <a:cs typeface="굴림" pitchFamily="50" charset="-127"/>
            </a:endParaRPr>
          </a:p>
          <a:p>
            <a:pPr marL="214313" indent="-214313"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700" spc="-113" dirty="0">
                <a:solidFill>
                  <a:srgbClr val="17375E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문의사항 </a:t>
            </a:r>
            <a:r>
              <a:rPr kumimoji="1" lang="ko-KR" altLang="en-US" sz="2700" spc="-113" dirty="0" err="1">
                <a:solidFill>
                  <a:srgbClr val="17375E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영남권센터</a:t>
            </a:r>
            <a:r>
              <a:rPr kumimoji="1" lang="ko-KR" altLang="en-US" sz="2700" spc="-113" dirty="0">
                <a:solidFill>
                  <a:srgbClr val="17375E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 </a:t>
            </a:r>
            <a:r>
              <a:rPr kumimoji="1" lang="en-US" altLang="ko-KR" sz="2700" spc="-113" dirty="0">
                <a:solidFill>
                  <a:srgbClr val="17375E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053)744-9771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 sz="1200" spc="-113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  <a:cs typeface="굴림" pitchFamily="50" charset="-127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 sz="750" spc="-113" dirty="0">
              <a:solidFill>
                <a:srgbClr val="1F497D">
                  <a:lumMod val="75000"/>
                </a:srgbClr>
              </a:solidFill>
              <a:latin typeface="HY견고딕" pitchFamily="18" charset="-127"/>
              <a:ea typeface="HY견고딕" pitchFamily="18" charset="-127"/>
              <a:cs typeface="굴림" pitchFamily="50" charset="-127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 sz="1200" spc="-113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  <a:cs typeface="굴림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453002" y="1053590"/>
            <a:ext cx="622460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2700" spc="-113" dirty="0" smtClean="0">
                <a:solidFill>
                  <a:schemeClr val="accent1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경남 지역</a:t>
            </a:r>
            <a:r>
              <a:rPr kumimoji="1" lang="en-US" altLang="ko-KR" sz="2700" spc="-113" dirty="0" smtClean="0">
                <a:solidFill>
                  <a:schemeClr val="accent1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(</a:t>
            </a:r>
            <a:r>
              <a:rPr kumimoji="1" lang="ko-KR" altLang="en-US" sz="2700" spc="-113" dirty="0" smtClean="0">
                <a:solidFill>
                  <a:schemeClr val="accent1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서부권</a:t>
            </a:r>
            <a:r>
              <a:rPr kumimoji="1" lang="en-US" altLang="ko-KR" sz="2700" spc="-113" dirty="0" smtClean="0">
                <a:solidFill>
                  <a:schemeClr val="accent1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)</a:t>
            </a:r>
            <a:r>
              <a:rPr kumimoji="1" lang="ko-KR" altLang="en-US" sz="2700" spc="-113" dirty="0" smtClean="0">
                <a:solidFill>
                  <a:schemeClr val="accent1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 </a:t>
            </a:r>
            <a:r>
              <a:rPr kumimoji="1" lang="en-US" altLang="ko-KR" sz="2700" spc="-113" dirty="0">
                <a:solidFill>
                  <a:schemeClr val="accent1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Zoom </a:t>
            </a:r>
            <a:r>
              <a:rPr kumimoji="1" lang="ko-KR" altLang="en-US" sz="2700" spc="-113" dirty="0">
                <a:solidFill>
                  <a:schemeClr val="accent1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화상 연수</a:t>
            </a:r>
            <a:endParaRPr kumimoji="1" lang="en-US" altLang="ko-KR" sz="2700" spc="-113" dirty="0">
              <a:solidFill>
                <a:schemeClr val="accent1"/>
              </a:solidFill>
              <a:latin typeface="HY견고딕" pitchFamily="18" charset="-127"/>
              <a:ea typeface="HY견고딕" pitchFamily="18" charset="-127"/>
              <a:cs typeface="굴림" pitchFamily="50" charset="-127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500" spc="-113" dirty="0">
                <a:solidFill>
                  <a:schemeClr val="accent1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S2B </a:t>
            </a:r>
            <a:r>
              <a:rPr kumimoji="1" lang="ko-KR" altLang="en-US" sz="1500" spc="-113" dirty="0" err="1">
                <a:solidFill>
                  <a:schemeClr val="accent1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영남권센터</a:t>
            </a:r>
            <a:endParaRPr kumimoji="1" lang="en-US" altLang="ko-KR" sz="1500" spc="-113" dirty="0">
              <a:solidFill>
                <a:schemeClr val="accent1"/>
              </a:solidFill>
              <a:latin typeface="HY견고딕" pitchFamily="18" charset="-127"/>
              <a:ea typeface="HY견고딕" pitchFamily="18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84594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302375" y="277281"/>
            <a:ext cx="7182544" cy="20104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sz="4000" dirty="0" smtClean="0">
              <a:solidFill>
                <a:prstClr val="black">
                  <a:lumMod val="75000"/>
                  <a:lumOff val="25000"/>
                </a:prst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2800" spc="-150" dirty="0" smtClean="0">
                <a:solidFill>
                  <a:srgbClr val="0066B3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교육기관전자조달시스템</a:t>
            </a:r>
            <a:r>
              <a:rPr lang="ko-KR" altLang="en-US" sz="4000" spc="-150" dirty="0" smtClean="0">
                <a:solidFill>
                  <a:srgbClr val="0066B3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4000" spc="-150" dirty="0" smtClean="0">
                <a:solidFill>
                  <a:srgbClr val="0066B3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S2B </a:t>
            </a:r>
            <a:endParaRPr lang="en-US" altLang="ko-KR" sz="4000" spc="-150" dirty="0">
              <a:solidFill>
                <a:srgbClr val="0066B3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02375" y="911105"/>
            <a:ext cx="3820342" cy="1814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ko-KR" altLang="en-US" sz="2000" dirty="0" err="1" smtClean="0">
                <a:solidFill>
                  <a:srgbClr val="4D4D4D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행정안전부</a:t>
            </a:r>
            <a:r>
              <a:rPr lang="ko-KR" altLang="en-US" sz="2000" dirty="0" smtClean="0">
                <a:solidFill>
                  <a:srgbClr val="4D4D4D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고시 제</a:t>
            </a:r>
            <a:r>
              <a:rPr lang="en-US" altLang="ko-KR" sz="2000" dirty="0" smtClean="0">
                <a:solidFill>
                  <a:srgbClr val="4D4D4D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2018-55</a:t>
            </a:r>
            <a:r>
              <a:rPr lang="ko-KR" altLang="en-US" sz="2000" dirty="0">
                <a:solidFill>
                  <a:srgbClr val="4D4D4D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호</a:t>
            </a:r>
          </a:p>
          <a:p>
            <a:pPr>
              <a:lnSpc>
                <a:spcPct val="150000"/>
              </a:lnSpc>
            </a:pPr>
            <a:endParaRPr lang="ko-KR" altLang="en-US" sz="2000" dirty="0">
              <a:solidFill>
                <a:srgbClr val="4D4D4D"/>
              </a:solidFill>
              <a:latin typeface="HY견고딕" pitchFamily="34" charset="-127"/>
              <a:ea typeface="HY견고딕" pitchFamily="34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95046" y="6290960"/>
            <a:ext cx="536505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600" b="1" dirty="0" smtClean="0">
                <a:ln w="3175">
                  <a:solidFill>
                    <a:schemeClr val="bg1"/>
                  </a:solidFill>
                </a:ln>
                <a:latin typeface="HY헤드라인M" panose="02030600000101010101" pitchFamily="18" charset="-127"/>
                <a:ea typeface="HY헤드라인M" panose="02030600000101010101" pitchFamily="18" charset="-127"/>
                <a:cs typeface="굴림" pitchFamily="50" charset="-127"/>
              </a:rPr>
              <a:t>2020.</a:t>
            </a:r>
            <a:r>
              <a:rPr kumimoji="1" lang="ko-KR" altLang="en-US" sz="1600" b="1" dirty="0">
                <a:ln w="3175">
                  <a:solidFill>
                    <a:schemeClr val="bg1"/>
                  </a:solidFill>
                </a:ln>
                <a:latin typeface="HY헤드라인M" panose="02030600000101010101" pitchFamily="18" charset="-127"/>
                <a:ea typeface="HY헤드라인M" panose="02030600000101010101" pitchFamily="18" charset="-127"/>
                <a:cs typeface="굴림" pitchFamily="50" charset="-127"/>
              </a:rPr>
              <a:t> </a:t>
            </a:r>
            <a:r>
              <a:rPr kumimoji="1" lang="en-US" altLang="ko-KR" sz="1600" b="1" dirty="0" smtClean="0">
                <a:ln w="3175">
                  <a:solidFill>
                    <a:schemeClr val="bg1"/>
                  </a:solidFill>
                </a:ln>
                <a:latin typeface="HY헤드라인M" panose="02030600000101010101" pitchFamily="18" charset="-127"/>
                <a:ea typeface="HY헤드라인M" panose="02030600000101010101" pitchFamily="18" charset="-127"/>
                <a:cs typeface="굴림" pitchFamily="50" charset="-127"/>
              </a:rPr>
              <a:t>10.</a:t>
            </a:r>
            <a:endParaRPr kumimoji="1" lang="en-US" altLang="ko-KR" sz="1600" b="1" dirty="0">
              <a:ln w="3175">
                <a:solidFill>
                  <a:schemeClr val="bg1"/>
                </a:solidFill>
              </a:ln>
              <a:latin typeface="HY헤드라인M" panose="02030600000101010101" pitchFamily="18" charset="-127"/>
              <a:ea typeface="HY헤드라인M" panose="02030600000101010101" pitchFamily="18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63972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그룹 18"/>
          <p:cNvGrpSpPr/>
          <p:nvPr/>
        </p:nvGrpSpPr>
        <p:grpSpPr>
          <a:xfrm>
            <a:off x="281692" y="92757"/>
            <a:ext cx="5184285" cy="1337555"/>
            <a:chOff x="323528" y="81652"/>
            <a:chExt cx="5184285" cy="1337555"/>
          </a:xfrm>
        </p:grpSpPr>
        <p:sp>
          <p:nvSpPr>
            <p:cNvPr id="20" name="Text Box 63"/>
            <p:cNvSpPr txBox="1">
              <a:spLocks noChangeArrowheads="1"/>
            </p:cNvSpPr>
            <p:nvPr/>
          </p:nvSpPr>
          <p:spPr bwMode="auto">
            <a:xfrm>
              <a:off x="617406" y="951066"/>
              <a:ext cx="18473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defRPr/>
              </a:pPr>
              <a:endParaRPr kumimoji="0"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1" name="텍스트 개체 틀 8"/>
            <p:cNvSpPr txBox="1">
              <a:spLocks/>
            </p:cNvSpPr>
            <p:nvPr/>
          </p:nvSpPr>
          <p:spPr>
            <a:xfrm>
              <a:off x="1164432" y="907426"/>
              <a:ext cx="2986684" cy="511781"/>
            </a:xfrm>
            <a:prstGeom prst="rect">
              <a:avLst/>
            </a:prstGeom>
            <a:extLst/>
          </p:spPr>
          <p:txBody>
            <a:bodyPr rtlCol="0" anchor="ctr"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lang="ko-KR" altLang="en-US" sz="25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lang="ko-KR" altLang="en-US" sz="1800" kern="120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buNone/>
                <a:defRPr/>
              </a:pPr>
              <a:endPara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pic>
          <p:nvPicPr>
            <p:cNvPr id="22" name="Picture 12" descr="바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164876"/>
              <a:ext cx="3561693" cy="501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Rectangle 14"/>
            <p:cNvSpPr>
              <a:spLocks noChangeArrowheads="1"/>
            </p:cNvSpPr>
            <p:nvPr/>
          </p:nvSpPr>
          <p:spPr bwMode="auto">
            <a:xfrm>
              <a:off x="1104524" y="81652"/>
              <a:ext cx="4403289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square">
              <a:spAutoFit/>
            </a:bodyPr>
            <a:lstStyle/>
            <a:p>
              <a:pPr>
                <a:buNone/>
                <a:defRPr/>
              </a:pPr>
              <a:r>
                <a:rPr lang="en-US" altLang="ko-KR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S2B</a:t>
              </a:r>
              <a:r>
                <a:rPr lang="ko-KR" altLang="en-US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주요기능 개선안내</a:t>
              </a:r>
              <a:endParaRPr lang="ko-KR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35" y="342137"/>
            <a:ext cx="2349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4966380"/>
              </p:ext>
            </p:extLst>
          </p:nvPr>
        </p:nvGraphicFramePr>
        <p:xfrm>
          <a:off x="281691" y="1397001"/>
          <a:ext cx="8466772" cy="3616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7981">
                  <a:extLst>
                    <a:ext uri="{9D8B030D-6E8A-4147-A177-3AD203B41FA5}">
                      <a16:colId xmlns:a16="http://schemas.microsoft.com/office/drawing/2014/main" val="3413502510"/>
                    </a:ext>
                  </a:extLst>
                </a:gridCol>
                <a:gridCol w="3096344">
                  <a:extLst>
                    <a:ext uri="{9D8B030D-6E8A-4147-A177-3AD203B41FA5}">
                      <a16:colId xmlns:a16="http://schemas.microsoft.com/office/drawing/2014/main" val="3423302594"/>
                    </a:ext>
                  </a:extLst>
                </a:gridCol>
                <a:gridCol w="4032447">
                  <a:extLst>
                    <a:ext uri="{9D8B030D-6E8A-4147-A177-3AD203B41FA5}">
                      <a16:colId xmlns:a16="http://schemas.microsoft.com/office/drawing/2014/main" val="679575625"/>
                    </a:ext>
                  </a:extLst>
                </a:gridCol>
              </a:tblGrid>
              <a:tr h="543910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지정정보처리장치 </a:t>
                      </a:r>
                      <a:r>
                        <a:rPr lang="en-US" altLang="ko-KR" sz="2800" dirty="0" smtClean="0">
                          <a:solidFill>
                            <a:schemeClr val="tx1"/>
                          </a:solidFill>
                        </a:rPr>
                        <a:t>S2B</a:t>
                      </a:r>
                      <a:endParaRPr lang="ko-KR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4979107"/>
                  </a:ext>
                </a:extLst>
              </a:tr>
              <a:tr h="2489669">
                <a:tc gridSpan="3">
                  <a:txBody>
                    <a:bodyPr/>
                    <a:lstStyle/>
                    <a:p>
                      <a:pPr algn="ctr" latinLnBrk="1"/>
                      <a:endParaRPr lang="en-US" altLang="ko-KR" dirty="0" smtClean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3600" b="1" dirty="0" smtClean="0">
                          <a:solidFill>
                            <a:srgbClr val="000066"/>
                          </a:solidFill>
                        </a:rPr>
                        <a:t>2020</a:t>
                      </a:r>
                      <a:r>
                        <a:rPr lang="ko-KR" altLang="en-US" sz="3600" b="1" dirty="0" smtClean="0">
                          <a:solidFill>
                            <a:srgbClr val="000066"/>
                          </a:solidFill>
                        </a:rPr>
                        <a:t>년 </a:t>
                      </a:r>
                      <a:r>
                        <a:rPr lang="en-US" altLang="ko-KR" sz="3600" b="1" dirty="0" smtClean="0">
                          <a:solidFill>
                            <a:srgbClr val="000066"/>
                          </a:solidFill>
                        </a:rPr>
                        <a:t>S2B </a:t>
                      </a:r>
                      <a:r>
                        <a:rPr lang="ko-KR" altLang="en-US" sz="3600" b="1" dirty="0" smtClean="0">
                          <a:solidFill>
                            <a:srgbClr val="000066"/>
                          </a:solidFill>
                        </a:rPr>
                        <a:t>시스템 </a:t>
                      </a:r>
                      <a:endParaRPr lang="en-US" altLang="ko-KR" sz="3600" b="1" dirty="0" smtClean="0">
                        <a:solidFill>
                          <a:srgbClr val="000066"/>
                        </a:solidFill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3800" b="1" dirty="0" smtClean="0">
                          <a:solidFill>
                            <a:srgbClr val="000066"/>
                          </a:solidFill>
                        </a:rPr>
                        <a:t>주요 개선사항 안내</a:t>
                      </a:r>
                      <a:endParaRPr lang="en-US" altLang="ko-KR" sz="3800" b="1" dirty="0" smtClean="0">
                        <a:solidFill>
                          <a:srgbClr val="000066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1364504"/>
                  </a:ext>
                </a:extLst>
              </a:tr>
              <a:tr h="582596"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77551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1873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그룹 18"/>
          <p:cNvGrpSpPr/>
          <p:nvPr/>
        </p:nvGrpSpPr>
        <p:grpSpPr>
          <a:xfrm>
            <a:off x="281692" y="92757"/>
            <a:ext cx="5184285" cy="1337555"/>
            <a:chOff x="323528" y="81652"/>
            <a:chExt cx="5184285" cy="1337555"/>
          </a:xfrm>
        </p:grpSpPr>
        <p:sp>
          <p:nvSpPr>
            <p:cNvPr id="20" name="Text Box 63"/>
            <p:cNvSpPr txBox="1">
              <a:spLocks noChangeArrowheads="1"/>
            </p:cNvSpPr>
            <p:nvPr/>
          </p:nvSpPr>
          <p:spPr bwMode="auto">
            <a:xfrm>
              <a:off x="617406" y="951066"/>
              <a:ext cx="18473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defRPr/>
              </a:pPr>
              <a:endParaRPr kumimoji="0"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1" name="텍스트 개체 틀 8"/>
            <p:cNvSpPr txBox="1">
              <a:spLocks/>
            </p:cNvSpPr>
            <p:nvPr/>
          </p:nvSpPr>
          <p:spPr>
            <a:xfrm>
              <a:off x="1164432" y="907426"/>
              <a:ext cx="2986684" cy="511781"/>
            </a:xfrm>
            <a:prstGeom prst="rect">
              <a:avLst/>
            </a:prstGeom>
            <a:extLst/>
          </p:spPr>
          <p:txBody>
            <a:bodyPr rtlCol="0" anchor="ctr"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lang="ko-KR" altLang="en-US" sz="25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lang="ko-KR" altLang="en-US" sz="1800" kern="120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buNone/>
                <a:defRPr/>
              </a:pPr>
              <a:endPara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pic>
          <p:nvPicPr>
            <p:cNvPr id="22" name="Picture 12" descr="바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164876"/>
              <a:ext cx="3561693" cy="501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Rectangle 14"/>
            <p:cNvSpPr>
              <a:spLocks noChangeArrowheads="1"/>
            </p:cNvSpPr>
            <p:nvPr/>
          </p:nvSpPr>
          <p:spPr bwMode="auto">
            <a:xfrm>
              <a:off x="1104524" y="81652"/>
              <a:ext cx="4403289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square">
              <a:spAutoFit/>
            </a:bodyPr>
            <a:lstStyle/>
            <a:p>
              <a:pPr>
                <a:buNone/>
                <a:defRPr/>
              </a:pPr>
              <a:r>
                <a:rPr lang="en-US" altLang="ko-KR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S2B</a:t>
              </a:r>
              <a:r>
                <a:rPr lang="ko-KR" altLang="en-US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주요기능 개선안내</a:t>
              </a:r>
              <a:endParaRPr lang="ko-KR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35" y="342137"/>
            <a:ext cx="2349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3813521"/>
              </p:ext>
            </p:extLst>
          </p:nvPr>
        </p:nvGraphicFramePr>
        <p:xfrm>
          <a:off x="179512" y="843688"/>
          <a:ext cx="8856984" cy="381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1705">
                  <a:extLst>
                    <a:ext uri="{9D8B030D-6E8A-4147-A177-3AD203B41FA5}">
                      <a16:colId xmlns:a16="http://schemas.microsoft.com/office/drawing/2014/main" val="3413502510"/>
                    </a:ext>
                  </a:extLst>
                </a:gridCol>
                <a:gridCol w="3465027">
                  <a:extLst>
                    <a:ext uri="{9D8B030D-6E8A-4147-A177-3AD203B41FA5}">
                      <a16:colId xmlns:a16="http://schemas.microsoft.com/office/drawing/2014/main" val="3423302594"/>
                    </a:ext>
                  </a:extLst>
                </a:gridCol>
                <a:gridCol w="4670252">
                  <a:extLst>
                    <a:ext uri="{9D8B030D-6E8A-4147-A177-3AD203B41FA5}">
                      <a16:colId xmlns:a16="http://schemas.microsoft.com/office/drawing/2014/main" val="679575625"/>
                    </a:ext>
                  </a:extLst>
                </a:gridCol>
              </a:tblGrid>
              <a:tr h="33305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dirty="0" smtClean="0"/>
                        <a:t>1</a:t>
                      </a:r>
                      <a:endParaRPr lang="ko-KR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dirty="0" smtClean="0">
                          <a:solidFill>
                            <a:schemeClr val="tx1"/>
                          </a:solidFill>
                        </a:rPr>
                        <a:t>S2B </a:t>
                      </a:r>
                      <a:r>
                        <a:rPr lang="ko-KR" altLang="en-US" sz="2800" dirty="0" smtClean="0">
                          <a:solidFill>
                            <a:schemeClr val="tx1"/>
                          </a:solidFill>
                        </a:rPr>
                        <a:t>메인페이지개편</a:t>
                      </a:r>
                      <a:endParaRPr lang="ko-KR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4979107"/>
                  </a:ext>
                </a:extLst>
              </a:tr>
              <a:tr h="1455763">
                <a:tc gridSpan="3"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endParaRPr lang="en-US" altLang="ko-KR" sz="2000" b="1" dirty="0" smtClean="0"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2800" b="1" dirty="0" err="1" smtClean="0">
                          <a:latin typeface="+mn-ea"/>
                          <a:ea typeface="+mn-ea"/>
                        </a:rPr>
                        <a:t>ㅁ</a:t>
                      </a:r>
                      <a:r>
                        <a:rPr lang="ko-KR" altLang="en-US" sz="2800" b="1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2800" b="1" dirty="0" smtClean="0">
                          <a:latin typeface="+mn-ea"/>
                          <a:ea typeface="+mn-ea"/>
                        </a:rPr>
                        <a:t>S2B </a:t>
                      </a:r>
                      <a:r>
                        <a:rPr lang="ko-KR" altLang="en-US" sz="2800" b="1" dirty="0" err="1" smtClean="0">
                          <a:latin typeface="+mn-ea"/>
                          <a:ea typeface="+mn-ea"/>
                        </a:rPr>
                        <a:t>메인페이지</a:t>
                      </a:r>
                      <a:r>
                        <a:rPr lang="ko-KR" altLang="en-US" sz="2800" b="1" dirty="0" smtClean="0">
                          <a:latin typeface="+mn-ea"/>
                          <a:ea typeface="+mn-ea"/>
                        </a:rPr>
                        <a:t> 개편</a:t>
                      </a:r>
                      <a:endParaRPr lang="en-US" altLang="ko-KR" sz="2800" b="1" dirty="0" smtClean="0"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2000" b="1" dirty="0" smtClean="0"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2000" b="1" dirty="0" smtClean="0">
                          <a:latin typeface="+mn-ea"/>
                          <a:ea typeface="+mn-ea"/>
                        </a:rPr>
                        <a:t>가로 사이즈를 넓혀 정보의 시인성 향상</a:t>
                      </a:r>
                      <a:endParaRPr lang="en-US" altLang="ko-KR" sz="2000" b="1" dirty="0" smtClean="0"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2000" b="1" dirty="0" smtClean="0"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2000" b="1" dirty="0" smtClean="0">
                          <a:latin typeface="+mn-ea"/>
                          <a:ea typeface="+mn-ea"/>
                        </a:rPr>
                        <a:t>텍스트 위주의 구성에서 아이콘 이미지화 </a:t>
                      </a:r>
                      <a:r>
                        <a:rPr lang="ko-KR" altLang="en-US" sz="2000" b="1" dirty="0" err="1" smtClean="0">
                          <a:latin typeface="+mn-ea"/>
                          <a:ea typeface="+mn-ea"/>
                        </a:rPr>
                        <a:t>가독성</a:t>
                      </a:r>
                      <a:r>
                        <a:rPr lang="ko-KR" altLang="en-US" sz="2000" b="1" dirty="0" smtClean="0">
                          <a:latin typeface="+mn-ea"/>
                          <a:ea typeface="+mn-ea"/>
                        </a:rPr>
                        <a:t> 향상</a:t>
                      </a:r>
                      <a:endParaRPr lang="en-US" altLang="ko-KR" sz="2000" b="1" dirty="0" smtClean="0"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2000" b="1" dirty="0" smtClean="0"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2000" b="1" dirty="0" err="1" smtClean="0">
                          <a:latin typeface="+mn-ea"/>
                          <a:ea typeface="+mn-ea"/>
                        </a:rPr>
                        <a:t>퀵메뉴</a:t>
                      </a:r>
                      <a:r>
                        <a:rPr lang="ko-KR" altLang="en-US" sz="2000" b="1" dirty="0" smtClean="0">
                          <a:latin typeface="+mn-ea"/>
                          <a:ea typeface="+mn-ea"/>
                        </a:rPr>
                        <a:t> 배치로 자주 사용하는 메뉴의 이용 접근성 향상</a:t>
                      </a:r>
                      <a:endParaRPr lang="en-US" altLang="ko-KR" sz="2000" b="1" dirty="0" smtClean="0"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endParaRPr lang="en-US" altLang="ko-KR" sz="1600" b="1" dirty="0" smtClean="0"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endParaRPr lang="en-US" altLang="ko-KR" sz="1600" b="1" dirty="0" smtClean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13645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8997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그룹 18"/>
          <p:cNvGrpSpPr/>
          <p:nvPr/>
        </p:nvGrpSpPr>
        <p:grpSpPr>
          <a:xfrm>
            <a:off x="281692" y="92757"/>
            <a:ext cx="5184285" cy="1337555"/>
            <a:chOff x="323528" y="81652"/>
            <a:chExt cx="5184285" cy="1337555"/>
          </a:xfrm>
        </p:grpSpPr>
        <p:sp>
          <p:nvSpPr>
            <p:cNvPr id="20" name="Text Box 63"/>
            <p:cNvSpPr txBox="1">
              <a:spLocks noChangeArrowheads="1"/>
            </p:cNvSpPr>
            <p:nvPr/>
          </p:nvSpPr>
          <p:spPr bwMode="auto">
            <a:xfrm>
              <a:off x="617406" y="951066"/>
              <a:ext cx="18473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defRPr/>
              </a:pPr>
              <a:endParaRPr kumimoji="0"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1" name="텍스트 개체 틀 8"/>
            <p:cNvSpPr txBox="1">
              <a:spLocks/>
            </p:cNvSpPr>
            <p:nvPr/>
          </p:nvSpPr>
          <p:spPr>
            <a:xfrm>
              <a:off x="1164432" y="907426"/>
              <a:ext cx="2986684" cy="511781"/>
            </a:xfrm>
            <a:prstGeom prst="rect">
              <a:avLst/>
            </a:prstGeom>
            <a:extLst/>
          </p:spPr>
          <p:txBody>
            <a:bodyPr rtlCol="0" anchor="ctr"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lang="ko-KR" altLang="en-US" sz="25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lang="ko-KR" altLang="en-US" sz="1800" kern="120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buNone/>
                <a:defRPr/>
              </a:pPr>
              <a:endPara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pic>
          <p:nvPicPr>
            <p:cNvPr id="22" name="Picture 12" descr="바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164876"/>
              <a:ext cx="3561693" cy="501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Rectangle 14"/>
            <p:cNvSpPr>
              <a:spLocks noChangeArrowheads="1"/>
            </p:cNvSpPr>
            <p:nvPr/>
          </p:nvSpPr>
          <p:spPr bwMode="auto">
            <a:xfrm>
              <a:off x="1104524" y="81652"/>
              <a:ext cx="4403289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square">
              <a:spAutoFit/>
            </a:bodyPr>
            <a:lstStyle/>
            <a:p>
              <a:pPr>
                <a:buNone/>
                <a:defRPr/>
              </a:pPr>
              <a:r>
                <a:rPr lang="en-US" altLang="ko-KR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S2B</a:t>
              </a:r>
              <a:r>
                <a:rPr lang="ko-KR" altLang="en-US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주요기능 개선안내</a:t>
              </a:r>
              <a:endParaRPr lang="ko-KR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35" y="342137"/>
            <a:ext cx="2349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_x452734624" descr="EMB00003fc4601d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35" b="12358"/>
          <a:stretch/>
        </p:blipFill>
        <p:spPr bwMode="auto">
          <a:xfrm>
            <a:off x="281692" y="594549"/>
            <a:ext cx="8682796" cy="596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8803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그룹 18"/>
          <p:cNvGrpSpPr/>
          <p:nvPr/>
        </p:nvGrpSpPr>
        <p:grpSpPr>
          <a:xfrm>
            <a:off x="281692" y="92757"/>
            <a:ext cx="5184285" cy="1337555"/>
            <a:chOff x="323528" y="81652"/>
            <a:chExt cx="5184285" cy="1337555"/>
          </a:xfrm>
        </p:grpSpPr>
        <p:sp>
          <p:nvSpPr>
            <p:cNvPr id="20" name="Text Box 63"/>
            <p:cNvSpPr txBox="1">
              <a:spLocks noChangeArrowheads="1"/>
            </p:cNvSpPr>
            <p:nvPr/>
          </p:nvSpPr>
          <p:spPr bwMode="auto">
            <a:xfrm>
              <a:off x="617406" y="951066"/>
              <a:ext cx="18473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defRPr/>
              </a:pPr>
              <a:endParaRPr kumimoji="0"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1" name="텍스트 개체 틀 8"/>
            <p:cNvSpPr txBox="1">
              <a:spLocks/>
            </p:cNvSpPr>
            <p:nvPr/>
          </p:nvSpPr>
          <p:spPr>
            <a:xfrm>
              <a:off x="1164432" y="907426"/>
              <a:ext cx="2986684" cy="511781"/>
            </a:xfrm>
            <a:prstGeom prst="rect">
              <a:avLst/>
            </a:prstGeom>
            <a:extLst/>
          </p:spPr>
          <p:txBody>
            <a:bodyPr rtlCol="0" anchor="ctr"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lang="ko-KR" altLang="en-US" sz="25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lang="ko-KR" altLang="en-US" sz="1800" kern="120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buNone/>
                <a:defRPr/>
              </a:pPr>
              <a:endPara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pic>
          <p:nvPicPr>
            <p:cNvPr id="22" name="Picture 12" descr="바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164876"/>
              <a:ext cx="3561693" cy="501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Rectangle 14"/>
            <p:cNvSpPr>
              <a:spLocks noChangeArrowheads="1"/>
            </p:cNvSpPr>
            <p:nvPr/>
          </p:nvSpPr>
          <p:spPr bwMode="auto">
            <a:xfrm>
              <a:off x="1104524" y="81652"/>
              <a:ext cx="4403289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square">
              <a:spAutoFit/>
            </a:bodyPr>
            <a:lstStyle/>
            <a:p>
              <a:pPr>
                <a:buNone/>
                <a:defRPr/>
              </a:pPr>
              <a:r>
                <a:rPr lang="en-US" altLang="ko-KR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S2B</a:t>
              </a:r>
              <a:r>
                <a:rPr lang="ko-KR" altLang="en-US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주요기능 개선안내</a:t>
              </a:r>
              <a:endParaRPr lang="ko-KR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35" y="342137"/>
            <a:ext cx="2349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582223"/>
              </p:ext>
            </p:extLst>
          </p:nvPr>
        </p:nvGraphicFramePr>
        <p:xfrm>
          <a:off x="179512" y="908720"/>
          <a:ext cx="8856984" cy="3627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1705">
                  <a:extLst>
                    <a:ext uri="{9D8B030D-6E8A-4147-A177-3AD203B41FA5}">
                      <a16:colId xmlns:a16="http://schemas.microsoft.com/office/drawing/2014/main" val="3413502510"/>
                    </a:ext>
                  </a:extLst>
                </a:gridCol>
                <a:gridCol w="6119055">
                  <a:extLst>
                    <a:ext uri="{9D8B030D-6E8A-4147-A177-3AD203B41FA5}">
                      <a16:colId xmlns:a16="http://schemas.microsoft.com/office/drawing/2014/main" val="3423302594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679575625"/>
                    </a:ext>
                  </a:extLst>
                </a:gridCol>
              </a:tblGrid>
              <a:tr h="33305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dirty="0" smtClean="0"/>
                        <a:t>2</a:t>
                      </a:r>
                      <a:endParaRPr lang="ko-KR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 smtClean="0">
                          <a:solidFill>
                            <a:schemeClr val="tx1"/>
                          </a:solidFill>
                        </a:rPr>
                        <a:t>공급업체 계약이행 신뢰도 정보 제공</a:t>
                      </a:r>
                      <a:endParaRPr lang="ko-KR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4979107"/>
                  </a:ext>
                </a:extLst>
              </a:tr>
              <a:tr h="1455763">
                <a:tc gridSpan="3"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2000" b="1" dirty="0" err="1" smtClean="0">
                          <a:latin typeface="+mn-ea"/>
                          <a:ea typeface="+mn-ea"/>
                        </a:rPr>
                        <a:t>ㅁ</a:t>
                      </a:r>
                      <a:r>
                        <a:rPr lang="ko-KR" altLang="en-US" sz="2000" b="1" dirty="0" smtClean="0">
                          <a:latin typeface="+mn-ea"/>
                          <a:ea typeface="+mn-ea"/>
                        </a:rPr>
                        <a:t> 공급업체 계약 이행 신뢰도 정보 표기</a:t>
                      </a:r>
                      <a:endParaRPr lang="en-US" altLang="ko-KR" sz="2000" b="1" dirty="0" smtClean="0"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1600" b="1" dirty="0" smtClean="0"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1600" b="1" dirty="0" smtClean="0">
                          <a:latin typeface="+mn-ea"/>
                          <a:ea typeface="+mn-ea"/>
                        </a:rPr>
                        <a:t>현재 </a:t>
                      </a:r>
                      <a:r>
                        <a:rPr lang="ko-KR" altLang="en-US" sz="1600" b="1" dirty="0" err="1" smtClean="0">
                          <a:latin typeface="+mn-ea"/>
                          <a:ea typeface="+mn-ea"/>
                        </a:rPr>
                        <a:t>수요기관에</a:t>
                      </a:r>
                      <a:r>
                        <a:rPr lang="ko-KR" altLang="en-US" sz="1600" b="1" dirty="0" smtClean="0">
                          <a:latin typeface="+mn-ea"/>
                          <a:ea typeface="+mn-ea"/>
                        </a:rPr>
                        <a:t> 제공 중인 공급업체 만족도 점수에 </a:t>
                      </a:r>
                      <a:r>
                        <a:rPr lang="en-US" altLang="ko-KR" sz="1600" b="1" dirty="0" smtClean="0">
                          <a:latin typeface="+mn-ea"/>
                          <a:ea typeface="+mn-ea"/>
                        </a:rPr>
                        <a:t>*</a:t>
                      </a:r>
                      <a:r>
                        <a:rPr lang="ko-KR" altLang="en-US" sz="1600" b="1" u="sng" dirty="0" smtClean="0">
                          <a:solidFill>
                            <a:srgbClr val="0033CC"/>
                          </a:solidFill>
                          <a:latin typeface="+mn-ea"/>
                          <a:ea typeface="+mn-ea"/>
                        </a:rPr>
                        <a:t>계약이행신뢰도 정보</a:t>
                      </a:r>
                      <a:r>
                        <a:rPr lang="ko-KR" altLang="en-US" sz="1600" b="1" dirty="0" smtClean="0">
                          <a:latin typeface="+mn-ea"/>
                          <a:ea typeface="+mn-ea"/>
                        </a:rPr>
                        <a:t>를 추가</a:t>
                      </a:r>
                      <a:endParaRPr lang="en-US" altLang="ko-KR" sz="1600" b="1" dirty="0" smtClean="0"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1600" b="1" dirty="0" smtClean="0">
                          <a:latin typeface="+mn-ea"/>
                          <a:ea typeface="+mn-ea"/>
                        </a:rPr>
                        <a:t>*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계약이행 신뢰도 정보란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?</a:t>
                      </a: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1600" b="1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600" b="1" baseline="0" dirty="0" smtClean="0">
                          <a:latin typeface="+mn-ea"/>
                          <a:ea typeface="+mn-ea"/>
                        </a:rPr>
                        <a:t>계약상대자결정 및 계약체결 이후</a:t>
                      </a:r>
                      <a:r>
                        <a:rPr lang="en-US" altLang="ko-KR" sz="1600" b="1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600" b="1" baseline="0" dirty="0" smtClean="0">
                          <a:latin typeface="+mn-ea"/>
                          <a:ea typeface="+mn-ea"/>
                        </a:rPr>
                        <a:t>공급업체 </a:t>
                      </a:r>
                      <a:r>
                        <a:rPr lang="ko-KR" altLang="en-US" sz="1600" b="1" baseline="0" dirty="0" err="1" smtClean="0">
                          <a:latin typeface="+mn-ea"/>
                          <a:ea typeface="+mn-ea"/>
                        </a:rPr>
                        <a:t>특의</a:t>
                      </a:r>
                      <a:r>
                        <a:rPr lang="ko-KR" altLang="en-US" sz="1600" b="1" baseline="0" dirty="0" smtClean="0">
                          <a:latin typeface="+mn-ea"/>
                          <a:ea typeface="+mn-ea"/>
                        </a:rPr>
                        <a:t> 사유로 인한 계약의 취소 및 계약해지 </a:t>
                      </a:r>
                      <a:endParaRPr lang="en-US" altLang="ko-KR" sz="1600" b="1" baseline="0" dirty="0" smtClean="0"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1600" b="1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600" b="1" baseline="0" dirty="0" smtClean="0">
                          <a:latin typeface="+mn-ea"/>
                          <a:ea typeface="+mn-ea"/>
                        </a:rPr>
                        <a:t>건수를 전체 이행 건수와 비교하여 표기</a:t>
                      </a:r>
                      <a:endParaRPr lang="en-US" altLang="ko-KR" sz="1600" b="1" baseline="0" dirty="0" smtClean="0"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1600" b="0" baseline="0" dirty="0" smtClean="0"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ko-KR" sz="1600" b="0" u="sng" baseline="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b="0" u="sng" baseline="0" dirty="0" smtClean="0">
                          <a:latin typeface="+mn-ea"/>
                          <a:ea typeface="+mn-ea"/>
                        </a:rPr>
                        <a:t>단</a:t>
                      </a:r>
                      <a:r>
                        <a:rPr lang="en-US" altLang="ko-KR" sz="1600" b="0" u="sng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600" b="0" u="sng" baseline="0" dirty="0" smtClean="0">
                          <a:latin typeface="+mn-ea"/>
                          <a:ea typeface="+mn-ea"/>
                        </a:rPr>
                        <a:t>천재지변 등 불가항력 사유</a:t>
                      </a:r>
                      <a:r>
                        <a:rPr lang="en-US" altLang="ko-KR" sz="1600" b="0" u="sng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600" b="0" u="sng" baseline="0" dirty="0" smtClean="0">
                          <a:latin typeface="+mn-ea"/>
                          <a:ea typeface="+mn-ea"/>
                        </a:rPr>
                        <a:t>공급업체의 책임없이 계약 해지 된 경우 제외</a:t>
                      </a:r>
                      <a:r>
                        <a:rPr lang="en-US" altLang="ko-KR" sz="1600" b="0" u="sng" baseline="0" dirty="0" smtClean="0"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  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</a:rPr>
                        <a:t>평가대상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</a:rPr>
                        <a:t>]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 1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인 수의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600" dirty="0" err="1" smtClean="0">
                          <a:solidFill>
                            <a:schemeClr val="tx1"/>
                          </a:solidFill>
                        </a:rPr>
                        <a:t>견적정보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ko-KR" altLang="en-US" sz="1600" dirty="0" err="1" smtClean="0">
                          <a:solidFill>
                            <a:schemeClr val="tx1"/>
                          </a:solidFill>
                        </a:rPr>
                        <a:t>견적요청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및 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인수의 </a:t>
                      </a:r>
                      <a:r>
                        <a:rPr lang="ko-KR" altLang="en-US" sz="1600" dirty="0" err="1" smtClean="0">
                          <a:solidFill>
                            <a:schemeClr val="tx1"/>
                          </a:solidFill>
                        </a:rPr>
                        <a:t>안내공고의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600" dirty="0" err="1" smtClean="0">
                          <a:solidFill>
                            <a:schemeClr val="tx1"/>
                          </a:solidFill>
                        </a:rPr>
                        <a:t>계약대상자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600" dirty="0" err="1" smtClean="0">
                          <a:solidFill>
                            <a:schemeClr val="tx1"/>
                          </a:solidFill>
                        </a:rPr>
                        <a:t>결정취소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 및 계약 해제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해지 시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600" dirty="0" err="1" smtClean="0">
                          <a:solidFill>
                            <a:schemeClr val="tx1"/>
                          </a:solidFill>
                        </a:rPr>
                        <a:t>입찰제외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60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1364504"/>
                  </a:ext>
                </a:extLst>
              </a:tr>
            </a:tbl>
          </a:graphicData>
        </a:graphic>
      </p:graphicFrame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1683881" y="318891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6981885"/>
              </p:ext>
            </p:extLst>
          </p:nvPr>
        </p:nvGraphicFramePr>
        <p:xfrm>
          <a:off x="179512" y="4581128"/>
          <a:ext cx="8856984" cy="82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56984">
                  <a:extLst>
                    <a:ext uri="{9D8B030D-6E8A-4147-A177-3AD203B41FA5}">
                      <a16:colId xmlns:a16="http://schemas.microsoft.com/office/drawing/2014/main" val="2965725584"/>
                    </a:ext>
                  </a:extLst>
                </a:gridCol>
              </a:tblGrid>
              <a:tr h="792088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ko-KR" altLang="en-US" sz="1600" baseline="0" dirty="0" smtClean="0"/>
                        <a:t>    계약이행 신뢰도</a:t>
                      </a:r>
                      <a:r>
                        <a:rPr lang="en-US" altLang="ko-KR" sz="1600" baseline="0" dirty="0" smtClean="0"/>
                        <a:t>(%) </a:t>
                      </a:r>
                      <a:r>
                        <a:rPr lang="ko-KR" altLang="en-US" sz="1600" baseline="0" dirty="0" err="1" smtClean="0"/>
                        <a:t>산출식</a:t>
                      </a:r>
                      <a:endParaRPr lang="en-US" altLang="ko-KR" sz="1600" baseline="0" dirty="0" smtClean="0"/>
                    </a:p>
                    <a:p>
                      <a:pPr marL="0" indent="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600" baseline="0" dirty="0" smtClean="0"/>
                        <a:t>    =(1-</a:t>
                      </a:r>
                      <a:r>
                        <a:rPr lang="ko-KR" altLang="en-US" sz="1600" baseline="0" dirty="0" smtClean="0"/>
                        <a:t>공급업체 사유 해제</a:t>
                      </a:r>
                      <a:r>
                        <a:rPr lang="en-US" altLang="ko-KR" sz="1600" baseline="0" dirty="0" smtClean="0"/>
                        <a:t>.</a:t>
                      </a:r>
                      <a:r>
                        <a:rPr lang="ko-KR" altLang="en-US" sz="1600" baseline="0" dirty="0" smtClean="0"/>
                        <a:t>해지 건수 등 </a:t>
                      </a:r>
                      <a:r>
                        <a:rPr lang="en-US" altLang="ko-KR" sz="1600" baseline="0" dirty="0" smtClean="0"/>
                        <a:t>/</a:t>
                      </a:r>
                      <a:r>
                        <a:rPr lang="ko-KR" altLang="en-US" sz="1600" baseline="0" dirty="0" smtClean="0"/>
                        <a:t>평가대상 건수</a:t>
                      </a:r>
                      <a:r>
                        <a:rPr lang="en-US" altLang="ko-KR" sz="1600" baseline="0" dirty="0" smtClean="0"/>
                        <a:t>)*100</a:t>
                      </a:r>
                      <a:endParaRPr lang="ko-KR" alt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347120"/>
                  </a:ext>
                </a:extLst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9138728"/>
              </p:ext>
            </p:extLst>
          </p:nvPr>
        </p:nvGraphicFramePr>
        <p:xfrm>
          <a:off x="179512" y="5373216"/>
          <a:ext cx="8856984" cy="8613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56984">
                  <a:extLst>
                    <a:ext uri="{9D8B030D-6E8A-4147-A177-3AD203B41FA5}">
                      <a16:colId xmlns:a16="http://schemas.microsoft.com/office/drawing/2014/main" val="2965725584"/>
                    </a:ext>
                  </a:extLst>
                </a:gridCol>
              </a:tblGrid>
              <a:tr h="648072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800" baseline="0" dirty="0" smtClean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800" baseline="0" dirty="0" smtClean="0">
                          <a:solidFill>
                            <a:schemeClr val="tx1"/>
                          </a:solidFill>
                        </a:rPr>
                        <a:t>주요기능</a:t>
                      </a:r>
                      <a:r>
                        <a:rPr lang="en-US" altLang="ko-KR" sz="1800" baseline="0" dirty="0" smtClean="0">
                          <a:solidFill>
                            <a:schemeClr val="tx1"/>
                          </a:solidFill>
                        </a:rPr>
                        <a:t>] – </a:t>
                      </a:r>
                      <a:r>
                        <a:rPr lang="ko-KR" altLang="en-US" sz="1800" baseline="0" dirty="0" err="1" smtClean="0">
                          <a:solidFill>
                            <a:schemeClr val="tx1"/>
                          </a:solidFill>
                        </a:rPr>
                        <a:t>견적정보</a:t>
                      </a:r>
                      <a:r>
                        <a:rPr lang="ko-KR" altLang="en-US" sz="1800" baseline="0" dirty="0" smtClean="0">
                          <a:solidFill>
                            <a:schemeClr val="tx1"/>
                          </a:solidFill>
                        </a:rPr>
                        <a:t> 내 공급업체의 계약이행 건수 및 </a:t>
                      </a:r>
                      <a:r>
                        <a:rPr lang="ko-KR" altLang="en-US" sz="1800" baseline="0" dirty="0" err="1" smtClean="0">
                          <a:solidFill>
                            <a:schemeClr val="tx1"/>
                          </a:solidFill>
                        </a:rPr>
                        <a:t>이행률</a:t>
                      </a:r>
                      <a:r>
                        <a:rPr lang="ko-KR" altLang="en-US" sz="1800" baseline="0" dirty="0" smtClean="0">
                          <a:solidFill>
                            <a:schemeClr val="tx1"/>
                          </a:solidFill>
                        </a:rPr>
                        <a:t> 표시</a:t>
                      </a:r>
                      <a:endParaRPr lang="en-US" altLang="ko-KR" sz="18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800" baseline="0" dirty="0" smtClean="0">
                          <a:solidFill>
                            <a:schemeClr val="tx1"/>
                          </a:solidFill>
                        </a:rPr>
                        <a:t>                – </a:t>
                      </a:r>
                      <a:r>
                        <a:rPr lang="ko-KR" altLang="en-US" sz="1800" baseline="0" dirty="0" smtClean="0">
                          <a:solidFill>
                            <a:schemeClr val="tx1"/>
                          </a:solidFill>
                        </a:rPr>
                        <a:t>공급업체 </a:t>
                      </a:r>
                      <a:r>
                        <a:rPr lang="ko-KR" altLang="en-US" sz="1800" baseline="0" dirty="0" err="1" smtClean="0">
                          <a:solidFill>
                            <a:schemeClr val="tx1"/>
                          </a:solidFill>
                        </a:rPr>
                        <a:t>정보조회</a:t>
                      </a:r>
                      <a:r>
                        <a:rPr lang="ko-KR" altLang="en-US" sz="1800" baseline="0" dirty="0" smtClean="0">
                          <a:solidFill>
                            <a:schemeClr val="tx1"/>
                          </a:solidFill>
                        </a:rPr>
                        <a:t> 시 </a:t>
                      </a:r>
                      <a:r>
                        <a:rPr lang="en-US" altLang="ko-KR" sz="1800" baseline="0" dirty="0" smtClean="0">
                          <a:solidFill>
                            <a:schemeClr val="tx1"/>
                          </a:solidFill>
                        </a:rPr>
                        <a:t>‘</a:t>
                      </a:r>
                      <a:r>
                        <a:rPr lang="ko-KR" altLang="en-US" sz="1800" baseline="0" dirty="0" err="1" smtClean="0">
                          <a:solidFill>
                            <a:schemeClr val="tx1"/>
                          </a:solidFill>
                        </a:rPr>
                        <a:t>계약신뢰도</a:t>
                      </a:r>
                      <a:r>
                        <a:rPr lang="en-US" altLang="ko-KR" sz="1800" baseline="0" dirty="0" smtClean="0">
                          <a:solidFill>
                            <a:schemeClr val="tx1"/>
                          </a:solidFill>
                        </a:rPr>
                        <a:t>’ </a:t>
                      </a:r>
                      <a:r>
                        <a:rPr lang="ko-KR" altLang="en-US" sz="1800" baseline="0" dirty="0" smtClean="0">
                          <a:solidFill>
                            <a:schemeClr val="tx1"/>
                          </a:solidFill>
                        </a:rPr>
                        <a:t>정보 </a:t>
                      </a:r>
                      <a:r>
                        <a:rPr lang="ko-KR" altLang="en-US" sz="1800" baseline="0" dirty="0" smtClean="0">
                          <a:solidFill>
                            <a:schemeClr val="tx1"/>
                          </a:solidFill>
                        </a:rPr>
                        <a:t>제공</a:t>
                      </a:r>
                      <a:endParaRPr lang="ko-KR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3471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8082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그룹 18"/>
          <p:cNvGrpSpPr/>
          <p:nvPr/>
        </p:nvGrpSpPr>
        <p:grpSpPr>
          <a:xfrm>
            <a:off x="281692" y="92757"/>
            <a:ext cx="5184285" cy="1337555"/>
            <a:chOff x="323528" y="81652"/>
            <a:chExt cx="5184285" cy="1337555"/>
          </a:xfrm>
        </p:grpSpPr>
        <p:sp>
          <p:nvSpPr>
            <p:cNvPr id="20" name="Text Box 63"/>
            <p:cNvSpPr txBox="1">
              <a:spLocks noChangeArrowheads="1"/>
            </p:cNvSpPr>
            <p:nvPr/>
          </p:nvSpPr>
          <p:spPr bwMode="auto">
            <a:xfrm>
              <a:off x="617406" y="951066"/>
              <a:ext cx="18473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defRPr/>
              </a:pPr>
              <a:endParaRPr kumimoji="0"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1" name="텍스트 개체 틀 8"/>
            <p:cNvSpPr txBox="1">
              <a:spLocks/>
            </p:cNvSpPr>
            <p:nvPr/>
          </p:nvSpPr>
          <p:spPr>
            <a:xfrm>
              <a:off x="1164432" y="907426"/>
              <a:ext cx="2986684" cy="511781"/>
            </a:xfrm>
            <a:prstGeom prst="rect">
              <a:avLst/>
            </a:prstGeom>
            <a:extLst/>
          </p:spPr>
          <p:txBody>
            <a:bodyPr rtlCol="0" anchor="ctr"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lang="ko-KR" altLang="en-US" sz="25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lang="ko-KR" altLang="en-US" sz="1800" kern="120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buNone/>
                <a:defRPr/>
              </a:pPr>
              <a:endPara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pic>
          <p:nvPicPr>
            <p:cNvPr id="22" name="Picture 12" descr="바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164876"/>
              <a:ext cx="3561693" cy="501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Rectangle 14"/>
            <p:cNvSpPr>
              <a:spLocks noChangeArrowheads="1"/>
            </p:cNvSpPr>
            <p:nvPr/>
          </p:nvSpPr>
          <p:spPr bwMode="auto">
            <a:xfrm>
              <a:off x="1104524" y="81652"/>
              <a:ext cx="4403289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square">
              <a:spAutoFit/>
            </a:bodyPr>
            <a:lstStyle/>
            <a:p>
              <a:pPr>
                <a:buNone/>
                <a:defRPr/>
              </a:pPr>
              <a:r>
                <a:rPr lang="en-US" altLang="ko-KR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S2B</a:t>
              </a:r>
              <a:r>
                <a:rPr lang="ko-KR" altLang="en-US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주요기능 개선안내</a:t>
              </a:r>
              <a:endParaRPr lang="ko-KR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35" y="342137"/>
            <a:ext cx="2349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6590038"/>
              </p:ext>
            </p:extLst>
          </p:nvPr>
        </p:nvGraphicFramePr>
        <p:xfrm>
          <a:off x="179512" y="908719"/>
          <a:ext cx="8856984" cy="24509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1705">
                  <a:extLst>
                    <a:ext uri="{9D8B030D-6E8A-4147-A177-3AD203B41FA5}">
                      <a16:colId xmlns:a16="http://schemas.microsoft.com/office/drawing/2014/main" val="3413502510"/>
                    </a:ext>
                  </a:extLst>
                </a:gridCol>
                <a:gridCol w="6047047">
                  <a:extLst>
                    <a:ext uri="{9D8B030D-6E8A-4147-A177-3AD203B41FA5}">
                      <a16:colId xmlns:a16="http://schemas.microsoft.com/office/drawing/2014/main" val="3423302594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679575625"/>
                    </a:ext>
                  </a:extLst>
                </a:gridCol>
              </a:tblGrid>
              <a:tr h="53075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dirty="0" smtClean="0"/>
                        <a:t>3</a:t>
                      </a:r>
                      <a:endParaRPr lang="ko-KR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 smtClean="0">
                          <a:solidFill>
                            <a:schemeClr val="tx1"/>
                          </a:solidFill>
                        </a:rPr>
                        <a:t>공급업체 사업장 사진 정보 제공</a:t>
                      </a:r>
                      <a:endParaRPr lang="ko-KR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4979107"/>
                  </a:ext>
                </a:extLst>
              </a:tr>
              <a:tr h="1906545">
                <a:tc gridSpan="3"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2000" b="1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</a:rPr>
                        <a:t>[</a:t>
                      </a:r>
                      <a:r>
                        <a:rPr lang="ko-KR" altLang="en-US" sz="2000" b="1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</a:rPr>
                        <a:t>주요기능</a:t>
                      </a:r>
                      <a:r>
                        <a:rPr lang="en-US" altLang="ko-KR" sz="2000" b="1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</a:rPr>
                        <a:t>] </a:t>
                      </a: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2000" b="1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</a:rPr>
                        <a:t> -</a:t>
                      </a:r>
                      <a:r>
                        <a:rPr lang="ko-KR" altLang="en-US" sz="2000" b="1" dirty="0" err="1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</a:rPr>
                        <a:t>정보내용</a:t>
                      </a:r>
                      <a:r>
                        <a:rPr lang="en-US" altLang="ko-KR" sz="2000" b="1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2000" b="1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</a:rPr>
                        <a:t>사업장 형태 외</a:t>
                      </a:r>
                      <a:r>
                        <a:rPr lang="en-US" altLang="ko-KR" sz="2000" b="1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2000" b="1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</a:rPr>
                        <a:t>내부 </a:t>
                      </a:r>
                      <a:r>
                        <a:rPr lang="ko-KR" altLang="en-US" sz="2000" b="1" dirty="0" err="1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</a:rPr>
                        <a:t>사진정보</a:t>
                      </a:r>
                      <a:r>
                        <a:rPr lang="ko-KR" altLang="en-US" sz="2000" b="1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</a:rPr>
                        <a:t> 등 제공</a:t>
                      </a:r>
                      <a:endParaRPr lang="en-US" altLang="ko-KR" sz="2000" b="1" dirty="0" smtClean="0">
                        <a:solidFill>
                          <a:schemeClr val="dk1"/>
                        </a:solidFill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2000" b="1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</a:rPr>
                        <a:t> -</a:t>
                      </a:r>
                      <a:r>
                        <a:rPr lang="ko-KR" altLang="en-US" sz="2000" b="1" dirty="0" err="1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</a:rPr>
                        <a:t>정보위치</a:t>
                      </a:r>
                      <a:r>
                        <a:rPr lang="en-US" altLang="ko-KR" sz="2000" b="1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</a:rPr>
                        <a:t>:</a:t>
                      </a:r>
                      <a:r>
                        <a:rPr lang="en-US" altLang="ko-KR" sz="2000" b="1" baseline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2000" b="1" baseline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</a:rPr>
                        <a:t>공급업체 조회</a:t>
                      </a:r>
                      <a:r>
                        <a:rPr lang="en-US" altLang="ko-KR" sz="2000" b="1" baseline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</a:rPr>
                        <a:t>&gt; </a:t>
                      </a:r>
                      <a:r>
                        <a:rPr lang="ko-KR" altLang="en-US" sz="2000" b="1" baseline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</a:rPr>
                        <a:t>상세페이지</a:t>
                      </a:r>
                      <a:r>
                        <a:rPr lang="en-US" altLang="ko-KR" sz="2000" b="1" baseline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</a:rPr>
                        <a:t>&gt;</a:t>
                      </a:r>
                      <a:r>
                        <a:rPr lang="ko-KR" altLang="en-US" sz="2000" b="1" baseline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</a:rPr>
                        <a:t>공급업체 사업장 정보</a:t>
                      </a:r>
                      <a:endParaRPr lang="en-US" altLang="ko-KR" sz="2000" b="1" baseline="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2000" b="1" baseline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</a:rPr>
                        <a:t> -</a:t>
                      </a:r>
                      <a:r>
                        <a:rPr lang="ko-KR" altLang="en-US" sz="2000" b="1" baseline="0" dirty="0" err="1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</a:rPr>
                        <a:t>사업장정보</a:t>
                      </a:r>
                      <a:r>
                        <a:rPr lang="ko-KR" altLang="en-US" sz="2000" b="1" baseline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</a:rPr>
                        <a:t> 구분</a:t>
                      </a:r>
                      <a:endParaRPr lang="ko-KR" altLang="en-US" sz="160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1364504"/>
                  </a:ext>
                </a:extLst>
              </a:tr>
            </a:tbl>
          </a:graphicData>
        </a:graphic>
      </p:graphicFrame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1683881" y="318891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8539193"/>
              </p:ext>
            </p:extLst>
          </p:nvPr>
        </p:nvGraphicFramePr>
        <p:xfrm>
          <a:off x="179512" y="3429000"/>
          <a:ext cx="8856984" cy="2016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56984">
                  <a:extLst>
                    <a:ext uri="{9D8B030D-6E8A-4147-A177-3AD203B41FA5}">
                      <a16:colId xmlns:a16="http://schemas.microsoft.com/office/drawing/2014/main" val="2965725584"/>
                    </a:ext>
                  </a:extLst>
                </a:gridCol>
              </a:tblGrid>
              <a:tr h="2016224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aseline="0" dirty="0" smtClean="0">
                          <a:solidFill>
                            <a:srgbClr val="F9F9F9"/>
                          </a:solidFill>
                        </a:rPr>
                        <a:t>-</a:t>
                      </a:r>
                      <a:r>
                        <a:rPr lang="ko-KR" altLang="en-US" sz="1400" baseline="0" dirty="0" smtClean="0">
                          <a:solidFill>
                            <a:srgbClr val="F9F9F9"/>
                          </a:solidFill>
                        </a:rPr>
                        <a:t>사무실</a:t>
                      </a:r>
                      <a:r>
                        <a:rPr lang="en-US" altLang="ko-KR" sz="1400" baseline="0" dirty="0" smtClean="0">
                          <a:solidFill>
                            <a:srgbClr val="F9F9F9"/>
                          </a:solidFill>
                        </a:rPr>
                        <a:t>: </a:t>
                      </a:r>
                      <a:r>
                        <a:rPr lang="ko-KR" altLang="en-US" sz="1400" baseline="0" dirty="0" smtClean="0">
                          <a:solidFill>
                            <a:srgbClr val="F9F9F9"/>
                          </a:solidFill>
                        </a:rPr>
                        <a:t>물품의 제조나 </a:t>
                      </a:r>
                      <a:r>
                        <a:rPr lang="ko-KR" altLang="en-US" sz="1400" baseline="0" dirty="0" err="1" smtClean="0">
                          <a:solidFill>
                            <a:srgbClr val="F9F9F9"/>
                          </a:solidFill>
                        </a:rPr>
                        <a:t>대면판매를</a:t>
                      </a:r>
                      <a:r>
                        <a:rPr lang="ko-KR" altLang="en-US" sz="1400" baseline="0" dirty="0" smtClean="0">
                          <a:solidFill>
                            <a:srgbClr val="F9F9F9"/>
                          </a:solidFill>
                        </a:rPr>
                        <a:t> 목적으로 하지 않는 </a:t>
                      </a:r>
                      <a:r>
                        <a:rPr lang="ko-KR" altLang="en-US" sz="1400" baseline="0" dirty="0" err="1" smtClean="0">
                          <a:solidFill>
                            <a:srgbClr val="F9F9F9"/>
                          </a:solidFill>
                        </a:rPr>
                        <a:t>사무행정</a:t>
                      </a:r>
                      <a:r>
                        <a:rPr lang="ko-KR" altLang="en-US" sz="1400" baseline="0" dirty="0" smtClean="0">
                          <a:solidFill>
                            <a:srgbClr val="F9F9F9"/>
                          </a:solidFill>
                        </a:rPr>
                        <a:t> 업무를 위한 사업장</a:t>
                      </a:r>
                      <a:endParaRPr lang="en-US" altLang="ko-KR" sz="1400" baseline="0" dirty="0" smtClean="0">
                        <a:solidFill>
                          <a:srgbClr val="F9F9F9"/>
                        </a:solidFill>
                      </a:endParaRPr>
                    </a:p>
                    <a:p>
                      <a:pPr marL="0" indent="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aseline="0" dirty="0" smtClean="0">
                          <a:solidFill>
                            <a:srgbClr val="F9F9F9"/>
                          </a:solidFill>
                        </a:rPr>
                        <a:t>-</a:t>
                      </a:r>
                      <a:r>
                        <a:rPr lang="ko-KR" altLang="en-US" sz="1400" baseline="0" dirty="0" smtClean="0">
                          <a:solidFill>
                            <a:srgbClr val="F9F9F9"/>
                          </a:solidFill>
                        </a:rPr>
                        <a:t>서   점</a:t>
                      </a:r>
                      <a:r>
                        <a:rPr lang="en-US" altLang="ko-KR" sz="1400" baseline="0" dirty="0" smtClean="0">
                          <a:solidFill>
                            <a:srgbClr val="F9F9F9"/>
                          </a:solidFill>
                        </a:rPr>
                        <a:t>: </a:t>
                      </a:r>
                      <a:r>
                        <a:rPr lang="ko-KR" altLang="en-US" sz="1400" baseline="0" dirty="0" err="1" smtClean="0">
                          <a:solidFill>
                            <a:srgbClr val="F9F9F9"/>
                          </a:solidFill>
                        </a:rPr>
                        <a:t>주요업종이</a:t>
                      </a:r>
                      <a:r>
                        <a:rPr lang="ko-KR" altLang="en-US" sz="1400" baseline="0" dirty="0" smtClean="0">
                          <a:solidFill>
                            <a:srgbClr val="F9F9F9"/>
                          </a:solidFill>
                        </a:rPr>
                        <a:t> </a:t>
                      </a:r>
                      <a:r>
                        <a:rPr lang="ko-KR" altLang="en-US" sz="1400" baseline="0" dirty="0" err="1" smtClean="0">
                          <a:solidFill>
                            <a:srgbClr val="F9F9F9"/>
                          </a:solidFill>
                        </a:rPr>
                        <a:t>도서판매를</a:t>
                      </a:r>
                      <a:r>
                        <a:rPr lang="ko-KR" altLang="en-US" sz="1400" baseline="0" dirty="0" smtClean="0">
                          <a:solidFill>
                            <a:srgbClr val="F9F9F9"/>
                          </a:solidFill>
                        </a:rPr>
                        <a:t> 목적으로 하며</a:t>
                      </a:r>
                      <a:r>
                        <a:rPr lang="en-US" altLang="ko-KR" sz="1400" baseline="0" dirty="0" smtClean="0">
                          <a:solidFill>
                            <a:srgbClr val="F9F9F9"/>
                          </a:solidFill>
                        </a:rPr>
                        <a:t>, </a:t>
                      </a:r>
                      <a:r>
                        <a:rPr lang="ko-KR" altLang="en-US" sz="1400" baseline="0" dirty="0" smtClean="0">
                          <a:solidFill>
                            <a:srgbClr val="F9F9F9"/>
                          </a:solidFill>
                        </a:rPr>
                        <a:t>문구</a:t>
                      </a:r>
                      <a:r>
                        <a:rPr lang="en-US" altLang="ko-KR" sz="1400" baseline="0" dirty="0" smtClean="0">
                          <a:solidFill>
                            <a:srgbClr val="F9F9F9"/>
                          </a:solidFill>
                        </a:rPr>
                        <a:t>/</a:t>
                      </a:r>
                      <a:r>
                        <a:rPr lang="ko-KR" altLang="en-US" sz="1400" baseline="0" dirty="0" err="1" smtClean="0">
                          <a:solidFill>
                            <a:srgbClr val="F9F9F9"/>
                          </a:solidFill>
                        </a:rPr>
                        <a:t>사무용춤을</a:t>
                      </a:r>
                      <a:r>
                        <a:rPr lang="ko-KR" altLang="en-US" sz="1400" baseline="0" dirty="0" smtClean="0">
                          <a:solidFill>
                            <a:srgbClr val="F9F9F9"/>
                          </a:solidFill>
                        </a:rPr>
                        <a:t> 진열하여 판매중인 사업장</a:t>
                      </a:r>
                      <a:endParaRPr lang="en-US" altLang="ko-KR" sz="1400" baseline="0" dirty="0" smtClean="0">
                        <a:solidFill>
                          <a:srgbClr val="F9F9F9"/>
                        </a:solidFill>
                      </a:endParaRPr>
                    </a:p>
                    <a:p>
                      <a:pPr marL="0" indent="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aseline="0" dirty="0" smtClean="0">
                          <a:solidFill>
                            <a:srgbClr val="F9F9F9"/>
                          </a:solidFill>
                        </a:rPr>
                        <a:t>-</a:t>
                      </a:r>
                      <a:r>
                        <a:rPr lang="ko-KR" altLang="en-US" sz="1400" baseline="0" dirty="0" smtClean="0">
                          <a:solidFill>
                            <a:srgbClr val="F9F9F9"/>
                          </a:solidFill>
                        </a:rPr>
                        <a:t>문구점</a:t>
                      </a:r>
                      <a:r>
                        <a:rPr lang="en-US" altLang="ko-KR" sz="1400" baseline="0" dirty="0" smtClean="0">
                          <a:solidFill>
                            <a:srgbClr val="F9F9F9"/>
                          </a:solidFill>
                        </a:rPr>
                        <a:t>: </a:t>
                      </a:r>
                      <a:r>
                        <a:rPr lang="ko-KR" altLang="en-US" sz="1400" baseline="0" dirty="0" err="1" smtClean="0">
                          <a:solidFill>
                            <a:srgbClr val="F9F9F9"/>
                          </a:solidFill>
                        </a:rPr>
                        <a:t>주요업종이</a:t>
                      </a:r>
                      <a:r>
                        <a:rPr lang="ko-KR" altLang="en-US" sz="1400" baseline="0" dirty="0" smtClean="0">
                          <a:solidFill>
                            <a:srgbClr val="F9F9F9"/>
                          </a:solidFill>
                        </a:rPr>
                        <a:t> 문구</a:t>
                      </a:r>
                      <a:r>
                        <a:rPr lang="en-US" altLang="ko-KR" sz="1400" baseline="0" dirty="0" smtClean="0">
                          <a:solidFill>
                            <a:srgbClr val="F9F9F9"/>
                          </a:solidFill>
                        </a:rPr>
                        <a:t>/</a:t>
                      </a:r>
                      <a:r>
                        <a:rPr lang="ko-KR" altLang="en-US" sz="1400" baseline="0" dirty="0" smtClean="0">
                          <a:solidFill>
                            <a:srgbClr val="F9F9F9"/>
                          </a:solidFill>
                        </a:rPr>
                        <a:t>사무용품 판매를 목적으로 하며</a:t>
                      </a:r>
                      <a:r>
                        <a:rPr lang="en-US" altLang="ko-KR" sz="1400" baseline="0" dirty="0" smtClean="0">
                          <a:solidFill>
                            <a:srgbClr val="F9F9F9"/>
                          </a:solidFill>
                        </a:rPr>
                        <a:t>, </a:t>
                      </a:r>
                      <a:r>
                        <a:rPr lang="ko-KR" altLang="en-US" sz="1400" baseline="0" dirty="0" smtClean="0">
                          <a:solidFill>
                            <a:srgbClr val="F9F9F9"/>
                          </a:solidFill>
                        </a:rPr>
                        <a:t>문구</a:t>
                      </a:r>
                      <a:r>
                        <a:rPr lang="en-US" altLang="ko-KR" sz="1400" baseline="0" dirty="0" smtClean="0">
                          <a:solidFill>
                            <a:srgbClr val="F9F9F9"/>
                          </a:solidFill>
                        </a:rPr>
                        <a:t>/</a:t>
                      </a:r>
                      <a:r>
                        <a:rPr lang="ko-KR" altLang="en-US" sz="1400" baseline="0" dirty="0" smtClean="0">
                          <a:solidFill>
                            <a:srgbClr val="F9F9F9"/>
                          </a:solidFill>
                        </a:rPr>
                        <a:t>사무용품을  진열하여 판매중인 사업장</a:t>
                      </a:r>
                      <a:endParaRPr lang="en-US" altLang="ko-KR" sz="1400" baseline="0" dirty="0" smtClean="0">
                        <a:solidFill>
                          <a:srgbClr val="F9F9F9"/>
                        </a:solidFill>
                      </a:endParaRPr>
                    </a:p>
                    <a:p>
                      <a:pPr marL="0" indent="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aseline="0" dirty="0" smtClean="0">
                          <a:solidFill>
                            <a:srgbClr val="F9F9F9"/>
                          </a:solidFill>
                        </a:rPr>
                        <a:t>-</a:t>
                      </a:r>
                      <a:r>
                        <a:rPr lang="ko-KR" altLang="en-US" sz="1400" baseline="0" dirty="0" smtClean="0">
                          <a:solidFill>
                            <a:srgbClr val="F9F9F9"/>
                          </a:solidFill>
                        </a:rPr>
                        <a:t>매   장</a:t>
                      </a:r>
                      <a:r>
                        <a:rPr lang="en-US" altLang="ko-KR" sz="1400" baseline="0" dirty="0" smtClean="0">
                          <a:solidFill>
                            <a:srgbClr val="F9F9F9"/>
                          </a:solidFill>
                        </a:rPr>
                        <a:t>: </a:t>
                      </a:r>
                      <a:r>
                        <a:rPr lang="ko-KR" altLang="en-US" sz="1400" baseline="0" dirty="0" err="1" smtClean="0">
                          <a:solidFill>
                            <a:srgbClr val="F9F9F9"/>
                          </a:solidFill>
                        </a:rPr>
                        <a:t>주요업종이</a:t>
                      </a:r>
                      <a:r>
                        <a:rPr lang="ko-KR" altLang="en-US" sz="1400" baseline="0" dirty="0" smtClean="0">
                          <a:solidFill>
                            <a:srgbClr val="F9F9F9"/>
                          </a:solidFill>
                        </a:rPr>
                        <a:t> 물품 판매를 목적으로 </a:t>
                      </a:r>
                      <a:r>
                        <a:rPr lang="ko-KR" altLang="en-US" sz="1400" baseline="0" dirty="0" err="1" smtClean="0">
                          <a:solidFill>
                            <a:srgbClr val="F9F9F9"/>
                          </a:solidFill>
                        </a:rPr>
                        <a:t>매대에</a:t>
                      </a:r>
                      <a:r>
                        <a:rPr lang="ko-KR" altLang="en-US" sz="1400" baseline="0" dirty="0" smtClean="0">
                          <a:solidFill>
                            <a:srgbClr val="F9F9F9"/>
                          </a:solidFill>
                        </a:rPr>
                        <a:t> 물품을 진열하여 판매하고 있는 사업장</a:t>
                      </a:r>
                      <a:endParaRPr lang="en-US" altLang="ko-KR" sz="1400" baseline="0" dirty="0" smtClean="0">
                        <a:solidFill>
                          <a:srgbClr val="F9F9F9"/>
                        </a:solidFill>
                      </a:endParaRPr>
                    </a:p>
                    <a:p>
                      <a:pPr marL="0" indent="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aseline="0" dirty="0" smtClean="0">
                          <a:solidFill>
                            <a:srgbClr val="F9F9F9"/>
                          </a:solidFill>
                        </a:rPr>
                        <a:t>-</a:t>
                      </a:r>
                      <a:r>
                        <a:rPr lang="ko-KR" altLang="en-US" sz="1400" baseline="0" dirty="0" smtClean="0">
                          <a:solidFill>
                            <a:srgbClr val="F9F9F9"/>
                          </a:solidFill>
                        </a:rPr>
                        <a:t>기   타</a:t>
                      </a:r>
                      <a:r>
                        <a:rPr lang="en-US" altLang="ko-KR" sz="1400" baseline="0" dirty="0" smtClean="0">
                          <a:solidFill>
                            <a:srgbClr val="F9F9F9"/>
                          </a:solidFill>
                        </a:rPr>
                        <a:t>: </a:t>
                      </a:r>
                      <a:r>
                        <a:rPr lang="ko-KR" altLang="en-US" sz="1400" baseline="0" dirty="0" smtClean="0">
                          <a:solidFill>
                            <a:srgbClr val="F9F9F9"/>
                          </a:solidFill>
                        </a:rPr>
                        <a:t>음식점</a:t>
                      </a:r>
                      <a:r>
                        <a:rPr lang="en-US" altLang="ko-KR" sz="1400" baseline="0" dirty="0" smtClean="0">
                          <a:solidFill>
                            <a:srgbClr val="F9F9F9"/>
                          </a:solidFill>
                        </a:rPr>
                        <a:t>, </a:t>
                      </a:r>
                      <a:r>
                        <a:rPr lang="ko-KR" altLang="en-US" sz="1400" baseline="0" dirty="0" smtClean="0">
                          <a:solidFill>
                            <a:srgbClr val="F9F9F9"/>
                          </a:solidFill>
                        </a:rPr>
                        <a:t>공장</a:t>
                      </a:r>
                      <a:r>
                        <a:rPr lang="en-US" altLang="ko-KR" sz="1400" baseline="0" dirty="0" smtClean="0">
                          <a:solidFill>
                            <a:srgbClr val="F9F9F9"/>
                          </a:solidFill>
                        </a:rPr>
                        <a:t>, </a:t>
                      </a:r>
                      <a:r>
                        <a:rPr lang="ko-KR" altLang="en-US" sz="1400" baseline="0" dirty="0" smtClean="0">
                          <a:solidFill>
                            <a:srgbClr val="F9F9F9"/>
                          </a:solidFill>
                        </a:rPr>
                        <a:t>창고</a:t>
                      </a:r>
                      <a:r>
                        <a:rPr lang="en-US" altLang="ko-KR" sz="1400" baseline="0" dirty="0" smtClean="0">
                          <a:solidFill>
                            <a:srgbClr val="F9F9F9"/>
                          </a:solidFill>
                        </a:rPr>
                        <a:t> </a:t>
                      </a:r>
                      <a:r>
                        <a:rPr lang="ko-KR" altLang="en-US" sz="1400" baseline="0" dirty="0" smtClean="0">
                          <a:solidFill>
                            <a:srgbClr val="F9F9F9"/>
                          </a:solidFill>
                        </a:rPr>
                        <a:t>등 다른 분류에 해당되지 않는 기타 사업장</a:t>
                      </a:r>
                      <a:endParaRPr lang="ko-KR" altLang="en-US" sz="1800" dirty="0">
                        <a:solidFill>
                          <a:srgbClr val="F9F9F9"/>
                        </a:solidFill>
                      </a:endParaRPr>
                    </a:p>
                  </a:txBody>
                  <a:tcPr anchor="ctr"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3471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4166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그룹 18"/>
          <p:cNvGrpSpPr/>
          <p:nvPr/>
        </p:nvGrpSpPr>
        <p:grpSpPr>
          <a:xfrm>
            <a:off x="281692" y="92757"/>
            <a:ext cx="5184285" cy="1337555"/>
            <a:chOff x="323528" y="81652"/>
            <a:chExt cx="5184285" cy="1337555"/>
          </a:xfrm>
        </p:grpSpPr>
        <p:sp>
          <p:nvSpPr>
            <p:cNvPr id="20" name="Text Box 63"/>
            <p:cNvSpPr txBox="1">
              <a:spLocks noChangeArrowheads="1"/>
            </p:cNvSpPr>
            <p:nvPr/>
          </p:nvSpPr>
          <p:spPr bwMode="auto">
            <a:xfrm>
              <a:off x="617406" y="951066"/>
              <a:ext cx="18473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defRPr/>
              </a:pPr>
              <a:endParaRPr kumimoji="0"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1" name="텍스트 개체 틀 8"/>
            <p:cNvSpPr txBox="1">
              <a:spLocks/>
            </p:cNvSpPr>
            <p:nvPr/>
          </p:nvSpPr>
          <p:spPr>
            <a:xfrm>
              <a:off x="1164432" y="907426"/>
              <a:ext cx="2986684" cy="511781"/>
            </a:xfrm>
            <a:prstGeom prst="rect">
              <a:avLst/>
            </a:prstGeom>
            <a:extLst/>
          </p:spPr>
          <p:txBody>
            <a:bodyPr rtlCol="0" anchor="ctr"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lang="ko-KR" altLang="en-US" sz="25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lang="ko-KR" altLang="en-US" sz="1800" kern="120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buNone/>
                <a:defRPr/>
              </a:pPr>
              <a:endPara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pic>
          <p:nvPicPr>
            <p:cNvPr id="22" name="Picture 12" descr="바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164876"/>
              <a:ext cx="3561693" cy="501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Rectangle 14"/>
            <p:cNvSpPr>
              <a:spLocks noChangeArrowheads="1"/>
            </p:cNvSpPr>
            <p:nvPr/>
          </p:nvSpPr>
          <p:spPr bwMode="auto">
            <a:xfrm>
              <a:off x="1104524" y="81652"/>
              <a:ext cx="4403289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square">
              <a:spAutoFit/>
            </a:bodyPr>
            <a:lstStyle/>
            <a:p>
              <a:pPr>
                <a:buNone/>
                <a:defRPr/>
              </a:pPr>
              <a:r>
                <a:rPr lang="en-US" altLang="ko-KR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S2B</a:t>
              </a:r>
              <a:r>
                <a:rPr lang="ko-KR" altLang="en-US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주요기능 개선안내</a:t>
              </a:r>
              <a:endParaRPr lang="ko-KR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35" y="342137"/>
            <a:ext cx="2349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1683881" y="318891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3" name="_x109151560" descr="EMB00003c90598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303655"/>
            <a:ext cx="6415079" cy="3421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1902208"/>
              </p:ext>
            </p:extLst>
          </p:nvPr>
        </p:nvGraphicFramePr>
        <p:xfrm>
          <a:off x="1331640" y="5301208"/>
          <a:ext cx="6415079" cy="1485126"/>
        </p:xfrm>
        <a:graphic>
          <a:graphicData uri="http://schemas.openxmlformats.org/drawingml/2006/table">
            <a:tbl>
              <a:tblPr/>
              <a:tblGrid>
                <a:gridCol w="1037335">
                  <a:extLst>
                    <a:ext uri="{9D8B030D-6E8A-4147-A177-3AD203B41FA5}">
                      <a16:colId xmlns:a16="http://schemas.microsoft.com/office/drawing/2014/main" val="206383019"/>
                    </a:ext>
                  </a:extLst>
                </a:gridCol>
                <a:gridCol w="3632687">
                  <a:extLst>
                    <a:ext uri="{9D8B030D-6E8A-4147-A177-3AD203B41FA5}">
                      <a16:colId xmlns:a16="http://schemas.microsoft.com/office/drawing/2014/main" val="758711846"/>
                    </a:ext>
                  </a:extLst>
                </a:gridCol>
                <a:gridCol w="1745057">
                  <a:extLst>
                    <a:ext uri="{9D8B030D-6E8A-4147-A177-3AD203B41FA5}">
                      <a16:colId xmlns:a16="http://schemas.microsoft.com/office/drawing/2014/main" val="3621111267"/>
                    </a:ext>
                  </a:extLst>
                </a:gridCol>
              </a:tblGrid>
              <a:tr h="26568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표시 그림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1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지역서점</a:t>
                      </a:r>
                      <a:r>
                        <a:rPr lang="ko-KR" altLang="en-US" sz="1200" b="1" kern="0" spc="-1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표시 근거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386080" marR="0" indent="-38608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23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비고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4027470"/>
                  </a:ext>
                </a:extLst>
              </a:tr>
              <a:tr h="5356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</a:t>
                      </a:r>
                      <a:r>
                        <a:rPr lang="en-US" altLang="ko-KR" sz="1200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200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한국서점조합연합회</a:t>
                      </a:r>
                      <a:r>
                        <a:rPr lang="en-US" altLang="ko-KR" sz="1200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이하 </a:t>
                      </a:r>
                      <a:r>
                        <a:rPr lang="ko-KR" altLang="en-US" sz="1200" kern="0" spc="-1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서련</a:t>
                      </a:r>
                      <a:r>
                        <a:rPr lang="en-US" altLang="ko-KR" sz="1200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200" kern="0" spc="-1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인증서점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19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S2B</a:t>
                      </a:r>
                      <a:r>
                        <a:rPr lang="en-US" altLang="ko-KR" sz="1200" kern="0" spc="-2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1200" kern="0" spc="-2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서련 간 업무협약 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2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(‘15. 6</a:t>
                      </a:r>
                      <a:r>
                        <a:rPr lang="ko-KR" altLang="en-US" sz="1200" kern="0" spc="-2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200" kern="0" spc="-2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4245713"/>
                  </a:ext>
                </a:extLst>
              </a:tr>
              <a:tr h="4813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86080" marR="0" indent="-38608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지방자치단체 등 공공기관 인증 서점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386080" marR="0" indent="-38608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또는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S2B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직접 확인 서점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86080" marR="0" indent="-38608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23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1299515"/>
                  </a:ext>
                </a:extLst>
              </a:tr>
            </a:tbl>
          </a:graphicData>
        </a:graphic>
      </p:graphicFrame>
      <p:pic>
        <p:nvPicPr>
          <p:cNvPr id="2056" name="_x515850768" descr="EMB00003c90598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711" y="5670626"/>
            <a:ext cx="500784" cy="378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_x515851776" descr="EMB00003c90598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1259" y="6237312"/>
            <a:ext cx="549275" cy="44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760300" y="836712"/>
            <a:ext cx="5467884" cy="3377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[</a:t>
            </a:r>
            <a:r>
              <a:rPr lang="ko-KR" altLang="en-US" b="1" dirty="0"/>
              <a:t>참고</a:t>
            </a:r>
            <a:r>
              <a:rPr lang="en-US" altLang="ko-KR" b="1" dirty="0"/>
              <a:t>1] </a:t>
            </a:r>
            <a:r>
              <a:rPr lang="ko-KR" altLang="en-US" b="1" dirty="0"/>
              <a:t>공급업체 상세페이지 내 </a:t>
            </a:r>
            <a:r>
              <a:rPr lang="ko-KR" altLang="en-US" b="1" dirty="0" err="1"/>
              <a:t>사업장정보</a:t>
            </a:r>
            <a:r>
              <a:rPr lang="ko-KR" altLang="en-US" b="1" dirty="0"/>
              <a:t> </a:t>
            </a:r>
            <a:r>
              <a:rPr lang="ko-KR" altLang="en-US" b="1" dirty="0" smtClean="0"/>
              <a:t>화면</a:t>
            </a:r>
            <a:endParaRPr lang="ko-KR" altLang="en-US" dirty="0"/>
          </a:p>
        </p:txBody>
      </p:sp>
      <p:sp>
        <p:nvSpPr>
          <p:cNvPr id="25" name="직사각형 24"/>
          <p:cNvSpPr/>
          <p:nvPr/>
        </p:nvSpPr>
        <p:spPr>
          <a:xfrm>
            <a:off x="757498" y="4891491"/>
            <a:ext cx="5467884" cy="3377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[</a:t>
            </a:r>
            <a:r>
              <a:rPr lang="ko-KR" altLang="en-US" b="1" dirty="0" smtClean="0"/>
              <a:t>참고</a:t>
            </a:r>
            <a:r>
              <a:rPr lang="en-US" altLang="ko-KR" b="1" dirty="0" smtClean="0"/>
              <a:t>2] </a:t>
            </a:r>
            <a:r>
              <a:rPr lang="en-US" altLang="ko-KR" b="1" dirty="0"/>
              <a:t>S2B </a:t>
            </a:r>
            <a:r>
              <a:rPr lang="ko-KR" altLang="en-US" b="1" dirty="0" err="1"/>
              <a:t>표시정보</a:t>
            </a:r>
            <a:r>
              <a:rPr lang="ko-KR" altLang="en-US" b="1" dirty="0"/>
              <a:t> 중 ‘</a:t>
            </a:r>
            <a:r>
              <a:rPr lang="ko-KR" altLang="en-US" b="1" dirty="0" err="1"/>
              <a:t>지역서점</a:t>
            </a:r>
            <a:r>
              <a:rPr lang="ko-KR" altLang="en-US" b="1" dirty="0"/>
              <a:t>’ 표시 </a:t>
            </a:r>
            <a:r>
              <a:rPr lang="ko-KR" altLang="en-US" b="1" dirty="0" smtClean="0"/>
              <a:t>구분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63991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그룹 18"/>
          <p:cNvGrpSpPr/>
          <p:nvPr/>
        </p:nvGrpSpPr>
        <p:grpSpPr>
          <a:xfrm>
            <a:off x="281692" y="92757"/>
            <a:ext cx="5184285" cy="1337555"/>
            <a:chOff x="323528" y="81652"/>
            <a:chExt cx="5184285" cy="1337555"/>
          </a:xfrm>
        </p:grpSpPr>
        <p:sp>
          <p:nvSpPr>
            <p:cNvPr id="20" name="Text Box 63"/>
            <p:cNvSpPr txBox="1">
              <a:spLocks noChangeArrowheads="1"/>
            </p:cNvSpPr>
            <p:nvPr/>
          </p:nvSpPr>
          <p:spPr bwMode="auto">
            <a:xfrm>
              <a:off x="617406" y="951066"/>
              <a:ext cx="18473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defRPr/>
              </a:pPr>
              <a:endParaRPr kumimoji="0"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1" name="텍스트 개체 틀 8"/>
            <p:cNvSpPr txBox="1">
              <a:spLocks/>
            </p:cNvSpPr>
            <p:nvPr/>
          </p:nvSpPr>
          <p:spPr>
            <a:xfrm>
              <a:off x="1164432" y="907426"/>
              <a:ext cx="2986684" cy="511781"/>
            </a:xfrm>
            <a:prstGeom prst="rect">
              <a:avLst/>
            </a:prstGeom>
            <a:extLst/>
          </p:spPr>
          <p:txBody>
            <a:bodyPr rtlCol="0" anchor="ctr"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lang="ko-KR" altLang="en-US" sz="25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lang="ko-KR" altLang="en-US" sz="1800" kern="120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buNone/>
                <a:defRPr/>
              </a:pPr>
              <a:endPara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pic>
          <p:nvPicPr>
            <p:cNvPr id="22" name="Picture 12" descr="바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164876"/>
              <a:ext cx="3561693" cy="501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Rectangle 14"/>
            <p:cNvSpPr>
              <a:spLocks noChangeArrowheads="1"/>
            </p:cNvSpPr>
            <p:nvPr/>
          </p:nvSpPr>
          <p:spPr bwMode="auto">
            <a:xfrm>
              <a:off x="1104524" y="81652"/>
              <a:ext cx="4403289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square">
              <a:spAutoFit/>
            </a:bodyPr>
            <a:lstStyle/>
            <a:p>
              <a:pPr>
                <a:buNone/>
                <a:defRPr/>
              </a:pPr>
              <a:r>
                <a:rPr lang="en-US" altLang="ko-KR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S2B</a:t>
              </a:r>
              <a:r>
                <a:rPr lang="ko-KR" altLang="en-US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주요기능 개선안내</a:t>
              </a:r>
              <a:endParaRPr lang="ko-KR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35" y="342137"/>
            <a:ext cx="2349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2245978"/>
              </p:ext>
            </p:extLst>
          </p:nvPr>
        </p:nvGraphicFramePr>
        <p:xfrm>
          <a:off x="179512" y="908720"/>
          <a:ext cx="8856984" cy="2987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1705">
                  <a:extLst>
                    <a:ext uri="{9D8B030D-6E8A-4147-A177-3AD203B41FA5}">
                      <a16:colId xmlns:a16="http://schemas.microsoft.com/office/drawing/2014/main" val="3413502510"/>
                    </a:ext>
                  </a:extLst>
                </a:gridCol>
                <a:gridCol w="5542991">
                  <a:extLst>
                    <a:ext uri="{9D8B030D-6E8A-4147-A177-3AD203B41FA5}">
                      <a16:colId xmlns:a16="http://schemas.microsoft.com/office/drawing/2014/main" val="3423302594"/>
                    </a:ext>
                  </a:extLst>
                </a:gridCol>
                <a:gridCol w="2592288">
                  <a:extLst>
                    <a:ext uri="{9D8B030D-6E8A-4147-A177-3AD203B41FA5}">
                      <a16:colId xmlns:a16="http://schemas.microsoft.com/office/drawing/2014/main" val="679575625"/>
                    </a:ext>
                  </a:extLst>
                </a:gridCol>
              </a:tblGrid>
              <a:tr h="33305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dirty="0" smtClean="0"/>
                        <a:t>4</a:t>
                      </a:r>
                      <a:endParaRPr lang="ko-KR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 err="1" smtClean="0">
                          <a:solidFill>
                            <a:schemeClr val="tx1"/>
                          </a:solidFill>
                        </a:rPr>
                        <a:t>어린이제품</a:t>
                      </a:r>
                      <a:r>
                        <a:rPr lang="ko-KR" altLang="en-US" sz="28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2800" dirty="0" smtClean="0">
                          <a:solidFill>
                            <a:schemeClr val="tx1"/>
                          </a:solidFill>
                        </a:rPr>
                        <a:t>KC</a:t>
                      </a:r>
                      <a:r>
                        <a:rPr lang="ko-KR" altLang="en-US" sz="2800" dirty="0" smtClean="0">
                          <a:solidFill>
                            <a:schemeClr val="tx1"/>
                          </a:solidFill>
                        </a:rPr>
                        <a:t>인증 </a:t>
                      </a:r>
                      <a:r>
                        <a:rPr lang="ko-KR" altLang="en-US" sz="2800" dirty="0" err="1" smtClean="0">
                          <a:solidFill>
                            <a:schemeClr val="tx1"/>
                          </a:solidFill>
                        </a:rPr>
                        <a:t>전용몰</a:t>
                      </a:r>
                      <a:r>
                        <a:rPr lang="ko-KR" altLang="en-US" sz="2800" dirty="0" smtClean="0">
                          <a:solidFill>
                            <a:schemeClr val="tx1"/>
                          </a:solidFill>
                        </a:rPr>
                        <a:t> 운영</a:t>
                      </a:r>
                      <a:endParaRPr lang="ko-KR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4979107"/>
                  </a:ext>
                </a:extLst>
              </a:tr>
              <a:tr h="1455763">
                <a:tc gridSpan="3"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1800" dirty="0" smtClean="0">
                          <a:solidFill>
                            <a:schemeClr val="tx1"/>
                          </a:solidFill>
                        </a:rPr>
                        <a:t>O </a:t>
                      </a:r>
                      <a:r>
                        <a:rPr lang="ko-KR" altLang="en-US" sz="1800" dirty="0" err="1" smtClean="0">
                          <a:solidFill>
                            <a:schemeClr val="tx1"/>
                          </a:solidFill>
                        </a:rPr>
                        <a:t>어린이제품</a:t>
                      </a:r>
                      <a:r>
                        <a:rPr lang="ko-KR" altLang="en-US" sz="18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800" dirty="0" smtClean="0">
                          <a:solidFill>
                            <a:schemeClr val="tx1"/>
                          </a:solidFill>
                        </a:rPr>
                        <a:t>KC</a:t>
                      </a:r>
                      <a:r>
                        <a:rPr lang="ko-KR" altLang="en-US" sz="1800" dirty="0" err="1" smtClean="0">
                          <a:solidFill>
                            <a:schemeClr val="tx1"/>
                          </a:solidFill>
                        </a:rPr>
                        <a:t>인증몰</a:t>
                      </a:r>
                      <a:endParaRPr lang="en-US" altLang="ko-KR" sz="18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85750" indent="-285750" algn="l" latinLnBrk="1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ko-KR" altLang="en-US" sz="1800" dirty="0" smtClean="0">
                          <a:solidFill>
                            <a:schemeClr val="tx1"/>
                          </a:solidFill>
                        </a:rPr>
                        <a:t>어린이제품의 안전성</a:t>
                      </a:r>
                      <a:r>
                        <a:rPr lang="en-US" altLang="ko-KR" sz="180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800" dirty="0" smtClean="0">
                          <a:solidFill>
                            <a:schemeClr val="tx1"/>
                          </a:solidFill>
                        </a:rPr>
                        <a:t>구매편의성을 제공하기 위하여</a:t>
                      </a:r>
                      <a:r>
                        <a:rPr lang="en-US" altLang="ko-KR" sz="1800" dirty="0" smtClean="0">
                          <a:solidFill>
                            <a:schemeClr val="tx1"/>
                          </a:solidFill>
                        </a:rPr>
                        <a:t>, KC</a:t>
                      </a:r>
                      <a:r>
                        <a:rPr lang="ko-KR" altLang="en-US" sz="1800" dirty="0" smtClean="0">
                          <a:solidFill>
                            <a:schemeClr val="tx1"/>
                          </a:solidFill>
                        </a:rPr>
                        <a:t>인증을 획득한 어린이 제품만을 </a:t>
                      </a:r>
                      <a:r>
                        <a:rPr lang="en-US" altLang="ko-KR" sz="1800" dirty="0" smtClean="0">
                          <a:solidFill>
                            <a:schemeClr val="tx1"/>
                          </a:solidFill>
                        </a:rPr>
                        <a:t>S2B</a:t>
                      </a:r>
                      <a:r>
                        <a:rPr lang="ko-KR" altLang="en-US" sz="1800" dirty="0" smtClean="0">
                          <a:solidFill>
                            <a:schemeClr val="tx1"/>
                          </a:solidFill>
                        </a:rPr>
                        <a:t>내에</a:t>
                      </a:r>
                      <a:r>
                        <a:rPr lang="ko-KR" altLang="en-US" sz="18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800" baseline="0" dirty="0" err="1" smtClean="0">
                          <a:solidFill>
                            <a:schemeClr val="tx1"/>
                          </a:solidFill>
                        </a:rPr>
                        <a:t>전용몰로</a:t>
                      </a:r>
                      <a:r>
                        <a:rPr lang="ko-KR" altLang="en-US" sz="1800" baseline="0" dirty="0" smtClean="0">
                          <a:solidFill>
                            <a:schemeClr val="tx1"/>
                          </a:solidFill>
                        </a:rPr>
                        <a:t> 별도 구축하여 구매 편의성을 향상</a:t>
                      </a:r>
                      <a:endParaRPr lang="en-US" altLang="ko-KR" sz="18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85750" indent="-285750" algn="l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800" baseline="0" dirty="0" smtClean="0">
                          <a:solidFill>
                            <a:schemeClr val="tx1"/>
                          </a:solidFill>
                        </a:rPr>
                        <a:t>어린이제품이란</a:t>
                      </a:r>
                      <a:r>
                        <a:rPr lang="en-US" altLang="ko-KR" sz="1800" baseline="0" dirty="0" smtClean="0">
                          <a:solidFill>
                            <a:schemeClr val="tx1"/>
                          </a:solidFill>
                        </a:rPr>
                        <a:t>? </a:t>
                      </a:r>
                      <a:r>
                        <a:rPr lang="ko-KR" altLang="en-US" sz="1800" baseline="0" dirty="0" smtClean="0">
                          <a:solidFill>
                            <a:schemeClr val="tx1"/>
                          </a:solidFill>
                        </a:rPr>
                        <a:t>만</a:t>
                      </a:r>
                      <a:r>
                        <a:rPr lang="en-US" altLang="ko-KR" sz="1800" baseline="0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r>
                        <a:rPr lang="ko-KR" altLang="en-US" sz="1800" baseline="0" dirty="0" smtClean="0">
                          <a:solidFill>
                            <a:schemeClr val="tx1"/>
                          </a:solidFill>
                        </a:rPr>
                        <a:t>세 이하 어린이가 사용</a:t>
                      </a:r>
                      <a:r>
                        <a:rPr lang="en-US" altLang="ko-KR" sz="1800" baseline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800" baseline="0" dirty="0" smtClean="0">
                          <a:solidFill>
                            <a:schemeClr val="tx1"/>
                          </a:solidFill>
                        </a:rPr>
                        <a:t>어린이를 사용되는 물품</a:t>
                      </a:r>
                      <a:r>
                        <a:rPr lang="en-US" altLang="ko-KR" sz="1800" baseline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800" baseline="0" dirty="0" smtClean="0">
                          <a:solidFill>
                            <a:schemeClr val="tx1"/>
                          </a:solidFill>
                        </a:rPr>
                        <a:t>부속품</a:t>
                      </a:r>
                      <a:r>
                        <a:rPr lang="en-US" altLang="ko-KR" sz="1800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marL="285750" indent="-285750" algn="l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endParaRPr lang="en-US" altLang="ko-KR" sz="16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endParaRPr lang="en-US" altLang="ko-KR" sz="1600" baseline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1364504"/>
                  </a:ext>
                </a:extLst>
              </a:tr>
            </a:tbl>
          </a:graphicData>
        </a:graphic>
      </p:graphicFrame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1683881" y="318891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4215417"/>
              </p:ext>
            </p:extLst>
          </p:nvPr>
        </p:nvGraphicFramePr>
        <p:xfrm>
          <a:off x="179512" y="3429000"/>
          <a:ext cx="8856984" cy="18722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56984">
                  <a:extLst>
                    <a:ext uri="{9D8B030D-6E8A-4147-A177-3AD203B41FA5}">
                      <a16:colId xmlns:a16="http://schemas.microsoft.com/office/drawing/2014/main" val="2965725584"/>
                    </a:ext>
                  </a:extLst>
                </a:gridCol>
              </a:tblGrid>
              <a:tr h="1872208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ko-KR" altLang="en-US" sz="1400" baseline="0" dirty="0" smtClean="0">
                          <a:solidFill>
                            <a:srgbClr val="F9F9F9"/>
                          </a:solidFill>
                        </a:rPr>
                        <a:t> </a:t>
                      </a:r>
                      <a:r>
                        <a:rPr lang="en-US" altLang="ko-KR" sz="2000" baseline="0" dirty="0" smtClean="0">
                          <a:solidFill>
                            <a:srgbClr val="F9F9F9"/>
                          </a:solidFill>
                        </a:rPr>
                        <a:t>[</a:t>
                      </a:r>
                      <a:r>
                        <a:rPr lang="ko-KR" altLang="en-US" sz="2000" baseline="0" dirty="0" smtClean="0">
                          <a:solidFill>
                            <a:srgbClr val="F9F9F9"/>
                          </a:solidFill>
                        </a:rPr>
                        <a:t>주요기능</a:t>
                      </a:r>
                      <a:r>
                        <a:rPr lang="en-US" altLang="ko-KR" sz="2000" baseline="0" dirty="0" smtClean="0">
                          <a:solidFill>
                            <a:srgbClr val="F9F9F9"/>
                          </a:solidFill>
                        </a:rPr>
                        <a:t>]</a:t>
                      </a:r>
                      <a:r>
                        <a:rPr lang="ko-KR" altLang="en-US" sz="2000" baseline="0" dirty="0" smtClean="0">
                          <a:solidFill>
                            <a:srgbClr val="F9F9F9"/>
                          </a:solidFill>
                        </a:rPr>
                        <a:t> </a:t>
                      </a:r>
                      <a:endParaRPr lang="en-US" altLang="ko-KR" sz="2000" baseline="0" dirty="0" smtClean="0">
                        <a:solidFill>
                          <a:srgbClr val="F9F9F9"/>
                        </a:solidFill>
                      </a:endParaRPr>
                    </a:p>
                    <a:p>
                      <a:pPr marL="0" indent="0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1800" dirty="0" smtClean="0">
                          <a:solidFill>
                            <a:srgbClr val="F9F9F9"/>
                          </a:solidFill>
                        </a:rPr>
                        <a:t>   1. KC</a:t>
                      </a:r>
                      <a:r>
                        <a:rPr lang="ko-KR" altLang="en-US" sz="1800" dirty="0" smtClean="0">
                          <a:solidFill>
                            <a:srgbClr val="F9F9F9"/>
                          </a:solidFill>
                        </a:rPr>
                        <a:t>인증을 획득한 물품으로만 구성</a:t>
                      </a:r>
                      <a:endParaRPr lang="en-US" altLang="ko-KR" sz="1800" dirty="0" smtClean="0">
                        <a:solidFill>
                          <a:srgbClr val="F9F9F9"/>
                        </a:solidFill>
                      </a:endParaRPr>
                    </a:p>
                    <a:p>
                      <a:pPr marL="0" indent="0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1800" dirty="0" smtClean="0">
                          <a:solidFill>
                            <a:srgbClr val="F9F9F9"/>
                          </a:solidFill>
                        </a:rPr>
                        <a:t>   2. </a:t>
                      </a:r>
                      <a:r>
                        <a:rPr lang="ko-KR" altLang="en-US" sz="1800" dirty="0" smtClean="0">
                          <a:solidFill>
                            <a:srgbClr val="F9F9F9"/>
                          </a:solidFill>
                        </a:rPr>
                        <a:t>교구의 주 사용 대상에 따라 카테고리 검색 용이</a:t>
                      </a:r>
                      <a:endParaRPr lang="en-US" altLang="ko-KR" sz="1800" dirty="0" smtClean="0">
                        <a:solidFill>
                          <a:srgbClr val="F9F9F9"/>
                        </a:solidFill>
                      </a:endParaRPr>
                    </a:p>
                    <a:p>
                      <a:pPr marL="0" indent="0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1800" dirty="0" smtClean="0">
                          <a:solidFill>
                            <a:srgbClr val="F9F9F9"/>
                          </a:solidFill>
                        </a:rPr>
                        <a:t>     (</a:t>
                      </a:r>
                      <a:r>
                        <a:rPr lang="ko-KR" altLang="en-US" sz="1800" dirty="0" err="1" smtClean="0">
                          <a:solidFill>
                            <a:srgbClr val="F9F9F9"/>
                          </a:solidFill>
                        </a:rPr>
                        <a:t>유아유치원</a:t>
                      </a:r>
                      <a:r>
                        <a:rPr lang="en-US" altLang="ko-KR" sz="1800" dirty="0" smtClean="0">
                          <a:solidFill>
                            <a:srgbClr val="F9F9F9"/>
                          </a:solidFill>
                        </a:rPr>
                        <a:t>, </a:t>
                      </a:r>
                      <a:r>
                        <a:rPr lang="ko-KR" altLang="en-US" sz="1800" dirty="0" smtClean="0">
                          <a:solidFill>
                            <a:srgbClr val="F9F9F9"/>
                          </a:solidFill>
                        </a:rPr>
                        <a:t>학습준비물</a:t>
                      </a:r>
                      <a:r>
                        <a:rPr lang="en-US" altLang="ko-KR" sz="1800" dirty="0" smtClean="0">
                          <a:solidFill>
                            <a:srgbClr val="F9F9F9"/>
                          </a:solidFill>
                        </a:rPr>
                        <a:t>, </a:t>
                      </a:r>
                      <a:r>
                        <a:rPr lang="ko-KR" altLang="en-US" sz="1800" dirty="0" err="1" smtClean="0">
                          <a:solidFill>
                            <a:srgbClr val="F9F9F9"/>
                          </a:solidFill>
                        </a:rPr>
                        <a:t>학습교구</a:t>
                      </a:r>
                      <a:r>
                        <a:rPr lang="en-US" altLang="ko-KR" sz="1800" dirty="0" smtClean="0">
                          <a:solidFill>
                            <a:srgbClr val="F9F9F9"/>
                          </a:solidFill>
                        </a:rPr>
                        <a:t>/</a:t>
                      </a:r>
                      <a:r>
                        <a:rPr lang="ko-KR" altLang="en-US" sz="1800" dirty="0" smtClean="0">
                          <a:solidFill>
                            <a:srgbClr val="F9F9F9"/>
                          </a:solidFill>
                        </a:rPr>
                        <a:t>기자재</a:t>
                      </a:r>
                      <a:r>
                        <a:rPr lang="en-US" altLang="ko-KR" sz="1800" dirty="0" smtClean="0">
                          <a:solidFill>
                            <a:srgbClr val="F9F9F9"/>
                          </a:solidFill>
                        </a:rPr>
                        <a:t>, </a:t>
                      </a:r>
                      <a:r>
                        <a:rPr lang="ko-KR" altLang="en-US" sz="1800" dirty="0" smtClean="0">
                          <a:solidFill>
                            <a:srgbClr val="F9F9F9"/>
                          </a:solidFill>
                        </a:rPr>
                        <a:t>문구용품</a:t>
                      </a:r>
                      <a:r>
                        <a:rPr lang="en-US" altLang="ko-KR" sz="1800" dirty="0" smtClean="0">
                          <a:solidFill>
                            <a:srgbClr val="F9F9F9"/>
                          </a:solidFill>
                        </a:rPr>
                        <a:t>)</a:t>
                      </a:r>
                      <a:endParaRPr lang="ko-KR" altLang="en-US" sz="1800" dirty="0">
                        <a:solidFill>
                          <a:srgbClr val="F9F9F9"/>
                        </a:solidFill>
                      </a:endParaRPr>
                    </a:p>
                  </a:txBody>
                  <a:tcPr anchor="ctr"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3471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1223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0" name="그룹 9"/>
          <p:cNvGrpSpPr/>
          <p:nvPr/>
        </p:nvGrpSpPr>
        <p:grpSpPr>
          <a:xfrm>
            <a:off x="251520" y="-21468"/>
            <a:ext cx="5184285" cy="1337555"/>
            <a:chOff x="323528" y="81652"/>
            <a:chExt cx="5184285" cy="1337555"/>
          </a:xfrm>
        </p:grpSpPr>
        <p:sp>
          <p:nvSpPr>
            <p:cNvPr id="11" name="Text Box 63"/>
            <p:cNvSpPr txBox="1">
              <a:spLocks noChangeArrowheads="1"/>
            </p:cNvSpPr>
            <p:nvPr/>
          </p:nvSpPr>
          <p:spPr bwMode="auto">
            <a:xfrm>
              <a:off x="617406" y="951066"/>
              <a:ext cx="18473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defRPr/>
              </a:pPr>
              <a:endParaRPr kumimoji="0"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2" name="텍스트 개체 틀 8"/>
            <p:cNvSpPr txBox="1">
              <a:spLocks/>
            </p:cNvSpPr>
            <p:nvPr/>
          </p:nvSpPr>
          <p:spPr>
            <a:xfrm>
              <a:off x="1164432" y="907426"/>
              <a:ext cx="2986684" cy="511781"/>
            </a:xfrm>
            <a:prstGeom prst="rect">
              <a:avLst/>
            </a:prstGeom>
            <a:extLst/>
          </p:spPr>
          <p:txBody>
            <a:bodyPr rtlCol="0" anchor="ctr"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lang="ko-KR" altLang="en-US" sz="25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lang="ko-KR" altLang="en-US" sz="1800" kern="120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buNone/>
                <a:defRPr/>
              </a:pPr>
              <a:endPara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pic>
          <p:nvPicPr>
            <p:cNvPr id="13" name="Picture 12" descr="바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164876"/>
              <a:ext cx="3561693" cy="501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ectangle 14"/>
            <p:cNvSpPr>
              <a:spLocks noChangeArrowheads="1"/>
            </p:cNvSpPr>
            <p:nvPr/>
          </p:nvSpPr>
          <p:spPr bwMode="auto">
            <a:xfrm>
              <a:off x="1104524" y="81652"/>
              <a:ext cx="4403289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square">
              <a:spAutoFit/>
            </a:bodyPr>
            <a:lstStyle/>
            <a:p>
              <a:pPr>
                <a:buNone/>
                <a:defRPr/>
              </a:pPr>
              <a:r>
                <a:rPr lang="en-US" altLang="ko-KR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S2B</a:t>
              </a:r>
              <a:r>
                <a:rPr lang="ko-KR" altLang="en-US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주요기능 개선안내</a:t>
              </a:r>
              <a:endParaRPr lang="ko-KR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611560" y="235497"/>
            <a:ext cx="11565350" cy="559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515808432" descr="EMB00003c90597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737048"/>
            <a:ext cx="8280920" cy="5679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1633454"/>
              </p:ext>
            </p:extLst>
          </p:nvPr>
        </p:nvGraphicFramePr>
        <p:xfrm>
          <a:off x="4769197" y="2060848"/>
          <a:ext cx="4411315" cy="9361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11315">
                  <a:extLst>
                    <a:ext uri="{9D8B030D-6E8A-4147-A177-3AD203B41FA5}">
                      <a16:colId xmlns:a16="http://schemas.microsoft.com/office/drawing/2014/main" val="3214831380"/>
                    </a:ext>
                  </a:extLst>
                </a:gridCol>
              </a:tblGrid>
              <a:tr h="93610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만 </a:t>
                      </a:r>
                      <a:r>
                        <a:rPr lang="en-US" altLang="ko-KR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  <a:r>
                        <a:rPr lang="ko-KR" alt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세 이하의 어린이가 사용하는 </a:t>
                      </a:r>
                      <a:endParaRPr lang="en-US" altLang="ko-KR" sz="1800" b="0" i="0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1"/>
                      <a:r>
                        <a:rPr lang="ko-KR" alt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모든 제품에 대해서 </a:t>
                      </a:r>
                      <a:r>
                        <a:rPr lang="en-US" altLang="ko-KR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KC</a:t>
                      </a:r>
                      <a:r>
                        <a:rPr lang="ko-KR" alt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인증이 있어야함</a:t>
                      </a:r>
                      <a:endParaRPr lang="en-US" altLang="ko-KR" sz="1800" b="0" i="0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1"/>
                      <a:r>
                        <a:rPr lang="en-US" altLang="ko-KR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어린이제품</a:t>
                      </a:r>
                      <a:r>
                        <a:rPr lang="ko-KR" alt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안전 특별법 </a:t>
                      </a:r>
                      <a:r>
                        <a:rPr lang="en-US" altLang="ko-KR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2015.6.4.</a:t>
                      </a:r>
                      <a:r>
                        <a:rPr lang="en-US" altLang="ko-KR" sz="1800" b="0" i="0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800" b="0" i="0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시행</a:t>
                      </a:r>
                      <a:r>
                        <a:rPr lang="en-US" altLang="ko-KR" sz="1800" b="0" i="0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05411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941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그룹 18"/>
          <p:cNvGrpSpPr/>
          <p:nvPr/>
        </p:nvGrpSpPr>
        <p:grpSpPr>
          <a:xfrm>
            <a:off x="281692" y="92757"/>
            <a:ext cx="5184285" cy="1337555"/>
            <a:chOff x="323528" y="81652"/>
            <a:chExt cx="5184285" cy="1337555"/>
          </a:xfrm>
        </p:grpSpPr>
        <p:sp>
          <p:nvSpPr>
            <p:cNvPr id="20" name="Text Box 63"/>
            <p:cNvSpPr txBox="1">
              <a:spLocks noChangeArrowheads="1"/>
            </p:cNvSpPr>
            <p:nvPr/>
          </p:nvSpPr>
          <p:spPr bwMode="auto">
            <a:xfrm>
              <a:off x="617406" y="951066"/>
              <a:ext cx="18473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defRPr/>
              </a:pPr>
              <a:endParaRPr kumimoji="0"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1" name="텍스트 개체 틀 8"/>
            <p:cNvSpPr txBox="1">
              <a:spLocks/>
            </p:cNvSpPr>
            <p:nvPr/>
          </p:nvSpPr>
          <p:spPr>
            <a:xfrm>
              <a:off x="1164432" y="907426"/>
              <a:ext cx="2986684" cy="511781"/>
            </a:xfrm>
            <a:prstGeom prst="rect">
              <a:avLst/>
            </a:prstGeom>
            <a:extLst/>
          </p:spPr>
          <p:txBody>
            <a:bodyPr rtlCol="0" anchor="ctr"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lang="ko-KR" altLang="en-US" sz="25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lang="ko-KR" altLang="en-US" sz="1800" kern="120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buNone/>
                <a:defRPr/>
              </a:pPr>
              <a:endPara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pic>
          <p:nvPicPr>
            <p:cNvPr id="22" name="Picture 12" descr="바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164876"/>
              <a:ext cx="3561693" cy="501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Rectangle 14"/>
            <p:cNvSpPr>
              <a:spLocks noChangeArrowheads="1"/>
            </p:cNvSpPr>
            <p:nvPr/>
          </p:nvSpPr>
          <p:spPr bwMode="auto">
            <a:xfrm>
              <a:off x="1104524" y="81652"/>
              <a:ext cx="4403289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square">
              <a:spAutoFit/>
            </a:bodyPr>
            <a:lstStyle/>
            <a:p>
              <a:pPr>
                <a:buNone/>
                <a:defRPr/>
              </a:pPr>
              <a:r>
                <a:rPr lang="en-US" altLang="ko-KR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S2B</a:t>
              </a:r>
              <a:r>
                <a:rPr lang="ko-KR" altLang="en-US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주요기능 개선안내</a:t>
              </a:r>
              <a:endParaRPr lang="ko-KR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35" y="342137"/>
            <a:ext cx="2349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2112263"/>
              </p:ext>
            </p:extLst>
          </p:nvPr>
        </p:nvGraphicFramePr>
        <p:xfrm>
          <a:off x="179512" y="908720"/>
          <a:ext cx="8856984" cy="22024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1705">
                  <a:extLst>
                    <a:ext uri="{9D8B030D-6E8A-4147-A177-3AD203B41FA5}">
                      <a16:colId xmlns:a16="http://schemas.microsoft.com/office/drawing/2014/main" val="3413502510"/>
                    </a:ext>
                  </a:extLst>
                </a:gridCol>
                <a:gridCol w="3814799">
                  <a:extLst>
                    <a:ext uri="{9D8B030D-6E8A-4147-A177-3AD203B41FA5}">
                      <a16:colId xmlns:a16="http://schemas.microsoft.com/office/drawing/2014/main" val="3423302594"/>
                    </a:ext>
                  </a:extLst>
                </a:gridCol>
                <a:gridCol w="4320480">
                  <a:extLst>
                    <a:ext uri="{9D8B030D-6E8A-4147-A177-3AD203B41FA5}">
                      <a16:colId xmlns:a16="http://schemas.microsoft.com/office/drawing/2014/main" val="679575625"/>
                    </a:ext>
                  </a:extLst>
                </a:gridCol>
              </a:tblGrid>
              <a:tr h="33305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dirty="0" smtClean="0"/>
                        <a:t>5</a:t>
                      </a:r>
                      <a:endParaRPr lang="ko-KR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 smtClean="0">
                          <a:solidFill>
                            <a:schemeClr val="tx1"/>
                          </a:solidFill>
                        </a:rPr>
                        <a:t>도서검색 서비스 오픈</a:t>
                      </a:r>
                      <a:endParaRPr lang="ko-KR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4979107"/>
                  </a:ext>
                </a:extLst>
              </a:tr>
              <a:tr h="1455763">
                <a:tc gridSpan="3"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r>
                        <a:rPr lang="en-US" altLang="ko-KR" sz="16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800" b="1" baseline="0" dirty="0" smtClean="0">
                          <a:solidFill>
                            <a:schemeClr val="tx1"/>
                          </a:solidFill>
                        </a:rPr>
                        <a:t>도서검색 서비스</a:t>
                      </a:r>
                      <a:endParaRPr lang="en-US" altLang="ko-KR" sz="1800" b="1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85750" indent="-285750" algn="l" latinLnBrk="1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ko-KR" altLang="en-US" sz="1800" b="0" baseline="0" dirty="0" smtClean="0">
                          <a:solidFill>
                            <a:schemeClr val="tx1"/>
                          </a:solidFill>
                        </a:rPr>
                        <a:t>도서 검색부터 </a:t>
                      </a:r>
                      <a:r>
                        <a:rPr lang="ko-KR" altLang="en-US" sz="1800" b="0" baseline="0" dirty="0" err="1" smtClean="0">
                          <a:solidFill>
                            <a:schemeClr val="tx1"/>
                          </a:solidFill>
                        </a:rPr>
                        <a:t>견적요청</a:t>
                      </a:r>
                      <a:r>
                        <a:rPr lang="en-US" altLang="ko-KR" sz="1800" b="0" baseline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800" b="0" baseline="0" dirty="0" smtClean="0">
                          <a:solidFill>
                            <a:schemeClr val="tx1"/>
                          </a:solidFill>
                        </a:rPr>
                        <a:t>공고</a:t>
                      </a:r>
                      <a:r>
                        <a:rPr lang="en-US" altLang="ko-KR" sz="1800" b="0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ko-KR" altLang="en-US" sz="1800" b="0" baseline="0" dirty="0" smtClean="0">
                          <a:solidFill>
                            <a:schemeClr val="tx1"/>
                          </a:solidFill>
                        </a:rPr>
                        <a:t>까지 </a:t>
                      </a:r>
                      <a:r>
                        <a:rPr lang="en-US" altLang="ko-KR" sz="1800" b="0" baseline="0" dirty="0" smtClean="0">
                          <a:solidFill>
                            <a:schemeClr val="tx1"/>
                          </a:solidFill>
                        </a:rPr>
                        <a:t>Non-Stop</a:t>
                      </a:r>
                      <a:r>
                        <a:rPr lang="ko-KR" altLang="en-US" sz="1800" b="0" baseline="0" dirty="0" smtClean="0">
                          <a:solidFill>
                            <a:schemeClr val="tx1"/>
                          </a:solidFill>
                        </a:rPr>
                        <a:t>으로 처리할 수 있어 </a:t>
                      </a:r>
                      <a:endParaRPr lang="en-US" altLang="ko-KR" sz="1800" b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1800" b="0" baseline="0" dirty="0" smtClean="0">
                          <a:solidFill>
                            <a:schemeClr val="tx1"/>
                          </a:solidFill>
                        </a:rPr>
                        <a:t>    </a:t>
                      </a:r>
                      <a:r>
                        <a:rPr lang="ko-KR" altLang="en-US" sz="1800" b="0" baseline="0" dirty="0" smtClean="0">
                          <a:solidFill>
                            <a:schemeClr val="tx1"/>
                          </a:solidFill>
                        </a:rPr>
                        <a:t>수요기관의 도서 구매 업무 편의성 향상</a:t>
                      </a:r>
                      <a:endParaRPr lang="en-US" altLang="ko-KR" sz="1800" b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1800" b="0" baseline="0" dirty="0" smtClean="0">
                          <a:solidFill>
                            <a:schemeClr val="tx1"/>
                          </a:solidFill>
                        </a:rPr>
                        <a:t>**네이버</a:t>
                      </a:r>
                      <a:r>
                        <a:rPr lang="en-US" altLang="ko-KR" sz="1800" b="0" baseline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800" b="0" baseline="0" dirty="0" smtClean="0">
                          <a:solidFill>
                            <a:schemeClr val="tx1"/>
                          </a:solidFill>
                        </a:rPr>
                        <a:t>포탈사이트</a:t>
                      </a:r>
                      <a:r>
                        <a:rPr lang="en-US" altLang="ko-KR" sz="1800" b="0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ko-KR" altLang="en-US" sz="1800" b="0" baseline="0" dirty="0" smtClean="0">
                          <a:solidFill>
                            <a:schemeClr val="tx1"/>
                          </a:solidFill>
                        </a:rPr>
                        <a:t>에서 제공 중인 도서 정보와 동일</a:t>
                      </a:r>
                      <a:endParaRPr lang="en-US" altLang="ko-KR" sz="1800" b="0" baseline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1364504"/>
                  </a:ext>
                </a:extLst>
              </a:tr>
            </a:tbl>
          </a:graphicData>
        </a:graphic>
      </p:graphicFrame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1683881" y="318891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8853588"/>
              </p:ext>
            </p:extLst>
          </p:nvPr>
        </p:nvGraphicFramePr>
        <p:xfrm>
          <a:off x="179512" y="3429000"/>
          <a:ext cx="8856984" cy="29523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56984">
                  <a:extLst>
                    <a:ext uri="{9D8B030D-6E8A-4147-A177-3AD203B41FA5}">
                      <a16:colId xmlns:a16="http://schemas.microsoft.com/office/drawing/2014/main" val="2965725584"/>
                    </a:ext>
                  </a:extLst>
                </a:gridCol>
              </a:tblGrid>
              <a:tr h="2952328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ko-KR" altLang="en-US" sz="2400" b="1" baseline="0" dirty="0" smtClean="0">
                          <a:solidFill>
                            <a:schemeClr val="tx1"/>
                          </a:solidFill>
                        </a:rPr>
                        <a:t>  </a:t>
                      </a:r>
                      <a:r>
                        <a:rPr lang="en-US" altLang="ko-KR" sz="2400" b="1" baseline="0" dirty="0" smtClean="0">
                          <a:solidFill>
                            <a:schemeClr val="tx1"/>
                          </a:solidFill>
                        </a:rPr>
                        <a:t>[ </a:t>
                      </a:r>
                      <a:r>
                        <a:rPr lang="ko-KR" altLang="en-US" sz="2400" b="1" baseline="0" dirty="0" smtClean="0">
                          <a:solidFill>
                            <a:schemeClr val="tx1"/>
                          </a:solidFill>
                        </a:rPr>
                        <a:t>주요기능 </a:t>
                      </a:r>
                      <a:r>
                        <a:rPr lang="en-US" altLang="ko-KR" sz="2400" b="1" baseline="0" dirty="0" smtClean="0">
                          <a:solidFill>
                            <a:schemeClr val="tx1"/>
                          </a:solidFill>
                        </a:rPr>
                        <a:t>]</a:t>
                      </a:r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ko-KR" altLang="en-US" sz="1800" b="0" dirty="0" smtClean="0">
                          <a:solidFill>
                            <a:srgbClr val="0033CC"/>
                          </a:solidFill>
                        </a:rPr>
                        <a:t>로그인 없이 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</a:rPr>
                        <a:t>일반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</a:rPr>
                        <a:t>외국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</a:rPr>
                        <a:t>도서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</a:rPr>
                        <a:t>잡지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</a:rPr>
                        <a:t>사전 등 모든 도서를 직접 검색 가능</a:t>
                      </a:r>
                      <a:endParaRPr lang="en-US" altLang="ko-KR" sz="18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</a:rPr>
                        <a:t>** </a:t>
                      </a:r>
                      <a:r>
                        <a:rPr lang="en-US" altLang="ko-KR" sz="1600" b="0" u="sng" dirty="0" smtClean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600" b="0" u="sng" dirty="0" err="1" smtClean="0">
                          <a:solidFill>
                            <a:schemeClr val="tx1"/>
                          </a:solidFill>
                        </a:rPr>
                        <a:t>관련도순</a:t>
                      </a:r>
                      <a:r>
                        <a:rPr lang="en-US" altLang="ko-KR" sz="1600" b="0" u="sng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600" b="0" u="sng" dirty="0" err="1" smtClean="0">
                          <a:solidFill>
                            <a:schemeClr val="tx1"/>
                          </a:solidFill>
                        </a:rPr>
                        <a:t>출간일순</a:t>
                      </a:r>
                      <a:r>
                        <a:rPr lang="en-US" altLang="ko-KR" sz="1600" b="0" u="sng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600" b="0" u="sng" dirty="0" err="1" smtClean="0">
                          <a:solidFill>
                            <a:schemeClr val="tx1"/>
                          </a:solidFill>
                        </a:rPr>
                        <a:t>판매량순</a:t>
                      </a:r>
                      <a:r>
                        <a:rPr lang="en-US" altLang="ko-KR" sz="1600" b="0" u="sng" dirty="0" smtClean="0">
                          <a:solidFill>
                            <a:schemeClr val="tx1"/>
                          </a:solidFill>
                        </a:rPr>
                        <a:t>]</a:t>
                      </a:r>
                      <a:r>
                        <a:rPr lang="ko-KR" altLang="en-US" sz="1600" b="0" u="sng" dirty="0" smtClean="0">
                          <a:solidFill>
                            <a:schemeClr val="tx1"/>
                          </a:solidFill>
                        </a:rPr>
                        <a:t>으로 검색 가능</a:t>
                      </a:r>
                      <a:endParaRPr lang="en-US" altLang="ko-KR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</a:rPr>
                        <a:t>조회 된 정보를 바로 </a:t>
                      </a:r>
                      <a:r>
                        <a:rPr lang="ko-KR" altLang="en-US" sz="1800" b="0" dirty="0" err="1" smtClean="0">
                          <a:solidFill>
                            <a:schemeClr val="tx1"/>
                          </a:solidFill>
                        </a:rPr>
                        <a:t>견적요청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</a:rPr>
                        <a:t>공고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</a:rPr>
                        <a:t>로 연계처리</a:t>
                      </a:r>
                      <a:endParaRPr lang="en-US" altLang="ko-KR" sz="18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</a:rPr>
                        <a:t>검색결과로 </a:t>
                      </a:r>
                      <a:r>
                        <a:rPr lang="ko-KR" altLang="en-US" sz="1800" b="0" dirty="0" err="1" smtClean="0">
                          <a:solidFill>
                            <a:schemeClr val="tx1"/>
                          </a:solidFill>
                        </a:rPr>
                        <a:t>견적요청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</a:rPr>
                        <a:t>공고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</a:rPr>
                        <a:t>시 공고문 내 </a:t>
                      </a:r>
                      <a:r>
                        <a:rPr lang="ko-KR" altLang="en-US" sz="1800" b="0" dirty="0" err="1" smtClean="0">
                          <a:solidFill>
                            <a:schemeClr val="tx1"/>
                          </a:solidFill>
                        </a:rPr>
                        <a:t>분류값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800" b="0" dirty="0" err="1" smtClean="0">
                          <a:solidFill>
                            <a:schemeClr val="tx1"/>
                          </a:solidFill>
                        </a:rPr>
                        <a:t>기초금액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800" b="0" dirty="0" err="1" smtClean="0">
                          <a:solidFill>
                            <a:schemeClr val="tx1"/>
                          </a:solidFill>
                        </a:rPr>
                        <a:t>도서정가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</a:rPr>
                        <a:t>), </a:t>
                      </a:r>
                    </a:p>
                    <a:p>
                      <a:pPr marL="0" indent="0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</a:rPr>
                        <a:t>   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</a:rPr>
                        <a:t>도서내역서파일 등이 시스템에 자동으로 저장</a:t>
                      </a:r>
                      <a:endParaRPr lang="en-US" altLang="ko-KR" sz="18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3471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9882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그룹 18"/>
          <p:cNvGrpSpPr/>
          <p:nvPr/>
        </p:nvGrpSpPr>
        <p:grpSpPr>
          <a:xfrm>
            <a:off x="281692" y="92757"/>
            <a:ext cx="5184285" cy="1337555"/>
            <a:chOff x="323528" y="81652"/>
            <a:chExt cx="5184285" cy="1337555"/>
          </a:xfrm>
        </p:grpSpPr>
        <p:sp>
          <p:nvSpPr>
            <p:cNvPr id="20" name="Text Box 63"/>
            <p:cNvSpPr txBox="1">
              <a:spLocks noChangeArrowheads="1"/>
            </p:cNvSpPr>
            <p:nvPr/>
          </p:nvSpPr>
          <p:spPr bwMode="auto">
            <a:xfrm>
              <a:off x="617406" y="951066"/>
              <a:ext cx="18473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defRPr/>
              </a:pPr>
              <a:endParaRPr kumimoji="0"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1" name="텍스트 개체 틀 8"/>
            <p:cNvSpPr txBox="1">
              <a:spLocks/>
            </p:cNvSpPr>
            <p:nvPr/>
          </p:nvSpPr>
          <p:spPr>
            <a:xfrm>
              <a:off x="1164432" y="907426"/>
              <a:ext cx="2986684" cy="511781"/>
            </a:xfrm>
            <a:prstGeom prst="rect">
              <a:avLst/>
            </a:prstGeom>
            <a:extLst/>
          </p:spPr>
          <p:txBody>
            <a:bodyPr rtlCol="0" anchor="ctr"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lang="ko-KR" altLang="en-US" sz="25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lang="ko-KR" altLang="en-US" sz="1800" kern="120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buNone/>
                <a:defRPr/>
              </a:pPr>
              <a:endPara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pic>
          <p:nvPicPr>
            <p:cNvPr id="22" name="Picture 12" descr="바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164876"/>
              <a:ext cx="3561693" cy="501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Rectangle 14"/>
            <p:cNvSpPr>
              <a:spLocks noChangeArrowheads="1"/>
            </p:cNvSpPr>
            <p:nvPr/>
          </p:nvSpPr>
          <p:spPr bwMode="auto">
            <a:xfrm>
              <a:off x="1104524" y="81652"/>
              <a:ext cx="4403289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square">
              <a:spAutoFit/>
            </a:bodyPr>
            <a:lstStyle/>
            <a:p>
              <a:pPr>
                <a:buNone/>
                <a:defRPr/>
              </a:pPr>
              <a:r>
                <a:rPr lang="en-US" altLang="ko-KR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S2B</a:t>
              </a:r>
              <a:r>
                <a:rPr lang="ko-KR" altLang="en-US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주요기능 개선안내</a:t>
              </a:r>
              <a:endParaRPr lang="ko-KR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35" y="342137"/>
            <a:ext cx="2349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39551" y="667545"/>
            <a:ext cx="12318091" cy="6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3" name="_x109154440" descr="EMB00003c90598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1412776"/>
            <a:ext cx="8024708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직사각형 13"/>
          <p:cNvSpPr/>
          <p:nvPr/>
        </p:nvSpPr>
        <p:spPr>
          <a:xfrm>
            <a:off x="544276" y="931051"/>
            <a:ext cx="5467884" cy="3377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b="1" dirty="0" smtClean="0"/>
              <a:t>  1</a:t>
            </a:r>
            <a:r>
              <a:rPr lang="ko-KR" altLang="en-US" b="1" dirty="0" smtClean="0"/>
              <a:t>단계</a:t>
            </a:r>
            <a:r>
              <a:rPr lang="en-US" altLang="ko-KR" b="1" dirty="0" smtClean="0"/>
              <a:t>.  S2B </a:t>
            </a:r>
            <a:r>
              <a:rPr lang="ko-KR" altLang="en-US" b="1" dirty="0" smtClean="0"/>
              <a:t>도서검색 서비스 클릭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02951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그룹 18"/>
          <p:cNvGrpSpPr/>
          <p:nvPr/>
        </p:nvGrpSpPr>
        <p:grpSpPr>
          <a:xfrm>
            <a:off x="281692" y="92757"/>
            <a:ext cx="5184285" cy="1337555"/>
            <a:chOff x="323528" y="81652"/>
            <a:chExt cx="5184285" cy="1337555"/>
          </a:xfrm>
        </p:grpSpPr>
        <p:sp>
          <p:nvSpPr>
            <p:cNvPr id="20" name="Text Box 63"/>
            <p:cNvSpPr txBox="1">
              <a:spLocks noChangeArrowheads="1"/>
            </p:cNvSpPr>
            <p:nvPr/>
          </p:nvSpPr>
          <p:spPr bwMode="auto">
            <a:xfrm>
              <a:off x="617406" y="951066"/>
              <a:ext cx="18473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defRPr/>
              </a:pPr>
              <a:endParaRPr kumimoji="0"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1" name="텍스트 개체 틀 8"/>
            <p:cNvSpPr txBox="1">
              <a:spLocks/>
            </p:cNvSpPr>
            <p:nvPr/>
          </p:nvSpPr>
          <p:spPr>
            <a:xfrm>
              <a:off x="1164432" y="907426"/>
              <a:ext cx="2986684" cy="511781"/>
            </a:xfrm>
            <a:prstGeom prst="rect">
              <a:avLst/>
            </a:prstGeom>
            <a:extLst/>
          </p:spPr>
          <p:txBody>
            <a:bodyPr rtlCol="0" anchor="ctr"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lang="ko-KR" altLang="en-US" sz="25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lang="ko-KR" altLang="en-US" sz="1800" kern="120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buNone/>
                <a:defRPr/>
              </a:pPr>
              <a:endPara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pic>
          <p:nvPicPr>
            <p:cNvPr id="22" name="Picture 12" descr="바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164876"/>
              <a:ext cx="3561693" cy="501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Rectangle 14"/>
            <p:cNvSpPr>
              <a:spLocks noChangeArrowheads="1"/>
            </p:cNvSpPr>
            <p:nvPr/>
          </p:nvSpPr>
          <p:spPr bwMode="auto">
            <a:xfrm>
              <a:off x="1104524" y="81652"/>
              <a:ext cx="4403289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square">
              <a:spAutoFit/>
            </a:bodyPr>
            <a:lstStyle/>
            <a:p>
              <a:pPr>
                <a:buNone/>
                <a:defRPr/>
              </a:pPr>
              <a:r>
                <a:rPr lang="en-US" altLang="ko-KR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S2B</a:t>
              </a:r>
              <a:r>
                <a:rPr lang="ko-KR" altLang="en-US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주요기능 개선안내</a:t>
              </a:r>
              <a:endParaRPr lang="ko-KR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35" y="342137"/>
            <a:ext cx="2349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39551" y="667545"/>
            <a:ext cx="12318091" cy="6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544276" y="931051"/>
            <a:ext cx="5467884" cy="3377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b="1" dirty="0" smtClean="0"/>
              <a:t>  2</a:t>
            </a:r>
            <a:r>
              <a:rPr lang="ko-KR" altLang="en-US" b="1" dirty="0" smtClean="0"/>
              <a:t>단계</a:t>
            </a:r>
            <a:r>
              <a:rPr lang="en-US" altLang="ko-KR" b="1" dirty="0" smtClean="0"/>
              <a:t>.  </a:t>
            </a:r>
            <a:r>
              <a:rPr lang="ko-KR" altLang="en-US" b="1" dirty="0" smtClean="0"/>
              <a:t>도서 검색 및 도서 담기</a:t>
            </a:r>
            <a:endParaRPr lang="ko-KR" altLang="en-US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539551" y="1004231"/>
            <a:ext cx="10248090" cy="642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097" name="_x109153648" descr="EMB00003c90598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21624"/>
            <a:ext cx="8222033" cy="4283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586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그룹 18"/>
          <p:cNvGrpSpPr/>
          <p:nvPr/>
        </p:nvGrpSpPr>
        <p:grpSpPr>
          <a:xfrm>
            <a:off x="281692" y="92757"/>
            <a:ext cx="5184285" cy="1337555"/>
            <a:chOff x="323528" y="81652"/>
            <a:chExt cx="5184285" cy="1337555"/>
          </a:xfrm>
        </p:grpSpPr>
        <p:sp>
          <p:nvSpPr>
            <p:cNvPr id="20" name="Text Box 63"/>
            <p:cNvSpPr txBox="1">
              <a:spLocks noChangeArrowheads="1"/>
            </p:cNvSpPr>
            <p:nvPr/>
          </p:nvSpPr>
          <p:spPr bwMode="auto">
            <a:xfrm>
              <a:off x="617406" y="951066"/>
              <a:ext cx="18473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defRPr/>
              </a:pPr>
              <a:endParaRPr kumimoji="0"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1" name="텍스트 개체 틀 8"/>
            <p:cNvSpPr txBox="1">
              <a:spLocks/>
            </p:cNvSpPr>
            <p:nvPr/>
          </p:nvSpPr>
          <p:spPr>
            <a:xfrm>
              <a:off x="1164432" y="907426"/>
              <a:ext cx="2986684" cy="511781"/>
            </a:xfrm>
            <a:prstGeom prst="rect">
              <a:avLst/>
            </a:prstGeom>
            <a:extLst/>
          </p:spPr>
          <p:txBody>
            <a:bodyPr rtlCol="0" anchor="ctr"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lang="ko-KR" altLang="en-US" sz="25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lang="ko-KR" altLang="en-US" sz="1800" kern="120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buNone/>
                <a:defRPr/>
              </a:pPr>
              <a:endPara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pic>
          <p:nvPicPr>
            <p:cNvPr id="22" name="Picture 12" descr="바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164876"/>
              <a:ext cx="3561693" cy="501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Rectangle 14"/>
            <p:cNvSpPr>
              <a:spLocks noChangeArrowheads="1"/>
            </p:cNvSpPr>
            <p:nvPr/>
          </p:nvSpPr>
          <p:spPr bwMode="auto">
            <a:xfrm>
              <a:off x="1104524" y="81652"/>
              <a:ext cx="4403289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square">
              <a:spAutoFit/>
            </a:bodyPr>
            <a:lstStyle/>
            <a:p>
              <a:pPr>
                <a:buNone/>
                <a:defRPr/>
              </a:pPr>
              <a:r>
                <a:rPr lang="en-US" altLang="ko-KR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S2B</a:t>
              </a:r>
              <a:r>
                <a:rPr lang="ko-KR" altLang="en-US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주요기능 개선안내</a:t>
              </a:r>
              <a:endParaRPr lang="ko-KR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35" y="342137"/>
            <a:ext cx="2349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39551" y="667545"/>
            <a:ext cx="12318091" cy="6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544276" y="836712"/>
            <a:ext cx="7052060" cy="3377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b="1" dirty="0" smtClean="0"/>
              <a:t>  3</a:t>
            </a:r>
            <a:r>
              <a:rPr lang="ko-KR" altLang="en-US" b="1" dirty="0" smtClean="0"/>
              <a:t>단계</a:t>
            </a:r>
            <a:r>
              <a:rPr lang="en-US" altLang="ko-KR" b="1" dirty="0" smtClean="0"/>
              <a:t>.  </a:t>
            </a:r>
            <a:r>
              <a:rPr lang="ko-KR" altLang="en-US" b="1" dirty="0" err="1" smtClean="0"/>
              <a:t>견적요청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공고</a:t>
            </a:r>
            <a:r>
              <a:rPr lang="en-US" altLang="ko-KR" b="1" dirty="0" smtClean="0"/>
              <a:t>) </a:t>
            </a:r>
            <a:r>
              <a:rPr lang="ko-KR" altLang="en-US" b="1" dirty="0" smtClean="0"/>
              <a:t>시 도서 정보 및 </a:t>
            </a:r>
            <a:r>
              <a:rPr lang="ko-KR" altLang="en-US" b="1" dirty="0" err="1" smtClean="0"/>
              <a:t>도서내역서</a:t>
            </a:r>
            <a:r>
              <a:rPr lang="ko-KR" altLang="en-US" b="1" dirty="0" smtClean="0"/>
              <a:t> 자동 저장</a:t>
            </a:r>
            <a:endParaRPr lang="ko-KR" altLang="en-US" dirty="0"/>
          </a:p>
        </p:txBody>
      </p:sp>
      <p:pic>
        <p:nvPicPr>
          <p:cNvPr id="5121" name="_x109156384" descr="EMB00003c90598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276872"/>
            <a:ext cx="8177006" cy="4639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7077226"/>
              </p:ext>
            </p:extLst>
          </p:nvPr>
        </p:nvGraphicFramePr>
        <p:xfrm>
          <a:off x="467543" y="1268760"/>
          <a:ext cx="8177007" cy="868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90599">
                  <a:extLst>
                    <a:ext uri="{9D8B030D-6E8A-4147-A177-3AD203B41FA5}">
                      <a16:colId xmlns:a16="http://schemas.microsoft.com/office/drawing/2014/main" val="10673420"/>
                    </a:ext>
                  </a:extLst>
                </a:gridCol>
                <a:gridCol w="3586408">
                  <a:extLst>
                    <a:ext uri="{9D8B030D-6E8A-4147-A177-3AD203B41FA5}">
                      <a16:colId xmlns:a16="http://schemas.microsoft.com/office/drawing/2014/main" val="1413376359"/>
                    </a:ext>
                  </a:extLst>
                </a:gridCol>
              </a:tblGrid>
              <a:tr h="77374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1</a:t>
                      </a:r>
                      <a:r>
                        <a:rPr lang="ko-KR" altLang="en-US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인수의 </a:t>
                      </a:r>
                      <a:r>
                        <a:rPr lang="ko-KR" altLang="en-US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견적시</a:t>
                      </a:r>
                      <a:endParaRPr lang="en-US" altLang="ko-KR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  <a:p>
                      <a:pPr latinLnBrk="1"/>
                      <a:r>
                        <a:rPr lang="en-US" altLang="ko-KR" dirty="0" smtClean="0"/>
                        <a:t> </a:t>
                      </a:r>
                      <a:r>
                        <a:rPr lang="ko-KR" altLang="en-US" sz="1500" dirty="0" smtClean="0">
                          <a:solidFill>
                            <a:srgbClr val="0033CC"/>
                          </a:solidFill>
                        </a:rPr>
                        <a:t>가</a:t>
                      </a:r>
                      <a:r>
                        <a:rPr lang="en-US" altLang="ko-KR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. </a:t>
                      </a:r>
                      <a:r>
                        <a:rPr lang="ko-KR" altLang="en-US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분류</a:t>
                      </a:r>
                      <a:r>
                        <a:rPr lang="en-US" altLang="ko-KR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: </a:t>
                      </a:r>
                      <a:r>
                        <a:rPr lang="ko-KR" altLang="en-US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도서</a:t>
                      </a:r>
                      <a:r>
                        <a:rPr lang="en-US" altLang="ko-KR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(</a:t>
                      </a:r>
                      <a:r>
                        <a:rPr lang="ko-KR" altLang="en-US" sz="150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도서정가제</a:t>
                      </a:r>
                      <a:r>
                        <a:rPr lang="en-US" altLang="ko-KR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) </a:t>
                      </a:r>
                      <a:r>
                        <a:rPr lang="ko-KR" altLang="en-US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나</a:t>
                      </a:r>
                      <a:r>
                        <a:rPr lang="en-US" altLang="ko-KR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. </a:t>
                      </a:r>
                      <a:r>
                        <a:rPr lang="ko-KR" altLang="en-US" sz="150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단일예가</a:t>
                      </a:r>
                      <a:r>
                        <a:rPr lang="ko-KR" altLang="en-US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자동저장 </a:t>
                      </a:r>
                      <a:endParaRPr lang="en-US" altLang="ko-KR" sz="15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  <a:p>
                      <a:pPr latinLnBrk="1"/>
                      <a:r>
                        <a:rPr lang="en-US" altLang="ko-KR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</a:t>
                      </a:r>
                      <a:r>
                        <a:rPr lang="ko-KR" altLang="en-US" sz="1500" dirty="0" smtClean="0">
                          <a:solidFill>
                            <a:srgbClr val="0033CC"/>
                          </a:solidFill>
                        </a:rPr>
                        <a:t>다</a:t>
                      </a:r>
                      <a:r>
                        <a:rPr lang="en-US" altLang="ko-KR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. </a:t>
                      </a:r>
                      <a:r>
                        <a:rPr lang="ko-KR" altLang="en-US" sz="150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도서내역서</a:t>
                      </a:r>
                      <a:r>
                        <a:rPr lang="ko-KR" altLang="en-US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자동생성</a:t>
                      </a:r>
                      <a:endParaRPr lang="ko-KR" altLang="en-US" sz="15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2</a:t>
                      </a:r>
                      <a:r>
                        <a:rPr lang="ko-KR" altLang="en-US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인수의 </a:t>
                      </a:r>
                      <a:r>
                        <a:rPr lang="ko-KR" altLang="en-US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견적시</a:t>
                      </a:r>
                      <a:endParaRPr lang="en-US" altLang="ko-KR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  <a:p>
                      <a:pPr latinLnBrk="1"/>
                      <a:r>
                        <a:rPr lang="en-US" altLang="ko-KR" sz="1500" dirty="0" smtClean="0"/>
                        <a:t> </a:t>
                      </a:r>
                      <a:r>
                        <a:rPr lang="en-US" altLang="ko-KR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1</a:t>
                      </a:r>
                      <a:r>
                        <a:rPr lang="ko-KR" altLang="en-US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인수의</a:t>
                      </a:r>
                      <a:r>
                        <a:rPr lang="ko-KR" altLang="en-US" sz="15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</a:t>
                      </a:r>
                      <a:r>
                        <a:rPr lang="ko-KR" altLang="en-US" sz="1500" baseline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견적요청</a:t>
                      </a:r>
                      <a:r>
                        <a:rPr lang="en-US" altLang="ko-KR" sz="15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(</a:t>
                      </a:r>
                      <a:r>
                        <a:rPr lang="ko-KR" altLang="en-US" sz="1500" baseline="0" dirty="0" smtClean="0">
                          <a:solidFill>
                            <a:srgbClr val="0033CC"/>
                          </a:solidFill>
                        </a:rPr>
                        <a:t>가</a:t>
                      </a:r>
                      <a:r>
                        <a:rPr lang="en-US" altLang="ko-KR" sz="1500" baseline="0" dirty="0" smtClean="0">
                          <a:solidFill>
                            <a:srgbClr val="0033CC"/>
                          </a:solidFill>
                        </a:rPr>
                        <a:t>,</a:t>
                      </a:r>
                      <a:r>
                        <a:rPr lang="en-US" altLang="ko-KR" sz="15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</a:t>
                      </a:r>
                      <a:r>
                        <a:rPr lang="ko-KR" altLang="en-US" sz="1500" baseline="0" dirty="0" smtClean="0">
                          <a:solidFill>
                            <a:srgbClr val="0033CC"/>
                          </a:solidFill>
                        </a:rPr>
                        <a:t>다</a:t>
                      </a:r>
                      <a:r>
                        <a:rPr lang="ko-KR" altLang="en-US" sz="15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적용</a:t>
                      </a:r>
                      <a:r>
                        <a:rPr lang="en-US" altLang="ko-KR" sz="15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)</a:t>
                      </a:r>
                    </a:p>
                    <a:p>
                      <a:pPr latinLnBrk="1"/>
                      <a:r>
                        <a:rPr lang="en-US" altLang="ko-KR" sz="15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+[</a:t>
                      </a:r>
                      <a:r>
                        <a:rPr lang="ko-KR" altLang="en-US" sz="1500" baseline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복수예가</a:t>
                      </a:r>
                      <a:r>
                        <a:rPr lang="ko-KR" altLang="en-US" sz="15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설정</a:t>
                      </a:r>
                      <a:r>
                        <a:rPr lang="en-US" altLang="ko-KR" sz="15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/</a:t>
                      </a:r>
                      <a:r>
                        <a:rPr lang="ko-KR" altLang="en-US" sz="15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구매물품정보 추가</a:t>
                      </a:r>
                      <a:r>
                        <a:rPr lang="en-US" altLang="ko-KR" sz="15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]</a:t>
                      </a:r>
                      <a:endParaRPr lang="ko-KR" altLang="en-US" sz="15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37717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5036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그룹 18"/>
          <p:cNvGrpSpPr/>
          <p:nvPr/>
        </p:nvGrpSpPr>
        <p:grpSpPr>
          <a:xfrm>
            <a:off x="281692" y="92757"/>
            <a:ext cx="5184285" cy="1337555"/>
            <a:chOff x="323528" y="81652"/>
            <a:chExt cx="5184285" cy="1337555"/>
          </a:xfrm>
        </p:grpSpPr>
        <p:sp>
          <p:nvSpPr>
            <p:cNvPr id="20" name="Text Box 63"/>
            <p:cNvSpPr txBox="1">
              <a:spLocks noChangeArrowheads="1"/>
            </p:cNvSpPr>
            <p:nvPr/>
          </p:nvSpPr>
          <p:spPr bwMode="auto">
            <a:xfrm>
              <a:off x="617406" y="951066"/>
              <a:ext cx="18473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defRPr/>
              </a:pPr>
              <a:endParaRPr kumimoji="0"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1" name="텍스트 개체 틀 8"/>
            <p:cNvSpPr txBox="1">
              <a:spLocks/>
            </p:cNvSpPr>
            <p:nvPr/>
          </p:nvSpPr>
          <p:spPr>
            <a:xfrm>
              <a:off x="1164432" y="907426"/>
              <a:ext cx="2986684" cy="511781"/>
            </a:xfrm>
            <a:prstGeom prst="rect">
              <a:avLst/>
            </a:prstGeom>
            <a:extLst/>
          </p:spPr>
          <p:txBody>
            <a:bodyPr rtlCol="0" anchor="ctr"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lang="ko-KR" altLang="en-US" sz="25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lang="ko-KR" altLang="en-US" sz="1800" kern="120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buNone/>
                <a:defRPr/>
              </a:pPr>
              <a:endPara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pic>
          <p:nvPicPr>
            <p:cNvPr id="22" name="Picture 12" descr="바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164876"/>
              <a:ext cx="3561693" cy="501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Rectangle 14"/>
            <p:cNvSpPr>
              <a:spLocks noChangeArrowheads="1"/>
            </p:cNvSpPr>
            <p:nvPr/>
          </p:nvSpPr>
          <p:spPr bwMode="auto">
            <a:xfrm>
              <a:off x="1104524" y="81652"/>
              <a:ext cx="4403289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square">
              <a:spAutoFit/>
            </a:bodyPr>
            <a:lstStyle/>
            <a:p>
              <a:pPr>
                <a:buNone/>
                <a:defRPr/>
              </a:pPr>
              <a:r>
                <a:rPr lang="en-US" altLang="ko-KR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S2B</a:t>
              </a:r>
              <a:r>
                <a:rPr lang="ko-KR" altLang="en-US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주요기능 개선안내</a:t>
              </a:r>
              <a:endParaRPr lang="ko-KR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35" y="342137"/>
            <a:ext cx="2349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8554517"/>
              </p:ext>
            </p:extLst>
          </p:nvPr>
        </p:nvGraphicFramePr>
        <p:xfrm>
          <a:off x="179512" y="908720"/>
          <a:ext cx="8856984" cy="54087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1705">
                  <a:extLst>
                    <a:ext uri="{9D8B030D-6E8A-4147-A177-3AD203B41FA5}">
                      <a16:colId xmlns:a16="http://schemas.microsoft.com/office/drawing/2014/main" val="3413502510"/>
                    </a:ext>
                  </a:extLst>
                </a:gridCol>
                <a:gridCol w="6839135">
                  <a:extLst>
                    <a:ext uri="{9D8B030D-6E8A-4147-A177-3AD203B41FA5}">
                      <a16:colId xmlns:a16="http://schemas.microsoft.com/office/drawing/2014/main" val="3423302594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679575625"/>
                    </a:ext>
                  </a:extLst>
                </a:gridCol>
              </a:tblGrid>
              <a:tr h="33305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dirty="0" smtClean="0"/>
                        <a:t>6</a:t>
                      </a:r>
                      <a:endParaRPr lang="ko-KR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dirty="0" smtClean="0">
                          <a:solidFill>
                            <a:schemeClr val="tx1"/>
                          </a:solidFill>
                        </a:rPr>
                        <a:t>K-</a:t>
                      </a:r>
                      <a:r>
                        <a:rPr lang="ko-KR" altLang="en-US" sz="2800" dirty="0" err="1" smtClean="0">
                          <a:solidFill>
                            <a:schemeClr val="tx1"/>
                          </a:solidFill>
                        </a:rPr>
                        <a:t>에듀파인</a:t>
                      </a:r>
                      <a:r>
                        <a:rPr lang="ko-KR" altLang="en-US" sz="2800" dirty="0" smtClean="0">
                          <a:solidFill>
                            <a:schemeClr val="tx1"/>
                          </a:solidFill>
                        </a:rPr>
                        <a:t> 연계시스템 개선 </a:t>
                      </a:r>
                      <a:r>
                        <a:rPr lang="en-US" altLang="ko-KR" sz="25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2500" dirty="0" err="1" smtClean="0">
                          <a:solidFill>
                            <a:schemeClr val="tx1"/>
                          </a:solidFill>
                        </a:rPr>
                        <a:t>물품검색</a:t>
                      </a:r>
                      <a:r>
                        <a:rPr lang="ko-KR" altLang="en-US" sz="2500" dirty="0" smtClean="0">
                          <a:solidFill>
                            <a:schemeClr val="tx1"/>
                          </a:solidFill>
                        </a:rPr>
                        <a:t> 등</a:t>
                      </a:r>
                      <a:r>
                        <a:rPr lang="en-US" altLang="ko-KR" sz="25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25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4979107"/>
                  </a:ext>
                </a:extLst>
              </a:tr>
              <a:tr h="1455763">
                <a:tc gridSpan="3"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endParaRPr lang="en-US" altLang="ko-KR" sz="16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1800" b="1" dirty="0" err="1" smtClean="0">
                          <a:solidFill>
                            <a:schemeClr val="tx1"/>
                          </a:solidFill>
                        </a:rPr>
                        <a:t>ㅁ</a:t>
                      </a: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</a:rPr>
                        <a:t> K-</a:t>
                      </a:r>
                      <a:r>
                        <a:rPr lang="ko-KR" altLang="en-US" sz="2000" b="1" dirty="0" err="1" smtClean="0">
                          <a:solidFill>
                            <a:schemeClr val="tx1"/>
                          </a:solidFill>
                        </a:rPr>
                        <a:t>에듀파인</a:t>
                      </a: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</a:rPr>
                        <a:t> 연계시스템 정확도 개선</a:t>
                      </a:r>
                      <a:endParaRPr lang="en-US" altLang="ko-KR" sz="20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85750" indent="-285750" algn="l" latinLnBrk="1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en-US" altLang="ko-KR" sz="2000" b="0" dirty="0" smtClean="0">
                          <a:solidFill>
                            <a:schemeClr val="tx1"/>
                          </a:solidFill>
                        </a:rPr>
                        <a:t>K-</a:t>
                      </a:r>
                      <a:r>
                        <a:rPr lang="ko-KR" altLang="en-US" sz="2000" b="0" dirty="0" smtClean="0">
                          <a:solidFill>
                            <a:schemeClr val="tx1"/>
                          </a:solidFill>
                        </a:rPr>
                        <a:t>에듀파인에서 </a:t>
                      </a:r>
                      <a:r>
                        <a:rPr lang="ko-KR" altLang="en-US" sz="2000" b="0" dirty="0" err="1" smtClean="0">
                          <a:solidFill>
                            <a:schemeClr val="tx1"/>
                          </a:solidFill>
                        </a:rPr>
                        <a:t>품의등록</a:t>
                      </a:r>
                      <a:r>
                        <a:rPr lang="ko-KR" altLang="en-US" sz="2000" b="0" dirty="0" smtClean="0">
                          <a:solidFill>
                            <a:schemeClr val="tx1"/>
                          </a:solidFill>
                        </a:rPr>
                        <a:t> 시</a:t>
                      </a:r>
                      <a:r>
                        <a:rPr lang="en-US" altLang="ko-KR" sz="2000" b="0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en-US" altLang="ko-KR" sz="2000" b="0" baseline="0" dirty="0" smtClean="0">
                          <a:solidFill>
                            <a:schemeClr val="tx1"/>
                          </a:solidFill>
                        </a:rPr>
                        <a:t> S2B</a:t>
                      </a:r>
                      <a:r>
                        <a:rPr lang="ko-KR" altLang="en-US" sz="2000" b="0" baseline="0" dirty="0" smtClean="0">
                          <a:solidFill>
                            <a:schemeClr val="tx1"/>
                          </a:solidFill>
                        </a:rPr>
                        <a:t>가 제공하는 다양한 서비스를 이용할 수 있도록 </a:t>
                      </a:r>
                      <a:r>
                        <a:rPr lang="en-US" altLang="ko-KR" sz="2000" b="0" baseline="0" dirty="0" smtClean="0">
                          <a:solidFill>
                            <a:schemeClr val="tx1"/>
                          </a:solidFill>
                        </a:rPr>
                        <a:t>‘S2B</a:t>
                      </a:r>
                      <a:r>
                        <a:rPr lang="ko-KR" altLang="en-US" sz="2000" b="0" baseline="0" dirty="0" err="1" smtClean="0">
                          <a:solidFill>
                            <a:schemeClr val="tx1"/>
                          </a:solidFill>
                        </a:rPr>
                        <a:t>물품검색</a:t>
                      </a:r>
                      <a:r>
                        <a:rPr lang="en-US" altLang="ko-KR" sz="2000" b="0" baseline="0" dirty="0" smtClean="0">
                          <a:solidFill>
                            <a:schemeClr val="tx1"/>
                          </a:solidFill>
                        </a:rPr>
                        <a:t>’ </a:t>
                      </a:r>
                      <a:r>
                        <a:rPr lang="ko-KR" altLang="en-US" sz="2000" b="0" baseline="0" dirty="0" smtClean="0">
                          <a:solidFill>
                            <a:schemeClr val="tx1"/>
                          </a:solidFill>
                        </a:rPr>
                        <a:t>기능 고도화 제공</a:t>
                      </a:r>
                      <a:endParaRPr lang="en-US" altLang="ko-KR" sz="2000" b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85750" indent="-285750" algn="l" latinLnBrk="1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ko-KR" altLang="en-US" sz="2000" b="0" baseline="0" dirty="0" err="1" smtClean="0">
                          <a:solidFill>
                            <a:schemeClr val="tx1"/>
                          </a:solidFill>
                        </a:rPr>
                        <a:t>품의서작성</a:t>
                      </a:r>
                      <a:r>
                        <a:rPr lang="ko-KR" altLang="en-US" sz="2000" b="0" baseline="0" dirty="0" smtClean="0">
                          <a:solidFill>
                            <a:schemeClr val="tx1"/>
                          </a:solidFill>
                        </a:rPr>
                        <a:t> 시 </a:t>
                      </a:r>
                      <a:r>
                        <a:rPr lang="ko-KR" altLang="en-US" sz="2000" b="0" baseline="0" dirty="0" err="1" smtClean="0">
                          <a:solidFill>
                            <a:schemeClr val="tx1"/>
                          </a:solidFill>
                        </a:rPr>
                        <a:t>물품정보</a:t>
                      </a:r>
                      <a:r>
                        <a:rPr lang="ko-KR" altLang="en-US" sz="2000" b="0" baseline="0" dirty="0" smtClean="0">
                          <a:solidFill>
                            <a:schemeClr val="tx1"/>
                          </a:solidFill>
                        </a:rPr>
                        <a:t> 연계 시</a:t>
                      </a:r>
                      <a:r>
                        <a:rPr lang="en-US" altLang="ko-KR" sz="2000" b="0" baseline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2000" b="0" baseline="0" dirty="0" err="1" smtClean="0">
                          <a:solidFill>
                            <a:schemeClr val="tx1"/>
                          </a:solidFill>
                        </a:rPr>
                        <a:t>배송비</a:t>
                      </a:r>
                      <a:r>
                        <a:rPr lang="ko-KR" altLang="en-US" sz="2000" b="0" baseline="0" dirty="0" smtClean="0">
                          <a:solidFill>
                            <a:schemeClr val="tx1"/>
                          </a:solidFill>
                        </a:rPr>
                        <a:t> 항목 추가</a:t>
                      </a:r>
                      <a:endParaRPr lang="en-US" altLang="ko-KR" sz="2000" b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20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2000" b="1" baseline="0" dirty="0" smtClean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2000" b="1" baseline="0" dirty="0" err="1" smtClean="0">
                          <a:solidFill>
                            <a:schemeClr val="tx1"/>
                          </a:solidFill>
                        </a:rPr>
                        <a:t>기타기능</a:t>
                      </a:r>
                      <a:r>
                        <a:rPr lang="en-US" altLang="ko-KR" sz="2000" b="1" baseline="0" dirty="0" smtClean="0">
                          <a:solidFill>
                            <a:schemeClr val="tx1"/>
                          </a:solidFill>
                        </a:rPr>
                        <a:t>]</a:t>
                      </a:r>
                    </a:p>
                    <a:p>
                      <a:pPr marL="285750" indent="-285750" algn="l" latinLnBrk="1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ko-KR" altLang="en-US" sz="2000" b="0" baseline="0" dirty="0" smtClean="0">
                          <a:solidFill>
                            <a:schemeClr val="tx1"/>
                          </a:solidFill>
                        </a:rPr>
                        <a:t>기관 </a:t>
                      </a:r>
                      <a:r>
                        <a:rPr lang="ko-KR" altLang="en-US" sz="2000" b="0" baseline="0" dirty="0" err="1" smtClean="0">
                          <a:solidFill>
                            <a:schemeClr val="tx1"/>
                          </a:solidFill>
                        </a:rPr>
                        <a:t>거래처정보</a:t>
                      </a:r>
                      <a:r>
                        <a:rPr lang="ko-KR" altLang="en-US" sz="2000" b="0" baseline="0" dirty="0" smtClean="0">
                          <a:solidFill>
                            <a:schemeClr val="tx1"/>
                          </a:solidFill>
                        </a:rPr>
                        <a:t> 연계</a:t>
                      </a:r>
                      <a:endParaRPr lang="en-US" altLang="ko-KR" sz="2000" b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2000" b="0" baseline="0" dirty="0" smtClean="0">
                          <a:solidFill>
                            <a:schemeClr val="tx1"/>
                          </a:solidFill>
                        </a:rPr>
                        <a:t>    : S2B</a:t>
                      </a:r>
                      <a:r>
                        <a:rPr lang="ko-KR" altLang="en-US" sz="2000" b="0" baseline="0" dirty="0" smtClean="0">
                          <a:solidFill>
                            <a:schemeClr val="tx1"/>
                          </a:solidFill>
                        </a:rPr>
                        <a:t>를 통한 계약상대자정보</a:t>
                      </a:r>
                      <a:r>
                        <a:rPr lang="en-US" altLang="ko-KR" sz="2000" b="0" baseline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2000" b="0" baseline="0" dirty="0" smtClean="0">
                          <a:solidFill>
                            <a:schemeClr val="tx1"/>
                          </a:solidFill>
                        </a:rPr>
                        <a:t>공급업체</a:t>
                      </a:r>
                      <a:r>
                        <a:rPr lang="en-US" altLang="ko-KR" sz="2000" b="0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ko-KR" altLang="en-US" sz="2000" b="0" baseline="0" dirty="0" smtClean="0">
                          <a:solidFill>
                            <a:schemeClr val="tx1"/>
                          </a:solidFill>
                        </a:rPr>
                        <a:t>를 </a:t>
                      </a:r>
                      <a:endParaRPr lang="en-US" altLang="ko-KR" sz="2000" b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2000" b="0" baseline="0" dirty="0" smtClean="0">
                          <a:solidFill>
                            <a:schemeClr val="tx1"/>
                          </a:solidFill>
                        </a:rPr>
                        <a:t>      K-</a:t>
                      </a:r>
                      <a:r>
                        <a:rPr lang="ko-KR" altLang="en-US" sz="2000" b="0" baseline="0" dirty="0" err="1" smtClean="0">
                          <a:solidFill>
                            <a:schemeClr val="tx1"/>
                          </a:solidFill>
                        </a:rPr>
                        <a:t>에듀파인</a:t>
                      </a:r>
                      <a:r>
                        <a:rPr lang="ko-KR" altLang="en-US" sz="2000" b="0" baseline="0" dirty="0" smtClean="0">
                          <a:solidFill>
                            <a:schemeClr val="tx1"/>
                          </a:solidFill>
                        </a:rPr>
                        <a:t> 기관 거래처정보로</a:t>
                      </a:r>
                      <a:r>
                        <a:rPr lang="en-US" altLang="ko-KR" sz="20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2000" b="0" baseline="0" dirty="0" err="1" smtClean="0">
                          <a:solidFill>
                            <a:schemeClr val="tx1"/>
                          </a:solidFill>
                        </a:rPr>
                        <a:t>자동연계</a:t>
                      </a:r>
                      <a:endParaRPr lang="en-US" altLang="ko-KR" sz="2000" b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2000" b="0" baseline="0" dirty="0" smtClean="0">
                          <a:solidFill>
                            <a:schemeClr val="tx1"/>
                          </a:solidFill>
                        </a:rPr>
                        <a:t>     </a:t>
                      </a:r>
                      <a:r>
                        <a:rPr lang="en-US" altLang="ko-KR" sz="2000" b="0" baseline="0" dirty="0" smtClean="0">
                          <a:solidFill>
                            <a:srgbClr val="0033CC"/>
                          </a:solidFill>
                        </a:rPr>
                        <a:t>*K-</a:t>
                      </a:r>
                      <a:r>
                        <a:rPr lang="ko-KR" altLang="en-US" sz="2000" b="0" baseline="0" dirty="0" err="1" smtClean="0">
                          <a:solidFill>
                            <a:srgbClr val="0033CC"/>
                          </a:solidFill>
                        </a:rPr>
                        <a:t>에듀파인</a:t>
                      </a:r>
                      <a:r>
                        <a:rPr lang="ko-KR" altLang="en-US" sz="2000" b="0" baseline="0" dirty="0" smtClean="0">
                          <a:solidFill>
                            <a:srgbClr val="0033CC"/>
                          </a:solidFill>
                        </a:rPr>
                        <a:t> </a:t>
                      </a:r>
                      <a:r>
                        <a:rPr lang="en-US" altLang="ko-KR" sz="2000" b="0" baseline="0" dirty="0" smtClean="0">
                          <a:solidFill>
                            <a:srgbClr val="0033CC"/>
                          </a:solidFill>
                        </a:rPr>
                        <a:t>‘</a:t>
                      </a:r>
                      <a:r>
                        <a:rPr lang="ko-KR" altLang="en-US" sz="2000" b="0" baseline="0" dirty="0" smtClean="0">
                          <a:solidFill>
                            <a:srgbClr val="0033CC"/>
                          </a:solidFill>
                        </a:rPr>
                        <a:t>사용자 지원서비스</a:t>
                      </a:r>
                      <a:r>
                        <a:rPr lang="en-US" altLang="ko-KR" sz="2000" b="0" baseline="0" dirty="0" smtClean="0">
                          <a:solidFill>
                            <a:srgbClr val="0033CC"/>
                          </a:solidFill>
                        </a:rPr>
                        <a:t>’</a:t>
                      </a:r>
                      <a:r>
                        <a:rPr lang="ko-KR" altLang="en-US" sz="2000" b="0" baseline="0" dirty="0" smtClean="0">
                          <a:solidFill>
                            <a:srgbClr val="0033CC"/>
                          </a:solidFill>
                        </a:rPr>
                        <a:t>에서 매뉴얼 다운로드 가능</a:t>
                      </a:r>
                      <a:endParaRPr lang="en-US" altLang="ko-KR" sz="2000" b="0" baseline="0" dirty="0" smtClean="0">
                        <a:solidFill>
                          <a:srgbClr val="0033CC"/>
                        </a:solidFill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endParaRPr lang="en-US" altLang="ko-KR" sz="1600" baseline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1364504"/>
                  </a:ext>
                </a:extLst>
              </a:tr>
            </a:tbl>
          </a:graphicData>
        </a:graphic>
      </p:graphicFrame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1683881" y="318891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9001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그룹 18"/>
          <p:cNvGrpSpPr/>
          <p:nvPr/>
        </p:nvGrpSpPr>
        <p:grpSpPr>
          <a:xfrm>
            <a:off x="281692" y="92757"/>
            <a:ext cx="5184285" cy="1337555"/>
            <a:chOff x="323528" y="81652"/>
            <a:chExt cx="5184285" cy="1337555"/>
          </a:xfrm>
        </p:grpSpPr>
        <p:sp>
          <p:nvSpPr>
            <p:cNvPr id="20" name="Text Box 63"/>
            <p:cNvSpPr txBox="1">
              <a:spLocks noChangeArrowheads="1"/>
            </p:cNvSpPr>
            <p:nvPr/>
          </p:nvSpPr>
          <p:spPr bwMode="auto">
            <a:xfrm>
              <a:off x="617406" y="951066"/>
              <a:ext cx="18473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defRPr/>
              </a:pPr>
              <a:endParaRPr kumimoji="0"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1" name="텍스트 개체 틀 8"/>
            <p:cNvSpPr txBox="1">
              <a:spLocks/>
            </p:cNvSpPr>
            <p:nvPr/>
          </p:nvSpPr>
          <p:spPr>
            <a:xfrm>
              <a:off x="1164432" y="907426"/>
              <a:ext cx="2986684" cy="511781"/>
            </a:xfrm>
            <a:prstGeom prst="rect">
              <a:avLst/>
            </a:prstGeom>
            <a:extLst/>
          </p:spPr>
          <p:txBody>
            <a:bodyPr rtlCol="0" anchor="ctr"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lang="ko-KR" altLang="en-US" sz="25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lang="ko-KR" altLang="en-US" sz="1800" kern="120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buNone/>
                <a:defRPr/>
              </a:pPr>
              <a:endPara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pic>
          <p:nvPicPr>
            <p:cNvPr id="22" name="Picture 12" descr="바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164876"/>
              <a:ext cx="3561693" cy="501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Rectangle 14"/>
            <p:cNvSpPr>
              <a:spLocks noChangeArrowheads="1"/>
            </p:cNvSpPr>
            <p:nvPr/>
          </p:nvSpPr>
          <p:spPr bwMode="auto">
            <a:xfrm>
              <a:off x="1104524" y="81652"/>
              <a:ext cx="4403289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square">
              <a:spAutoFit/>
            </a:bodyPr>
            <a:lstStyle/>
            <a:p>
              <a:pPr>
                <a:buNone/>
                <a:defRPr/>
              </a:pPr>
              <a:r>
                <a:rPr lang="en-US" altLang="ko-KR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S2B</a:t>
              </a:r>
              <a:r>
                <a:rPr lang="ko-KR" altLang="en-US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주요기능 개선안내</a:t>
              </a:r>
              <a:endParaRPr lang="ko-KR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35" y="342137"/>
            <a:ext cx="2349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1683881" y="318891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145" name="_x109150984" descr="EMB00003c90598b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72" y="1246388"/>
            <a:ext cx="8598807" cy="5592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직사각형 11"/>
          <p:cNvSpPr/>
          <p:nvPr/>
        </p:nvSpPr>
        <p:spPr>
          <a:xfrm>
            <a:off x="544276" y="836712"/>
            <a:ext cx="6692020" cy="3377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n-US" altLang="ko-KR" b="1" dirty="0" smtClean="0"/>
              <a:t>  </a:t>
            </a:r>
            <a:r>
              <a:rPr lang="en-US" altLang="ko-KR" b="1" dirty="0"/>
              <a:t>[</a:t>
            </a:r>
            <a:r>
              <a:rPr lang="ko-KR" altLang="en-US" b="1" dirty="0"/>
              <a:t>참고</a:t>
            </a:r>
            <a:r>
              <a:rPr lang="en-US" altLang="ko-KR" b="1" dirty="0"/>
              <a:t>] K-</a:t>
            </a:r>
            <a:r>
              <a:rPr lang="ko-KR" altLang="en-US" b="1" dirty="0" err="1"/>
              <a:t>에듀파인</a:t>
            </a:r>
            <a:r>
              <a:rPr lang="ko-KR" altLang="en-US" b="1" dirty="0"/>
              <a:t> </a:t>
            </a:r>
            <a:r>
              <a:rPr lang="ko-KR" altLang="en-US" b="1" dirty="0" err="1"/>
              <a:t>품의등록</a:t>
            </a:r>
            <a:r>
              <a:rPr lang="ko-KR" altLang="en-US" b="1" dirty="0"/>
              <a:t> 화면 시 ‘</a:t>
            </a:r>
            <a:r>
              <a:rPr lang="en-US" altLang="ko-KR" b="1" dirty="0"/>
              <a:t>S2B</a:t>
            </a:r>
            <a:r>
              <a:rPr lang="ko-KR" altLang="en-US" b="1" dirty="0" err="1"/>
              <a:t>물품검색</a:t>
            </a:r>
            <a:r>
              <a:rPr lang="ko-KR" altLang="en-US" b="1" dirty="0"/>
              <a:t>’ 기능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46963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그룹 18"/>
          <p:cNvGrpSpPr/>
          <p:nvPr/>
        </p:nvGrpSpPr>
        <p:grpSpPr>
          <a:xfrm>
            <a:off x="281692" y="92757"/>
            <a:ext cx="5184285" cy="1337555"/>
            <a:chOff x="323528" y="81652"/>
            <a:chExt cx="5184285" cy="1337555"/>
          </a:xfrm>
        </p:grpSpPr>
        <p:sp>
          <p:nvSpPr>
            <p:cNvPr id="20" name="Text Box 63"/>
            <p:cNvSpPr txBox="1">
              <a:spLocks noChangeArrowheads="1"/>
            </p:cNvSpPr>
            <p:nvPr/>
          </p:nvSpPr>
          <p:spPr bwMode="auto">
            <a:xfrm>
              <a:off x="617406" y="951066"/>
              <a:ext cx="18473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defRPr/>
              </a:pPr>
              <a:endParaRPr kumimoji="0"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1" name="텍스트 개체 틀 8"/>
            <p:cNvSpPr txBox="1">
              <a:spLocks/>
            </p:cNvSpPr>
            <p:nvPr/>
          </p:nvSpPr>
          <p:spPr>
            <a:xfrm>
              <a:off x="1164432" y="907426"/>
              <a:ext cx="2986684" cy="511781"/>
            </a:xfrm>
            <a:prstGeom prst="rect">
              <a:avLst/>
            </a:prstGeom>
            <a:extLst/>
          </p:spPr>
          <p:txBody>
            <a:bodyPr rtlCol="0" anchor="ctr"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lang="ko-KR" altLang="en-US" sz="25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lang="ko-KR" altLang="en-US" sz="1800" kern="120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buNone/>
                <a:defRPr/>
              </a:pPr>
              <a:endPara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pic>
          <p:nvPicPr>
            <p:cNvPr id="22" name="Picture 12" descr="바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164876"/>
              <a:ext cx="3561693" cy="501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Rectangle 14"/>
            <p:cNvSpPr>
              <a:spLocks noChangeArrowheads="1"/>
            </p:cNvSpPr>
            <p:nvPr/>
          </p:nvSpPr>
          <p:spPr bwMode="auto">
            <a:xfrm>
              <a:off x="1104524" y="81652"/>
              <a:ext cx="4403289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square">
              <a:spAutoFit/>
            </a:bodyPr>
            <a:lstStyle/>
            <a:p>
              <a:pPr>
                <a:buNone/>
                <a:defRPr/>
              </a:pPr>
              <a:r>
                <a:rPr lang="en-US" altLang="ko-KR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S2B</a:t>
              </a:r>
              <a:r>
                <a:rPr lang="ko-KR" altLang="en-US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주요기능 개선안내</a:t>
              </a:r>
              <a:endParaRPr lang="ko-KR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35" y="342137"/>
            <a:ext cx="2349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0417912"/>
              </p:ext>
            </p:extLst>
          </p:nvPr>
        </p:nvGraphicFramePr>
        <p:xfrm>
          <a:off x="179512" y="908720"/>
          <a:ext cx="8856986" cy="48965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1705">
                  <a:extLst>
                    <a:ext uri="{9D8B030D-6E8A-4147-A177-3AD203B41FA5}">
                      <a16:colId xmlns:a16="http://schemas.microsoft.com/office/drawing/2014/main" val="3413502510"/>
                    </a:ext>
                  </a:extLst>
                </a:gridCol>
                <a:gridCol w="5182951">
                  <a:extLst>
                    <a:ext uri="{9D8B030D-6E8A-4147-A177-3AD203B41FA5}">
                      <a16:colId xmlns:a16="http://schemas.microsoft.com/office/drawing/2014/main" val="3423302594"/>
                    </a:ext>
                  </a:extLst>
                </a:gridCol>
                <a:gridCol w="2952330">
                  <a:extLst>
                    <a:ext uri="{9D8B030D-6E8A-4147-A177-3AD203B41FA5}">
                      <a16:colId xmlns:a16="http://schemas.microsoft.com/office/drawing/2014/main" val="679575625"/>
                    </a:ext>
                  </a:extLst>
                </a:gridCol>
              </a:tblGrid>
              <a:tr h="55956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dirty="0" smtClean="0"/>
                        <a:t>7</a:t>
                      </a:r>
                      <a:endParaRPr lang="ko-KR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 smtClean="0">
                          <a:solidFill>
                            <a:schemeClr val="tx1"/>
                          </a:solidFill>
                        </a:rPr>
                        <a:t>교육기관 맞춤형 </a:t>
                      </a:r>
                      <a:r>
                        <a:rPr lang="ko-KR" altLang="en-US" sz="2800" dirty="0" err="1" smtClean="0">
                          <a:solidFill>
                            <a:schemeClr val="tx1"/>
                          </a:solidFill>
                        </a:rPr>
                        <a:t>모음전</a:t>
                      </a:r>
                      <a:r>
                        <a:rPr lang="ko-KR" altLang="en-US" sz="2800" dirty="0" smtClean="0">
                          <a:solidFill>
                            <a:schemeClr val="tx1"/>
                          </a:solidFill>
                        </a:rPr>
                        <a:t> 운영</a:t>
                      </a:r>
                      <a:endParaRPr lang="ko-KR" altLang="en-US" sz="25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4979107"/>
                  </a:ext>
                </a:extLst>
              </a:tr>
              <a:tr h="4336978">
                <a:tc gridSpan="3"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endParaRPr lang="en-US" altLang="ko-KR" sz="16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1800" b="1" dirty="0" err="1" smtClean="0">
                          <a:solidFill>
                            <a:schemeClr val="tx1"/>
                          </a:solidFill>
                        </a:rPr>
                        <a:t>ㅁ</a:t>
                      </a: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</a:rPr>
                        <a:t>코로나</a:t>
                      </a: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</a:rPr>
                        <a:t>19 </a:t>
                      </a: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</a:rPr>
                        <a:t>방역 대응</a:t>
                      </a: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2000" b="1" dirty="0" err="1" smtClean="0">
                          <a:solidFill>
                            <a:schemeClr val="tx1"/>
                          </a:solidFill>
                        </a:rPr>
                        <a:t>온라인개학</a:t>
                      </a: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</a:rPr>
                        <a:t> 등 교육기관에서 필요하는 주제별 각종     </a:t>
                      </a:r>
                      <a:endParaRPr lang="en-US" altLang="ko-KR" sz="20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</a:rPr>
                        <a:t>    </a:t>
                      </a:r>
                      <a:r>
                        <a:rPr lang="ko-KR" altLang="en-US" sz="2000" b="1" dirty="0" err="1" smtClean="0">
                          <a:solidFill>
                            <a:schemeClr val="tx1"/>
                          </a:solidFill>
                        </a:rPr>
                        <a:t>모음전</a:t>
                      </a: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</a:rPr>
                        <a:t> 운영으로 효율적인 </a:t>
                      </a:r>
                      <a:r>
                        <a:rPr lang="ko-KR" altLang="en-US" sz="2000" b="1" dirty="0" err="1" smtClean="0">
                          <a:solidFill>
                            <a:schemeClr val="tx1"/>
                          </a:solidFill>
                        </a:rPr>
                        <a:t>구매업무</a:t>
                      </a: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</a:rPr>
                        <a:t> 지원</a:t>
                      </a:r>
                      <a:endParaRPr lang="en-US" altLang="ko-KR" sz="20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20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2000" b="1" baseline="0" dirty="0" smtClean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2000" b="1" baseline="0" dirty="0" smtClean="0">
                          <a:solidFill>
                            <a:schemeClr val="tx1"/>
                          </a:solidFill>
                        </a:rPr>
                        <a:t>주요기능</a:t>
                      </a:r>
                      <a:r>
                        <a:rPr lang="en-US" altLang="ko-KR" sz="2000" b="1" baseline="0" dirty="0" smtClean="0">
                          <a:solidFill>
                            <a:schemeClr val="tx1"/>
                          </a:solidFill>
                        </a:rPr>
                        <a:t>]</a:t>
                      </a:r>
                    </a:p>
                    <a:p>
                      <a:pPr marL="285750" indent="-285750" algn="l" latinLnBrk="1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ko-KR" altLang="en-US" sz="2000" b="0" baseline="0" dirty="0" smtClean="0">
                          <a:solidFill>
                            <a:schemeClr val="tx1"/>
                          </a:solidFill>
                        </a:rPr>
                        <a:t>온라인 개학</a:t>
                      </a:r>
                      <a:r>
                        <a:rPr lang="en-US" altLang="ko-KR" sz="2000" b="0" baseline="0" dirty="0" smtClean="0">
                          <a:solidFill>
                            <a:schemeClr val="tx1"/>
                          </a:solidFill>
                        </a:rPr>
                        <a:t> : </a:t>
                      </a:r>
                      <a:r>
                        <a:rPr lang="ko-KR" altLang="en-US" sz="2000" b="0" baseline="0" dirty="0" smtClean="0">
                          <a:solidFill>
                            <a:schemeClr val="tx1"/>
                          </a:solidFill>
                        </a:rPr>
                        <a:t>노트북</a:t>
                      </a:r>
                      <a:r>
                        <a:rPr lang="en-US" altLang="ko-KR" sz="2000" b="0" baseline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2000" b="0" baseline="0" dirty="0" smtClean="0">
                          <a:solidFill>
                            <a:schemeClr val="tx1"/>
                          </a:solidFill>
                        </a:rPr>
                        <a:t>태블릿</a:t>
                      </a:r>
                      <a:r>
                        <a:rPr lang="en-US" altLang="ko-KR" sz="2000" b="0" baseline="0" dirty="0" smtClean="0">
                          <a:solidFill>
                            <a:schemeClr val="tx1"/>
                          </a:solidFill>
                        </a:rPr>
                        <a:t>PC </a:t>
                      </a:r>
                      <a:r>
                        <a:rPr lang="ko-KR" altLang="en-US" sz="2000" b="0" baseline="0" dirty="0" smtClean="0">
                          <a:solidFill>
                            <a:schemeClr val="tx1"/>
                          </a:solidFill>
                        </a:rPr>
                        <a:t>등</a:t>
                      </a:r>
                      <a:endParaRPr lang="en-US" altLang="ko-KR" sz="2000" b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85750" indent="-285750" algn="l" latinLnBrk="1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ko-KR" altLang="en-US" sz="2000" b="1" baseline="0" dirty="0" smtClean="0">
                          <a:solidFill>
                            <a:schemeClr val="tx1"/>
                          </a:solidFill>
                        </a:rPr>
                        <a:t>방역</a:t>
                      </a:r>
                      <a:r>
                        <a:rPr lang="en-US" altLang="ko-KR" sz="2000" b="1" baseline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2000" b="1" baseline="0" dirty="0" err="1" smtClean="0">
                          <a:solidFill>
                            <a:schemeClr val="tx1"/>
                          </a:solidFill>
                        </a:rPr>
                        <a:t>위생모음전</a:t>
                      </a:r>
                      <a:r>
                        <a:rPr lang="en-US" altLang="ko-KR" sz="2000" b="1" baseline="0" dirty="0" smtClean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ko-KR" altLang="en-US" sz="2000" b="1" baseline="0" dirty="0" err="1" smtClean="0">
                          <a:solidFill>
                            <a:schemeClr val="tx1"/>
                          </a:solidFill>
                        </a:rPr>
                        <a:t>덴탈마스크</a:t>
                      </a:r>
                      <a:r>
                        <a:rPr lang="en-US" altLang="ko-KR" sz="2000" b="1" baseline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2000" b="1" baseline="0" dirty="0" err="1" smtClean="0">
                          <a:solidFill>
                            <a:schemeClr val="tx1"/>
                          </a:solidFill>
                        </a:rPr>
                        <a:t>안면보호구</a:t>
                      </a:r>
                      <a:r>
                        <a:rPr lang="en-US" altLang="ko-KR" sz="2000" b="1" baseline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2000" b="1" baseline="0" dirty="0" err="1" smtClean="0">
                          <a:solidFill>
                            <a:schemeClr val="tx1"/>
                          </a:solidFill>
                        </a:rPr>
                        <a:t>향균필름</a:t>
                      </a:r>
                      <a:r>
                        <a:rPr lang="ko-KR" altLang="en-US" sz="2000" b="1" baseline="0" dirty="0" smtClean="0">
                          <a:solidFill>
                            <a:schemeClr val="tx1"/>
                          </a:solidFill>
                        </a:rPr>
                        <a:t> 등</a:t>
                      </a:r>
                      <a:endParaRPr lang="en-US" altLang="ko-KR" sz="2000" b="1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85750" indent="-285750" algn="l" latinLnBrk="1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ko-KR" altLang="en-US" sz="2000" b="0" baseline="0" dirty="0" smtClean="0">
                          <a:solidFill>
                            <a:schemeClr val="tx1"/>
                          </a:solidFill>
                        </a:rPr>
                        <a:t>미세먼지 대비 용품</a:t>
                      </a:r>
                      <a:r>
                        <a:rPr lang="en-US" altLang="ko-KR" sz="2000" b="0" baseline="0" dirty="0" smtClean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ko-KR" altLang="en-US" sz="2000" b="0" baseline="0" dirty="0" smtClean="0">
                          <a:solidFill>
                            <a:schemeClr val="tx1"/>
                          </a:solidFill>
                        </a:rPr>
                        <a:t>공기청정기</a:t>
                      </a:r>
                      <a:r>
                        <a:rPr lang="en-US" altLang="ko-KR" sz="2000" b="0" baseline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2000" b="0" baseline="0" dirty="0" smtClean="0">
                          <a:solidFill>
                            <a:schemeClr val="tx1"/>
                          </a:solidFill>
                        </a:rPr>
                        <a:t>미세먼지측정기</a:t>
                      </a:r>
                      <a:r>
                        <a:rPr lang="en-US" altLang="ko-KR" sz="2000" b="0" baseline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2000" b="0" baseline="0" dirty="0" smtClean="0">
                          <a:solidFill>
                            <a:schemeClr val="tx1"/>
                          </a:solidFill>
                        </a:rPr>
                        <a:t>청소기 등</a:t>
                      </a:r>
                      <a:endParaRPr lang="en-US" altLang="ko-KR" sz="2000" b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85750" marR="0" indent="-28575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2000" b="0" baseline="0" dirty="0" smtClean="0">
                          <a:solidFill>
                            <a:schemeClr val="tx1"/>
                          </a:solidFill>
                        </a:rPr>
                        <a:t>열화상카메라</a:t>
                      </a:r>
                      <a:r>
                        <a:rPr lang="en-US" altLang="ko-KR" sz="2000" b="0" baseline="0" dirty="0" smtClean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ko-KR" altLang="en-US" sz="2000" b="0" baseline="0" dirty="0" smtClean="0">
                          <a:solidFill>
                            <a:schemeClr val="tx1"/>
                          </a:solidFill>
                        </a:rPr>
                        <a:t>해상도</a:t>
                      </a:r>
                      <a:r>
                        <a:rPr lang="en-US" altLang="ko-KR" sz="2000" b="0" baseline="0" dirty="0" smtClean="0">
                          <a:solidFill>
                            <a:schemeClr val="tx1"/>
                          </a:solidFill>
                        </a:rPr>
                        <a:t>160*120</a:t>
                      </a:r>
                      <a:r>
                        <a:rPr lang="ko-KR" altLang="en-US" sz="2000" b="0" baseline="0" dirty="0" smtClean="0">
                          <a:solidFill>
                            <a:schemeClr val="tx1"/>
                          </a:solidFill>
                        </a:rPr>
                        <a:t>이상</a:t>
                      </a:r>
                      <a:r>
                        <a:rPr lang="en-US" altLang="ko-KR" sz="2000" b="0" baseline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2000" b="0" baseline="0" dirty="0" smtClean="0">
                          <a:solidFill>
                            <a:schemeClr val="tx1"/>
                          </a:solidFill>
                        </a:rPr>
                        <a:t>정확도</a:t>
                      </a:r>
                      <a:r>
                        <a:rPr lang="en-US" altLang="ko-KR" sz="20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2000" b="0" baseline="0" dirty="0" smtClean="0">
                          <a:solidFill>
                            <a:schemeClr val="tx1"/>
                          </a:solidFill>
                        </a:rPr>
                        <a:t>오차 </a:t>
                      </a:r>
                      <a:r>
                        <a:rPr lang="en-US" altLang="ko-KR" sz="2000" b="0" baseline="0" dirty="0" smtClean="0">
                          <a:solidFill>
                            <a:schemeClr val="tx1"/>
                          </a:solidFill>
                        </a:rPr>
                        <a:t>0.6</a:t>
                      </a:r>
                      <a:r>
                        <a:rPr lang="ko-KR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℃이하 제품 등</a:t>
                      </a:r>
                      <a:endParaRPr lang="en-US" altLang="ko-KR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marR="0" indent="-28575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800" b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유아</a:t>
                      </a:r>
                      <a:r>
                        <a:rPr lang="en-US" altLang="ko-KR" sz="1800" b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800" b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유치원 </a:t>
                      </a:r>
                      <a:r>
                        <a:rPr lang="ko-KR" altLang="en-US" sz="18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인기물품</a:t>
                      </a:r>
                      <a:r>
                        <a:rPr lang="en-US" altLang="ko-KR" sz="1800" b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800" b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놀이기구</a:t>
                      </a:r>
                      <a:r>
                        <a:rPr lang="en-US" altLang="ko-KR" sz="1800" b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8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언어교규</a:t>
                      </a:r>
                      <a:r>
                        <a:rPr lang="en-US" altLang="ko-KR" sz="1800" b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8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유아카시트</a:t>
                      </a:r>
                      <a:r>
                        <a:rPr lang="ko-KR" altLang="en-US" sz="1800" b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등</a:t>
                      </a:r>
                      <a:endParaRPr lang="en-US" altLang="ko-KR" sz="1600" baseline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1364504"/>
                  </a:ext>
                </a:extLst>
              </a:tr>
            </a:tbl>
          </a:graphicData>
        </a:graphic>
      </p:graphicFrame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1683881" y="318891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351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그룹 18"/>
          <p:cNvGrpSpPr/>
          <p:nvPr/>
        </p:nvGrpSpPr>
        <p:grpSpPr>
          <a:xfrm>
            <a:off x="281692" y="92757"/>
            <a:ext cx="5184285" cy="1337555"/>
            <a:chOff x="323528" y="81652"/>
            <a:chExt cx="5184285" cy="1337555"/>
          </a:xfrm>
        </p:grpSpPr>
        <p:sp>
          <p:nvSpPr>
            <p:cNvPr id="20" name="Text Box 63"/>
            <p:cNvSpPr txBox="1">
              <a:spLocks noChangeArrowheads="1"/>
            </p:cNvSpPr>
            <p:nvPr/>
          </p:nvSpPr>
          <p:spPr bwMode="auto">
            <a:xfrm>
              <a:off x="617406" y="951066"/>
              <a:ext cx="18473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defRPr/>
              </a:pPr>
              <a:endParaRPr kumimoji="0"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1" name="텍스트 개체 틀 8"/>
            <p:cNvSpPr txBox="1">
              <a:spLocks/>
            </p:cNvSpPr>
            <p:nvPr/>
          </p:nvSpPr>
          <p:spPr>
            <a:xfrm>
              <a:off x="1164432" y="907426"/>
              <a:ext cx="2986684" cy="511781"/>
            </a:xfrm>
            <a:prstGeom prst="rect">
              <a:avLst/>
            </a:prstGeom>
            <a:extLst/>
          </p:spPr>
          <p:txBody>
            <a:bodyPr rtlCol="0" anchor="ctr"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lang="ko-KR" altLang="en-US" sz="25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lang="ko-KR" altLang="en-US" sz="1800" kern="120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buNone/>
                <a:defRPr/>
              </a:pPr>
              <a:endPara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pic>
          <p:nvPicPr>
            <p:cNvPr id="22" name="Picture 12" descr="바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164876"/>
              <a:ext cx="3561693" cy="501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Rectangle 14"/>
            <p:cNvSpPr>
              <a:spLocks noChangeArrowheads="1"/>
            </p:cNvSpPr>
            <p:nvPr/>
          </p:nvSpPr>
          <p:spPr bwMode="auto">
            <a:xfrm>
              <a:off x="1104524" y="81652"/>
              <a:ext cx="4403289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square">
              <a:spAutoFit/>
            </a:bodyPr>
            <a:lstStyle/>
            <a:p>
              <a:pPr>
                <a:buNone/>
                <a:defRPr/>
              </a:pPr>
              <a:r>
                <a:rPr lang="en-US" altLang="ko-KR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S2B</a:t>
              </a:r>
              <a:r>
                <a:rPr lang="ko-KR" altLang="en-US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주요기능 개선안내</a:t>
              </a:r>
              <a:endParaRPr lang="ko-KR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35" y="342137"/>
            <a:ext cx="2349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1683881" y="318891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971600" y="916447"/>
            <a:ext cx="9952841" cy="490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7169" name="_x510376640" descr="tmpB2E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261" y="692696"/>
            <a:ext cx="6927679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2698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226856" y="70090"/>
            <a:ext cx="3678877" cy="548616"/>
            <a:chOff x="433518" y="967134"/>
            <a:chExt cx="3678877" cy="548616"/>
          </a:xfrm>
        </p:grpSpPr>
        <p:grpSp>
          <p:nvGrpSpPr>
            <p:cNvPr id="4" name="그룹 3"/>
            <p:cNvGrpSpPr/>
            <p:nvPr/>
          </p:nvGrpSpPr>
          <p:grpSpPr>
            <a:xfrm>
              <a:off x="433518" y="967134"/>
              <a:ext cx="3678877" cy="548616"/>
              <a:chOff x="506251" y="884006"/>
              <a:chExt cx="3678877" cy="548616"/>
            </a:xfrm>
          </p:grpSpPr>
          <p:sp>
            <p:nvSpPr>
              <p:cNvPr id="6" name="Text Box 63"/>
              <p:cNvSpPr txBox="1">
                <a:spLocks noChangeArrowheads="1"/>
              </p:cNvSpPr>
              <p:nvPr/>
            </p:nvSpPr>
            <p:spPr bwMode="auto">
              <a:xfrm>
                <a:off x="617406" y="951066"/>
                <a:ext cx="184731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latinLnBrk="0" hangingPunct="0">
                  <a:defRPr/>
                </a:pPr>
                <a:endParaRPr lang="en-US" altLang="ko-KR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7" name="텍스트 개체 틀 8"/>
              <p:cNvSpPr txBox="1">
                <a:spLocks/>
              </p:cNvSpPr>
              <p:nvPr/>
            </p:nvSpPr>
            <p:spPr>
              <a:xfrm>
                <a:off x="1198444" y="884006"/>
                <a:ext cx="2986684" cy="511781"/>
              </a:xfrm>
              <a:prstGeom prst="rect">
                <a:avLst/>
              </a:prstGeom>
              <a:extLst/>
            </p:spPr>
            <p:txBody>
              <a:bodyPr rtlCol="0" anchor="ctr"/>
              <a:lstStyle>
                <a:lvl1pPr marL="342900" indent="-3429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25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1pPr>
                <a:lvl2pPr marL="742950" indent="-28575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2pPr>
                <a:lvl3pPr marL="1143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3pPr>
                <a:lvl4pPr marL="1600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4pPr>
                <a:lvl5pPr marL="20574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»"/>
                  <a:defRPr lang="ko-KR" altLang="en-US" sz="1800" kern="12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5pPr>
                <a:lvl6pPr marL="25146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Font typeface="Arial" pitchFamily="34" charset="0"/>
                  <a:buNone/>
                  <a:defRPr/>
                </a:pPr>
                <a:endParaRPr sz="1800" dirty="0">
                  <a:solidFill>
                    <a:prstClr val="black">
                      <a:lumMod val="75000"/>
                      <a:lumOff val="25000"/>
                    </a:prstClr>
                  </a:solidFill>
                </a:endParaRPr>
              </a:p>
            </p:txBody>
          </p:sp>
          <p:pic>
            <p:nvPicPr>
              <p:cNvPr id="8" name="Picture 12" descr="바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6251" y="931071"/>
                <a:ext cx="3561693" cy="5015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" name="Rectangle 14"/>
              <p:cNvSpPr>
                <a:spLocks noChangeArrowheads="1"/>
              </p:cNvSpPr>
              <p:nvPr/>
            </p:nvSpPr>
            <p:spPr bwMode="auto">
              <a:xfrm>
                <a:off x="907393" y="971720"/>
                <a:ext cx="2800511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17961" dir="2700000" algn="ctr" rotWithShape="0">
                  <a:schemeClr val="bg1"/>
                </a:outerShdw>
              </a:effectLst>
            </p:spPr>
            <p:txBody>
              <a:bodyPr wrap="square">
                <a:spAutoFit/>
              </a:bodyPr>
              <a:lstStyle/>
              <a:p>
                <a:pPr>
                  <a:defRPr/>
                </a:pPr>
                <a:r>
                  <a:rPr lang="ko-KR" altLang="en-US" dirty="0" err="1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청렴서한문</a:t>
                </a:r>
                <a:r>
                  <a:rPr lang="ko-KR" altLang="en-US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반영</a:t>
                </a:r>
                <a:endParaRPr lang="ko-KR" altLang="en-US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541" y="1154170"/>
              <a:ext cx="234950" cy="252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25" name="_x403372016" descr="EMB000053f0016b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376" y="1561801"/>
            <a:ext cx="8390096" cy="473447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직사각형 15"/>
          <p:cNvSpPr/>
          <p:nvPr/>
        </p:nvSpPr>
        <p:spPr>
          <a:xfrm>
            <a:off x="226856" y="753200"/>
            <a:ext cx="8671505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just" fontAlgn="base"/>
            <a:r>
              <a:rPr lang="ko-KR" altLang="en-US" b="1" kern="0" spc="-70" dirty="0" smtClean="0">
                <a:solidFill>
                  <a:srgbClr val="000000"/>
                </a:solidFill>
                <a:latin typeface="+mj-ea"/>
                <a:ea typeface="+mj-ea"/>
              </a:rPr>
              <a:t>계약 체결 시 공급업체에게 </a:t>
            </a:r>
            <a:r>
              <a:rPr lang="ko-KR" altLang="en-US" b="1" kern="0" spc="-70" dirty="0" err="1">
                <a:solidFill>
                  <a:srgbClr val="000000"/>
                </a:solidFill>
                <a:latin typeface="+mj-ea"/>
                <a:ea typeface="+mj-ea"/>
              </a:rPr>
              <a:t>청렴서한문</a:t>
            </a:r>
            <a:r>
              <a:rPr lang="ko-KR" altLang="en-US" b="1" kern="0" spc="-70" dirty="0">
                <a:solidFill>
                  <a:srgbClr val="000000"/>
                </a:solidFill>
                <a:latin typeface="+mj-ea"/>
                <a:ea typeface="+mj-ea"/>
              </a:rPr>
              <a:t> </a:t>
            </a:r>
            <a:r>
              <a:rPr lang="ko-KR" altLang="en-US" b="1" kern="0" spc="-70" dirty="0" smtClean="0">
                <a:solidFill>
                  <a:srgbClr val="000000"/>
                </a:solidFill>
                <a:latin typeface="+mj-ea"/>
                <a:ea typeface="+mj-ea"/>
              </a:rPr>
              <a:t>자동 알림</a:t>
            </a:r>
            <a:r>
              <a:rPr lang="en-US" altLang="ko-KR" b="1" kern="0" spc="-70" dirty="0" smtClean="0">
                <a:solidFill>
                  <a:srgbClr val="000000"/>
                </a:solidFill>
                <a:latin typeface="+mj-ea"/>
                <a:ea typeface="+mj-ea"/>
              </a:rPr>
              <a:t>(2020. 10. 20. </a:t>
            </a:r>
            <a:r>
              <a:rPr lang="ko-KR" altLang="en-US" b="1" kern="0" spc="-70" dirty="0" smtClean="0">
                <a:solidFill>
                  <a:srgbClr val="000000"/>
                </a:solidFill>
                <a:latin typeface="+mj-ea"/>
                <a:ea typeface="+mj-ea"/>
              </a:rPr>
              <a:t>반영</a:t>
            </a:r>
            <a:r>
              <a:rPr lang="en-US" altLang="ko-KR" b="1" kern="0" spc="-70" dirty="0" smtClean="0">
                <a:solidFill>
                  <a:srgbClr val="000000"/>
                </a:solidFill>
                <a:latin typeface="+mj-ea"/>
                <a:ea typeface="+mj-ea"/>
              </a:rPr>
              <a:t>)</a:t>
            </a:r>
            <a:endParaRPr lang="ko-KR" altLang="en-US" sz="1200" b="1" kern="0" spc="0" dirty="0">
              <a:solidFill>
                <a:srgbClr val="000000"/>
              </a:solidFill>
              <a:effectLst/>
              <a:latin typeface="+mj-ea"/>
              <a:ea typeface="+mj-ea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39014" y="1157789"/>
            <a:ext cx="4423594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60000"/>
              </a:lnSpc>
            </a:pPr>
            <a:r>
              <a:rPr lang="ko-KR" altLang="en-US" sz="1300" b="1" kern="0" spc="-150" dirty="0">
                <a:solidFill>
                  <a:srgbClr val="000000"/>
                </a:solidFill>
                <a:latin typeface="+mj-ea"/>
                <a:ea typeface="+mj-ea"/>
              </a:rPr>
              <a:t>① </a:t>
            </a:r>
            <a:r>
              <a:rPr lang="ko-KR" altLang="en-US" sz="1400" b="1" kern="0" spc="-150" dirty="0">
                <a:solidFill>
                  <a:srgbClr val="000099"/>
                </a:solidFill>
                <a:latin typeface="+mj-ea"/>
                <a:ea typeface="+mj-ea"/>
              </a:rPr>
              <a:t>공급업체가 ‘</a:t>
            </a:r>
            <a:r>
              <a:rPr lang="ko-KR" altLang="en-US" sz="1400" b="1" kern="0" spc="-150" dirty="0" err="1">
                <a:solidFill>
                  <a:srgbClr val="000099"/>
                </a:solidFill>
                <a:latin typeface="+mj-ea"/>
                <a:ea typeface="+mj-ea"/>
              </a:rPr>
              <a:t>승낙사항</a:t>
            </a:r>
            <a:r>
              <a:rPr lang="ko-KR" altLang="en-US" sz="1400" b="1" kern="0" spc="-150" dirty="0">
                <a:solidFill>
                  <a:srgbClr val="000099"/>
                </a:solidFill>
                <a:latin typeface="+mj-ea"/>
                <a:ea typeface="+mj-ea"/>
              </a:rPr>
              <a:t> 전송’ 버튼 클릭 시 </a:t>
            </a:r>
            <a:r>
              <a:rPr lang="ko-KR" altLang="en-US" sz="1300" b="1" kern="0" spc="-150" dirty="0" err="1" smtClean="0">
                <a:solidFill>
                  <a:srgbClr val="000000"/>
                </a:solidFill>
                <a:latin typeface="+mj-ea"/>
                <a:ea typeface="+mj-ea"/>
              </a:rPr>
              <a:t>청렴서한문</a:t>
            </a:r>
            <a:r>
              <a:rPr lang="ko-KR" altLang="en-US" sz="1300" b="1" kern="0" spc="-150" dirty="0" smtClean="0">
                <a:solidFill>
                  <a:srgbClr val="000000"/>
                </a:solidFill>
                <a:latin typeface="+mj-ea"/>
                <a:ea typeface="+mj-ea"/>
              </a:rPr>
              <a:t> </a:t>
            </a:r>
            <a:r>
              <a:rPr lang="ko-KR" altLang="en-US" sz="1300" b="1" kern="0" spc="-150" dirty="0">
                <a:solidFill>
                  <a:srgbClr val="000000"/>
                </a:solidFill>
                <a:latin typeface="+mj-ea"/>
                <a:ea typeface="+mj-ea"/>
              </a:rPr>
              <a:t>팝업 안내</a:t>
            </a:r>
            <a:endParaRPr lang="ko-KR" altLang="en-US" sz="1300" b="1" kern="0" spc="-150" dirty="0">
              <a:solidFill>
                <a:srgbClr val="000000"/>
              </a:solidFill>
              <a:effectLst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189835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226856" y="70090"/>
            <a:ext cx="3678877" cy="548616"/>
            <a:chOff x="433518" y="967134"/>
            <a:chExt cx="3678877" cy="548616"/>
          </a:xfrm>
        </p:grpSpPr>
        <p:grpSp>
          <p:nvGrpSpPr>
            <p:cNvPr id="4" name="그룹 3"/>
            <p:cNvGrpSpPr/>
            <p:nvPr/>
          </p:nvGrpSpPr>
          <p:grpSpPr>
            <a:xfrm>
              <a:off x="433518" y="967134"/>
              <a:ext cx="3678877" cy="548616"/>
              <a:chOff x="506251" y="884006"/>
              <a:chExt cx="3678877" cy="548616"/>
            </a:xfrm>
          </p:grpSpPr>
          <p:sp>
            <p:nvSpPr>
              <p:cNvPr id="6" name="Text Box 63"/>
              <p:cNvSpPr txBox="1">
                <a:spLocks noChangeArrowheads="1"/>
              </p:cNvSpPr>
              <p:nvPr/>
            </p:nvSpPr>
            <p:spPr bwMode="auto">
              <a:xfrm>
                <a:off x="617406" y="951066"/>
                <a:ext cx="184731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latinLnBrk="0" hangingPunct="0">
                  <a:defRPr/>
                </a:pPr>
                <a:endParaRPr lang="en-US" altLang="ko-KR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7" name="텍스트 개체 틀 8"/>
              <p:cNvSpPr txBox="1">
                <a:spLocks/>
              </p:cNvSpPr>
              <p:nvPr/>
            </p:nvSpPr>
            <p:spPr>
              <a:xfrm>
                <a:off x="1198444" y="884006"/>
                <a:ext cx="2986684" cy="511781"/>
              </a:xfrm>
              <a:prstGeom prst="rect">
                <a:avLst/>
              </a:prstGeom>
              <a:extLst/>
            </p:spPr>
            <p:txBody>
              <a:bodyPr rtlCol="0" anchor="ctr"/>
              <a:lstStyle>
                <a:lvl1pPr marL="342900" indent="-3429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25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1pPr>
                <a:lvl2pPr marL="742950" indent="-28575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2pPr>
                <a:lvl3pPr marL="1143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3pPr>
                <a:lvl4pPr marL="1600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4pPr>
                <a:lvl5pPr marL="20574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»"/>
                  <a:defRPr lang="ko-KR" altLang="en-US" sz="1800" kern="12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5pPr>
                <a:lvl6pPr marL="25146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Font typeface="Arial" pitchFamily="34" charset="0"/>
                  <a:buNone/>
                  <a:defRPr/>
                </a:pPr>
                <a:endParaRPr sz="1800" dirty="0">
                  <a:solidFill>
                    <a:prstClr val="black">
                      <a:lumMod val="75000"/>
                      <a:lumOff val="25000"/>
                    </a:prstClr>
                  </a:solidFill>
                </a:endParaRPr>
              </a:p>
            </p:txBody>
          </p:sp>
          <p:pic>
            <p:nvPicPr>
              <p:cNvPr id="8" name="Picture 12" descr="바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6251" y="931071"/>
                <a:ext cx="3561693" cy="5015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" name="Rectangle 14"/>
              <p:cNvSpPr>
                <a:spLocks noChangeArrowheads="1"/>
              </p:cNvSpPr>
              <p:nvPr/>
            </p:nvSpPr>
            <p:spPr bwMode="auto">
              <a:xfrm>
                <a:off x="907393" y="971720"/>
                <a:ext cx="2800511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17961" dir="2700000" algn="ctr" rotWithShape="0">
                  <a:schemeClr val="bg1"/>
                </a:outerShdw>
              </a:effectLst>
            </p:spPr>
            <p:txBody>
              <a:bodyPr wrap="square">
                <a:spAutoFit/>
              </a:bodyPr>
              <a:lstStyle/>
              <a:p>
                <a:pPr>
                  <a:defRPr/>
                </a:pPr>
                <a:r>
                  <a:rPr lang="ko-KR" altLang="en-US" dirty="0" err="1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청렴서한문</a:t>
                </a:r>
                <a:r>
                  <a:rPr lang="ko-KR" altLang="en-US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반영</a:t>
                </a:r>
                <a:endParaRPr lang="ko-KR" altLang="en-US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541" y="1154170"/>
              <a:ext cx="234950" cy="252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7" name="_x403372096" descr="EMB000053f0016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5" y="1606577"/>
            <a:ext cx="8671505" cy="472172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직사각형 15"/>
          <p:cNvSpPr/>
          <p:nvPr/>
        </p:nvSpPr>
        <p:spPr>
          <a:xfrm>
            <a:off x="226856" y="753200"/>
            <a:ext cx="8671505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just" fontAlgn="base"/>
            <a:r>
              <a:rPr lang="ko-KR" altLang="en-US" b="1" kern="0" spc="-70" dirty="0" smtClean="0">
                <a:solidFill>
                  <a:srgbClr val="000000"/>
                </a:solidFill>
                <a:latin typeface="+mj-ea"/>
                <a:ea typeface="+mj-ea"/>
              </a:rPr>
              <a:t>계약 체결 시 공급업체에게 </a:t>
            </a:r>
            <a:r>
              <a:rPr lang="ko-KR" altLang="en-US" b="1" kern="0" spc="-70" dirty="0" err="1">
                <a:solidFill>
                  <a:srgbClr val="000000"/>
                </a:solidFill>
                <a:latin typeface="+mj-ea"/>
                <a:ea typeface="+mj-ea"/>
              </a:rPr>
              <a:t>청렴서한문</a:t>
            </a:r>
            <a:r>
              <a:rPr lang="ko-KR" altLang="en-US" b="1" kern="0" spc="-70" dirty="0">
                <a:solidFill>
                  <a:srgbClr val="000000"/>
                </a:solidFill>
                <a:latin typeface="+mj-ea"/>
                <a:ea typeface="+mj-ea"/>
              </a:rPr>
              <a:t> </a:t>
            </a:r>
            <a:r>
              <a:rPr lang="ko-KR" altLang="en-US" b="1" kern="0" spc="-70" dirty="0" smtClean="0">
                <a:solidFill>
                  <a:srgbClr val="000000"/>
                </a:solidFill>
                <a:latin typeface="+mj-ea"/>
                <a:ea typeface="+mj-ea"/>
              </a:rPr>
              <a:t>자동 알림</a:t>
            </a:r>
            <a:r>
              <a:rPr lang="en-US" altLang="ko-KR" b="1" kern="0" spc="-70" dirty="0" smtClean="0">
                <a:solidFill>
                  <a:srgbClr val="000000"/>
                </a:solidFill>
                <a:latin typeface="+mj-ea"/>
                <a:ea typeface="+mj-ea"/>
              </a:rPr>
              <a:t>(2020. 10. 20. </a:t>
            </a:r>
            <a:r>
              <a:rPr lang="ko-KR" altLang="en-US" b="1" kern="0" spc="-70" dirty="0" smtClean="0">
                <a:solidFill>
                  <a:srgbClr val="000000"/>
                </a:solidFill>
                <a:latin typeface="+mj-ea"/>
                <a:ea typeface="+mj-ea"/>
              </a:rPr>
              <a:t>반영</a:t>
            </a:r>
            <a:r>
              <a:rPr lang="en-US" altLang="ko-KR" b="1" kern="0" spc="-70" dirty="0" smtClean="0">
                <a:solidFill>
                  <a:srgbClr val="000000"/>
                </a:solidFill>
                <a:latin typeface="+mj-ea"/>
                <a:ea typeface="+mj-ea"/>
              </a:rPr>
              <a:t>)</a:t>
            </a:r>
            <a:endParaRPr lang="ko-KR" altLang="en-US" sz="1200" b="1" kern="0" spc="0" dirty="0">
              <a:solidFill>
                <a:srgbClr val="000000"/>
              </a:solidFill>
              <a:effectLst/>
              <a:latin typeface="+mj-ea"/>
              <a:ea typeface="+mj-ea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92362" y="1158344"/>
            <a:ext cx="4641287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60000"/>
              </a:lnSpc>
            </a:pPr>
            <a:r>
              <a:rPr lang="ko-KR" altLang="en-US" sz="1300" b="1" kern="0" spc="-150" dirty="0">
                <a:solidFill>
                  <a:srgbClr val="000000"/>
                </a:solidFill>
                <a:latin typeface="+mj-ea"/>
                <a:ea typeface="+mj-ea"/>
              </a:rPr>
              <a:t>② </a:t>
            </a:r>
            <a:r>
              <a:rPr lang="ko-KR" altLang="en-US" sz="1400" b="1" kern="0" spc="-150" dirty="0" smtClean="0">
                <a:solidFill>
                  <a:srgbClr val="000099"/>
                </a:solidFill>
                <a:latin typeface="+mj-ea"/>
                <a:ea typeface="+mj-ea"/>
              </a:rPr>
              <a:t>공급업체가 ‘</a:t>
            </a:r>
            <a:r>
              <a:rPr lang="ko-KR" altLang="en-US" sz="1400" b="1" kern="0" spc="-150" dirty="0" err="1">
                <a:solidFill>
                  <a:srgbClr val="000099"/>
                </a:solidFill>
                <a:latin typeface="+mj-ea"/>
                <a:ea typeface="+mj-ea"/>
              </a:rPr>
              <a:t>전자계약서</a:t>
            </a:r>
            <a:r>
              <a:rPr lang="ko-KR" altLang="en-US" sz="1400" b="1" kern="0" spc="-150" dirty="0">
                <a:solidFill>
                  <a:srgbClr val="000099"/>
                </a:solidFill>
                <a:latin typeface="+mj-ea"/>
                <a:ea typeface="+mj-ea"/>
              </a:rPr>
              <a:t> 작성 ’ 버튼 클릭 시 </a:t>
            </a:r>
            <a:r>
              <a:rPr lang="ko-KR" altLang="en-US" sz="1300" b="1" kern="0" spc="-150" dirty="0" err="1" smtClean="0">
                <a:solidFill>
                  <a:srgbClr val="000000"/>
                </a:solidFill>
                <a:latin typeface="+mj-ea"/>
                <a:ea typeface="+mj-ea"/>
              </a:rPr>
              <a:t>청렴서한문</a:t>
            </a:r>
            <a:r>
              <a:rPr lang="ko-KR" altLang="en-US" sz="1300" b="1" kern="0" spc="-150" dirty="0" smtClean="0">
                <a:solidFill>
                  <a:srgbClr val="000000"/>
                </a:solidFill>
                <a:latin typeface="+mj-ea"/>
                <a:ea typeface="+mj-ea"/>
              </a:rPr>
              <a:t> </a:t>
            </a:r>
            <a:r>
              <a:rPr lang="ko-KR" altLang="en-US" sz="1300" b="1" kern="0" spc="-150" dirty="0">
                <a:solidFill>
                  <a:srgbClr val="000000"/>
                </a:solidFill>
                <a:latin typeface="+mj-ea"/>
                <a:ea typeface="+mj-ea"/>
              </a:rPr>
              <a:t>팝업 안내</a:t>
            </a:r>
            <a:endParaRPr lang="ko-KR" altLang="en-US" sz="1300" b="1" kern="0" spc="-150" dirty="0">
              <a:solidFill>
                <a:srgbClr val="000000"/>
              </a:solidFill>
              <a:effectLst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341517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4294967295"/>
          </p:nvPr>
        </p:nvSpPr>
        <p:spPr>
          <a:xfrm>
            <a:off x="7010400" y="6405563"/>
            <a:ext cx="2133600" cy="292100"/>
          </a:xfrm>
        </p:spPr>
        <p:txBody>
          <a:bodyPr/>
          <a:lstStyle/>
          <a:p>
            <a:fld id="{7E883472-33D5-4889-9B20-3632EE39BEE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6351367" y="2303929"/>
            <a:ext cx="2664443" cy="1500411"/>
            <a:chOff x="538790" y="2303929"/>
            <a:chExt cx="2664443" cy="1500411"/>
          </a:xfrm>
        </p:grpSpPr>
        <p:sp>
          <p:nvSpPr>
            <p:cNvPr id="12" name="Text Box 4"/>
            <p:cNvSpPr txBox="1">
              <a:spLocks noChangeArrowheads="1"/>
            </p:cNvSpPr>
            <p:nvPr/>
          </p:nvSpPr>
          <p:spPr bwMode="auto">
            <a:xfrm>
              <a:off x="919010" y="2303929"/>
              <a:ext cx="1095493" cy="5616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none" lIns="68580" tIns="34290" rIns="68580" bIns="3429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3200" dirty="0" smtClean="0">
                  <a:solidFill>
                    <a:srgbClr val="1F497D">
                      <a:lumMod val="75000"/>
                    </a:srgbClr>
                  </a:solidFill>
                  <a:latin typeface="HY견고딕" pitchFamily="18" charset="-127"/>
                  <a:ea typeface="HY견고딕" pitchFamily="18" charset="-127"/>
                  <a:cs typeface="굴림" pitchFamily="50" charset="-127"/>
                </a:rPr>
                <a:t>개 요</a:t>
              </a:r>
              <a:endParaRPr kumimoji="1" lang="ko-KR" altLang="ko-KR" sz="3200" dirty="0">
                <a:solidFill>
                  <a:srgbClr val="1F497D">
                    <a:lumMod val="75000"/>
                  </a:srgb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538790" y="2865621"/>
              <a:ext cx="2664443" cy="9387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ts val="1125"/>
                </a:lnSpc>
                <a:defRPr/>
              </a:pPr>
              <a:r>
                <a:rPr lang="en-US" altLang="ko-KR" sz="9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itchFamily="34" charset="0"/>
                  <a:cs typeface="굴림" pitchFamily="50" charset="-127"/>
                </a:rPr>
                <a:t>&lt; </a:t>
              </a:r>
              <a:r>
                <a:rPr lang="ko-KR" altLang="en-US" sz="900" dirty="0" err="1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itchFamily="34" charset="0"/>
                  <a:cs typeface="굴림" pitchFamily="50" charset="-127"/>
                </a:rPr>
                <a:t>행정안전부</a:t>
              </a:r>
              <a:r>
                <a:rPr lang="ko-KR" altLang="en-US" sz="9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itchFamily="34" charset="0"/>
                  <a:cs typeface="굴림" pitchFamily="50" charset="-127"/>
                </a:rPr>
                <a:t> 고시 </a:t>
              </a:r>
              <a:r>
                <a:rPr lang="ko-KR" altLang="en-US" sz="9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itchFamily="34" charset="0"/>
                  <a:cs typeface="굴림" pitchFamily="50" charset="-127"/>
                </a:rPr>
                <a:t>제 </a:t>
              </a:r>
              <a:r>
                <a:rPr lang="en-US" altLang="ko-KR" sz="9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itchFamily="34" charset="0"/>
                  <a:cs typeface="굴림" pitchFamily="50" charset="-127"/>
                </a:rPr>
                <a:t>2018-55 </a:t>
              </a:r>
              <a:r>
                <a:rPr lang="ko-KR" altLang="en-US" sz="9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itchFamily="34" charset="0"/>
                  <a:cs typeface="굴림" pitchFamily="50" charset="-127"/>
                </a:rPr>
                <a:t>호 </a:t>
              </a:r>
              <a:r>
                <a:rPr lang="en-US" altLang="ko-KR" sz="9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itchFamily="34" charset="0"/>
                  <a:cs typeface="굴림" pitchFamily="50" charset="-127"/>
                </a:rPr>
                <a:t>&gt;</a:t>
              </a:r>
            </a:p>
            <a:p>
              <a:pPr algn="just">
                <a:lnSpc>
                  <a:spcPts val="1125"/>
                </a:lnSpc>
                <a:defRPr/>
              </a:pPr>
              <a:endParaRPr lang="en-US" altLang="ko-KR" sz="900" dirty="0">
                <a:solidFill>
                  <a:prstClr val="black">
                    <a:lumMod val="65000"/>
                    <a:lumOff val="35000"/>
                  </a:prstClr>
                </a:solidFill>
                <a:latin typeface="Arial" pitchFamily="34" charset="0"/>
                <a:cs typeface="굴림" pitchFamily="50" charset="-127"/>
              </a:endParaRPr>
            </a:p>
            <a:p>
              <a:pPr algn="just">
                <a:lnSpc>
                  <a:spcPts val="1125"/>
                </a:lnSpc>
                <a:defRPr/>
              </a:pPr>
              <a:r>
                <a:rPr lang="ko-KR" altLang="en-US" sz="9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itchFamily="34" charset="0"/>
                  <a:cs typeface="굴림" pitchFamily="50" charset="-127"/>
                </a:rPr>
                <a:t>지방자치단체를 당사자로 하는 </a:t>
              </a:r>
              <a:endParaRPr lang="en-US" altLang="ko-KR" sz="9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Arial" pitchFamily="34" charset="0"/>
                <a:cs typeface="굴림" pitchFamily="50" charset="-127"/>
              </a:endParaRPr>
            </a:p>
            <a:p>
              <a:pPr algn="just">
                <a:lnSpc>
                  <a:spcPts val="1125"/>
                </a:lnSpc>
                <a:defRPr/>
              </a:pPr>
              <a:r>
                <a:rPr lang="ko-KR" altLang="en-US" sz="9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itchFamily="34" charset="0"/>
                  <a:cs typeface="굴림" pitchFamily="50" charset="-127"/>
                </a:rPr>
                <a:t>계약에 </a:t>
              </a:r>
              <a:r>
                <a:rPr lang="ko-KR" altLang="en-US" sz="9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itchFamily="34" charset="0"/>
                  <a:cs typeface="굴림" pitchFamily="50" charset="-127"/>
                </a:rPr>
                <a:t>관한 법률 시행령 </a:t>
              </a:r>
              <a:r>
                <a:rPr lang="en-US" altLang="ko-KR" sz="9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itchFamily="34" charset="0"/>
                  <a:cs typeface="굴림" pitchFamily="50" charset="-127"/>
                </a:rPr>
                <a:t>(</a:t>
              </a:r>
              <a:r>
                <a:rPr lang="ko-KR" altLang="en-US" sz="9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itchFamily="34" charset="0"/>
                  <a:cs typeface="굴림" pitchFamily="50" charset="-127"/>
                </a:rPr>
                <a:t>제</a:t>
              </a:r>
              <a:r>
                <a:rPr lang="en-US" altLang="ko-KR" sz="9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itchFamily="34" charset="0"/>
                  <a:cs typeface="굴림" pitchFamily="50" charset="-127"/>
                </a:rPr>
                <a:t>6</a:t>
              </a:r>
              <a:r>
                <a:rPr lang="ko-KR" altLang="en-US" sz="9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itchFamily="34" charset="0"/>
                  <a:cs typeface="굴림" pitchFamily="50" charset="-127"/>
                </a:rPr>
                <a:t>조 </a:t>
              </a:r>
              <a:r>
                <a:rPr lang="en-US" altLang="ko-KR" sz="9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itchFamily="34" charset="0"/>
                  <a:cs typeface="굴림" pitchFamily="50" charset="-127"/>
                </a:rPr>
                <a:t>2</a:t>
              </a:r>
              <a:r>
                <a:rPr lang="ko-KR" altLang="en-US" sz="9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itchFamily="34" charset="0"/>
                  <a:cs typeface="굴림" pitchFamily="50" charset="-127"/>
                </a:rPr>
                <a:t>항 등</a:t>
              </a:r>
              <a:r>
                <a:rPr lang="en-US" altLang="ko-KR" sz="9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itchFamily="34" charset="0"/>
                  <a:cs typeface="굴림" pitchFamily="50" charset="-127"/>
                </a:rPr>
                <a:t>)</a:t>
              </a:r>
              <a:r>
                <a:rPr lang="ko-KR" altLang="en-US" sz="9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itchFamily="34" charset="0"/>
                  <a:cs typeface="굴림" pitchFamily="50" charset="-127"/>
                </a:rPr>
                <a:t>에 의해 </a:t>
              </a:r>
              <a:endParaRPr lang="en-US" altLang="ko-KR" sz="9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Arial" pitchFamily="34" charset="0"/>
                <a:cs typeface="굴림" pitchFamily="50" charset="-127"/>
              </a:endParaRPr>
            </a:p>
            <a:p>
              <a:pPr algn="just">
                <a:lnSpc>
                  <a:spcPts val="1125"/>
                </a:lnSpc>
                <a:defRPr/>
              </a:pPr>
              <a:r>
                <a:rPr lang="ko-KR" altLang="en-US" sz="900" dirty="0" err="1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itchFamily="34" charset="0"/>
                  <a:cs typeface="굴림" pitchFamily="50" charset="-127"/>
                </a:rPr>
                <a:t>행정안전부</a:t>
              </a:r>
              <a:r>
                <a:rPr lang="ko-KR" altLang="en-US" sz="9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itchFamily="34" charset="0"/>
                  <a:cs typeface="굴림" pitchFamily="50" charset="-127"/>
                </a:rPr>
                <a:t> </a:t>
              </a:r>
              <a:r>
                <a:rPr lang="ko-KR" altLang="en-US" sz="9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itchFamily="34" charset="0"/>
                  <a:cs typeface="굴림" pitchFamily="50" charset="-127"/>
                </a:rPr>
                <a:t>장관이 이용을  규정한 </a:t>
              </a:r>
              <a:endParaRPr lang="en-US" altLang="ko-KR" sz="9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Arial" pitchFamily="34" charset="0"/>
                <a:cs typeface="굴림" pitchFamily="50" charset="-127"/>
              </a:endParaRPr>
            </a:p>
            <a:p>
              <a:pPr algn="just">
                <a:lnSpc>
                  <a:spcPts val="1125"/>
                </a:lnSpc>
                <a:defRPr/>
              </a:pPr>
              <a:r>
                <a:rPr lang="ko-KR" altLang="en-US" sz="9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itchFamily="34" charset="0"/>
                  <a:cs typeface="굴림" pitchFamily="50" charset="-127"/>
                </a:rPr>
                <a:t>정보처리장치의 </a:t>
              </a:r>
              <a:r>
                <a:rPr lang="ko-KR" altLang="en-US" sz="9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itchFamily="34" charset="0"/>
                  <a:cs typeface="굴림" pitchFamily="50" charset="-127"/>
                </a:rPr>
                <a:t>지정에 관한 고시</a:t>
              </a:r>
              <a:endParaRPr lang="en-US" altLang="ko-KR" sz="900" dirty="0">
                <a:solidFill>
                  <a:prstClr val="black">
                    <a:lumMod val="65000"/>
                    <a:lumOff val="35000"/>
                  </a:prstClr>
                </a:solidFill>
                <a:latin typeface="Arial" pitchFamily="34" charset="0"/>
                <a:cs typeface="굴림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2541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Rectangle 6"/>
          <p:cNvSpPr>
            <a:spLocks noChangeArrowheads="1"/>
          </p:cNvSpPr>
          <p:nvPr/>
        </p:nvSpPr>
        <p:spPr bwMode="auto">
          <a:xfrm>
            <a:off x="475849" y="1317042"/>
            <a:ext cx="2163701" cy="648000"/>
          </a:xfrm>
          <a:prstGeom prst="rect">
            <a:avLst/>
          </a:prstGeom>
          <a:solidFill>
            <a:srgbClr val="2B7B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prstClr val="black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2" name="Rectangle 7"/>
          <p:cNvSpPr>
            <a:spLocks noChangeArrowheads="1"/>
          </p:cNvSpPr>
          <p:nvPr/>
        </p:nvSpPr>
        <p:spPr bwMode="auto">
          <a:xfrm>
            <a:off x="3009492" y="1162979"/>
            <a:ext cx="5611227" cy="630947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accent1">
                <a:lumMod val="20000"/>
                <a:lumOff val="80000"/>
              </a:schemeClr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prstClr val="black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3" name="Freeform 8"/>
          <p:cNvSpPr>
            <a:spLocks/>
          </p:cNvSpPr>
          <p:nvPr/>
        </p:nvSpPr>
        <p:spPr bwMode="auto">
          <a:xfrm>
            <a:off x="2639550" y="1162972"/>
            <a:ext cx="369941" cy="792000"/>
          </a:xfrm>
          <a:custGeom>
            <a:avLst/>
            <a:gdLst>
              <a:gd name="T0" fmla="*/ 228 w 228"/>
              <a:gd name="T1" fmla="*/ 430 h 536"/>
              <a:gd name="T2" fmla="*/ 0 w 228"/>
              <a:gd name="T3" fmla="*/ 536 h 536"/>
              <a:gd name="T4" fmla="*/ 0 w 228"/>
              <a:gd name="T5" fmla="*/ 105 h 536"/>
              <a:gd name="T6" fmla="*/ 228 w 228"/>
              <a:gd name="T7" fmla="*/ 0 h 536"/>
              <a:gd name="T8" fmla="*/ 228 w 228"/>
              <a:gd name="T9" fmla="*/ 430 h 5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8" h="536">
                <a:moveTo>
                  <a:pt x="228" y="430"/>
                </a:moveTo>
                <a:lnTo>
                  <a:pt x="0" y="536"/>
                </a:lnTo>
                <a:lnTo>
                  <a:pt x="0" y="105"/>
                </a:lnTo>
                <a:lnTo>
                  <a:pt x="228" y="0"/>
                </a:lnTo>
                <a:lnTo>
                  <a:pt x="228" y="430"/>
                </a:lnTo>
                <a:close/>
              </a:path>
            </a:pathLst>
          </a:custGeom>
          <a:solidFill>
            <a:srgbClr val="2363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prstClr val="black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04" name="그룹 103"/>
          <p:cNvGrpSpPr/>
          <p:nvPr/>
        </p:nvGrpSpPr>
        <p:grpSpPr>
          <a:xfrm>
            <a:off x="3280116" y="1270016"/>
            <a:ext cx="397344" cy="360000"/>
            <a:chOff x="2591197" y="2476128"/>
            <a:chExt cx="361206" cy="361206"/>
          </a:xfrm>
        </p:grpSpPr>
        <p:sp>
          <p:nvSpPr>
            <p:cNvPr id="109" name="타원 108"/>
            <p:cNvSpPr/>
            <p:nvPr/>
          </p:nvSpPr>
          <p:spPr>
            <a:xfrm>
              <a:off x="2591197" y="2476128"/>
              <a:ext cx="361206" cy="361206"/>
            </a:xfrm>
            <a:prstGeom prst="ellipse">
              <a:avLst/>
            </a:prstGeom>
            <a:solidFill>
              <a:srgbClr val="2B7BC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110" name="갈매기형 수장 109"/>
            <p:cNvSpPr/>
            <p:nvPr/>
          </p:nvSpPr>
          <p:spPr>
            <a:xfrm>
              <a:off x="2685902" y="2570833"/>
              <a:ext cx="171797" cy="171797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105" name="Text Box 8"/>
          <p:cNvSpPr txBox="1">
            <a:spLocks noChangeArrowheads="1"/>
          </p:cNvSpPr>
          <p:nvPr/>
        </p:nvSpPr>
        <p:spPr bwMode="auto">
          <a:xfrm>
            <a:off x="907222" y="1402265"/>
            <a:ext cx="1814244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2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명    칭</a:t>
            </a:r>
            <a:endParaRPr lang="ko-KR" altLang="ko-KR" sz="2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660294" y="1382813"/>
            <a:ext cx="572593" cy="492443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ko-KR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01</a:t>
            </a:r>
            <a:endParaRPr lang="ko-KR" altLang="en-US" sz="26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3862920" y="1410042"/>
            <a:ext cx="4745881" cy="25128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ts val="1200"/>
              </a:lnSpc>
            </a:pPr>
            <a:r>
              <a:rPr lang="ko-KR" altLang="en-US" sz="2000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교육기관전자조달시스템 </a:t>
            </a:r>
            <a:r>
              <a:rPr lang="en-US" altLang="ko-K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S2B</a:t>
            </a:r>
            <a:r>
              <a:rPr lang="en-US" altLang="ko-KR" sz="14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(www.s2b.kr</a:t>
            </a:r>
            <a:r>
              <a:rPr lang="en-US" altLang="ko-KR" sz="1400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1600" dirty="0">
              <a:solidFill>
                <a:prstClr val="black">
                  <a:lumMod val="65000"/>
                  <a:lumOff val="35000"/>
                </a:prst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8" name="직사각형 107"/>
          <p:cNvSpPr/>
          <p:nvPr/>
        </p:nvSpPr>
        <p:spPr>
          <a:xfrm>
            <a:off x="8574004" y="1162979"/>
            <a:ext cx="93197" cy="630947"/>
          </a:xfrm>
          <a:prstGeom prst="rect">
            <a:avLst/>
          </a:prstGeom>
          <a:solidFill>
            <a:srgbClr val="2B7BC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prstClr val="black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433645" y="2156901"/>
            <a:ext cx="8232751" cy="890103"/>
            <a:chOff x="392075" y="2728838"/>
            <a:chExt cx="8232751" cy="890103"/>
          </a:xfrm>
        </p:grpSpPr>
        <p:sp>
          <p:nvSpPr>
            <p:cNvPr id="124" name="Rectangle 7"/>
            <p:cNvSpPr>
              <a:spLocks noChangeArrowheads="1"/>
            </p:cNvSpPr>
            <p:nvPr/>
          </p:nvSpPr>
          <p:spPr bwMode="auto">
            <a:xfrm flipH="1">
              <a:off x="2934670" y="2728838"/>
              <a:ext cx="5583012" cy="720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accent1">
                  <a:lumMod val="20000"/>
                  <a:lumOff val="80000"/>
                </a:schemeClr>
              </a:solidFill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125" name="Freeform 8"/>
            <p:cNvSpPr>
              <a:spLocks/>
            </p:cNvSpPr>
            <p:nvPr/>
          </p:nvSpPr>
          <p:spPr bwMode="auto">
            <a:xfrm flipH="1" flipV="1">
              <a:off x="2536506" y="2729741"/>
              <a:ext cx="420274" cy="889200"/>
            </a:xfrm>
            <a:custGeom>
              <a:avLst/>
              <a:gdLst>
                <a:gd name="T0" fmla="*/ 228 w 228"/>
                <a:gd name="T1" fmla="*/ 430 h 536"/>
                <a:gd name="T2" fmla="*/ 0 w 228"/>
                <a:gd name="T3" fmla="*/ 536 h 536"/>
                <a:gd name="T4" fmla="*/ 0 w 228"/>
                <a:gd name="T5" fmla="*/ 105 h 536"/>
                <a:gd name="T6" fmla="*/ 228 w 228"/>
                <a:gd name="T7" fmla="*/ 0 h 536"/>
                <a:gd name="T8" fmla="*/ 228 w 228"/>
                <a:gd name="T9" fmla="*/ 43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8" h="536">
                  <a:moveTo>
                    <a:pt x="228" y="430"/>
                  </a:moveTo>
                  <a:lnTo>
                    <a:pt x="0" y="536"/>
                  </a:lnTo>
                  <a:lnTo>
                    <a:pt x="0" y="105"/>
                  </a:lnTo>
                  <a:lnTo>
                    <a:pt x="228" y="0"/>
                  </a:lnTo>
                  <a:lnTo>
                    <a:pt x="228" y="430"/>
                  </a:lnTo>
                  <a:close/>
                </a:path>
              </a:pathLst>
            </a:custGeom>
            <a:solidFill>
              <a:srgbClr val="1882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grpSp>
          <p:nvGrpSpPr>
            <p:cNvPr id="116" name="그룹 115"/>
            <p:cNvGrpSpPr/>
            <p:nvPr/>
          </p:nvGrpSpPr>
          <p:grpSpPr>
            <a:xfrm flipH="1">
              <a:off x="3225109" y="2788947"/>
              <a:ext cx="397344" cy="360000"/>
              <a:chOff x="2591197" y="2476128"/>
              <a:chExt cx="361206" cy="361206"/>
            </a:xfrm>
          </p:grpSpPr>
          <p:sp>
            <p:nvSpPr>
              <p:cNvPr id="121" name="타원 120"/>
              <p:cNvSpPr/>
              <p:nvPr/>
            </p:nvSpPr>
            <p:spPr>
              <a:xfrm>
                <a:off x="2591197" y="2476128"/>
                <a:ext cx="361206" cy="361206"/>
              </a:xfrm>
              <a:prstGeom prst="ellipse">
                <a:avLst/>
              </a:prstGeom>
              <a:solidFill>
                <a:srgbClr val="1D9D8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>
                  <a:solidFill>
                    <a:prstClr val="black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  <p:sp>
            <p:nvSpPr>
              <p:cNvPr id="122" name="갈매기형 수장 121"/>
              <p:cNvSpPr/>
              <p:nvPr/>
            </p:nvSpPr>
            <p:spPr>
              <a:xfrm flipH="1">
                <a:off x="2685902" y="2570833"/>
                <a:ext cx="171797" cy="171797"/>
              </a:xfrm>
              <a:prstGeom prst="chevron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black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</p:grpSp>
        <p:grpSp>
          <p:nvGrpSpPr>
            <p:cNvPr id="7" name="그룹 6"/>
            <p:cNvGrpSpPr/>
            <p:nvPr/>
          </p:nvGrpSpPr>
          <p:grpSpPr>
            <a:xfrm>
              <a:off x="392075" y="2895883"/>
              <a:ext cx="2310284" cy="717743"/>
              <a:chOff x="6376711" y="3196240"/>
              <a:chExt cx="2310284" cy="793003"/>
            </a:xfrm>
          </p:grpSpPr>
          <p:sp>
            <p:nvSpPr>
              <p:cNvPr id="123" name="Rectangle 6"/>
              <p:cNvSpPr>
                <a:spLocks noChangeArrowheads="1"/>
              </p:cNvSpPr>
              <p:nvPr/>
            </p:nvSpPr>
            <p:spPr bwMode="auto">
              <a:xfrm flipH="1">
                <a:off x="6376711" y="3196240"/>
                <a:ext cx="2163701" cy="793003"/>
              </a:xfrm>
              <a:prstGeom prst="rect">
                <a:avLst/>
              </a:prstGeom>
              <a:solidFill>
                <a:srgbClr val="1D9D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>
                  <a:solidFill>
                    <a:prstClr val="black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  <p:sp>
            <p:nvSpPr>
              <p:cNvPr id="117" name="Text Box 8"/>
              <p:cNvSpPr txBox="1">
                <a:spLocks noChangeArrowheads="1"/>
              </p:cNvSpPr>
              <p:nvPr/>
            </p:nvSpPr>
            <p:spPr bwMode="auto">
              <a:xfrm flipH="1">
                <a:off x="6872751" y="3318853"/>
                <a:ext cx="1814244" cy="4760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r>
                  <a:rPr lang="ko-KR" altLang="en-US" sz="2200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관련근거</a:t>
                </a:r>
                <a:endParaRPr lang="ko-KR" altLang="ko-KR" sz="22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  <p:sp>
            <p:nvSpPr>
              <p:cNvPr id="118" name="TextBox 117"/>
              <p:cNvSpPr txBox="1"/>
              <p:nvPr/>
            </p:nvSpPr>
            <p:spPr>
              <a:xfrm flipH="1">
                <a:off x="6535307" y="3288306"/>
                <a:ext cx="572593" cy="544079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algn="ctr"/>
                <a:r>
                  <a:rPr lang="en-US" altLang="ko-KR" sz="2600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02</a:t>
                </a:r>
                <a:endParaRPr lang="ko-KR" altLang="en-US" sz="26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</p:grpSp>
        <p:sp>
          <p:nvSpPr>
            <p:cNvPr id="119" name="TextBox 118"/>
            <p:cNvSpPr txBox="1"/>
            <p:nvPr/>
          </p:nvSpPr>
          <p:spPr>
            <a:xfrm flipH="1">
              <a:off x="3864163" y="2742758"/>
              <a:ext cx="4706137" cy="6617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1600" spc="-50" dirty="0" err="1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행정안전부</a:t>
              </a:r>
              <a:r>
                <a:rPr lang="ko-KR" altLang="en-US" sz="1600" spc="-5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고시 </a:t>
              </a:r>
              <a:r>
                <a:rPr lang="ko-KR" altLang="en-US" sz="1600" spc="-5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제</a:t>
              </a:r>
              <a:r>
                <a:rPr lang="en-US" altLang="ko-KR" sz="1600" spc="-5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2011-24</a:t>
              </a:r>
              <a:r>
                <a:rPr lang="ko-KR" altLang="en-US" sz="1600" spc="-5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호</a:t>
              </a:r>
              <a:r>
                <a:rPr lang="en-US" altLang="ko-KR" sz="1600" spc="-5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(</a:t>
              </a:r>
              <a:r>
                <a:rPr lang="en-US" altLang="ko-KR" sz="1600" spc="-5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2011</a:t>
              </a:r>
              <a:r>
                <a:rPr lang="en-US" altLang="ko-KR" sz="1600" spc="-5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6. 15.)</a:t>
              </a:r>
              <a:endParaRPr lang="en-US" altLang="ko-KR" sz="1600" spc="-50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endParaRPr lang="en-US" altLang="ko-KR" sz="500" spc="-50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r>
                <a:rPr lang="ko-KR" altLang="en-US" sz="1600" spc="-50" dirty="0" err="1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행정안전부</a:t>
              </a:r>
              <a:r>
                <a:rPr lang="ko-KR" altLang="en-US" sz="1600" spc="-5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고시 </a:t>
              </a:r>
              <a:r>
                <a:rPr lang="ko-KR" altLang="en-US" sz="1600" spc="-5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제</a:t>
              </a:r>
              <a:r>
                <a:rPr lang="en-US" altLang="ko-KR" sz="1600" spc="-5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2018-55</a:t>
              </a:r>
              <a:r>
                <a:rPr lang="ko-KR" altLang="en-US" sz="1600" spc="-5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호</a:t>
              </a:r>
              <a:r>
                <a:rPr lang="en-US" altLang="ko-KR" sz="1600" spc="-5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(</a:t>
              </a:r>
              <a:r>
                <a:rPr lang="en-US" altLang="ko-KR" sz="1600" spc="-5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2018</a:t>
              </a:r>
              <a:r>
                <a:rPr lang="en-US" altLang="ko-KR" sz="1600" spc="-5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8. 20.</a:t>
              </a:r>
              <a:r>
                <a:rPr lang="ko-KR" altLang="en-US" sz="1600" spc="-5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개정</a:t>
              </a:r>
              <a:r>
                <a:rPr lang="en-US" altLang="ko-KR" sz="1600" spc="-5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)</a:t>
              </a:r>
            </a:p>
          </p:txBody>
        </p:sp>
        <p:sp>
          <p:nvSpPr>
            <p:cNvPr id="120" name="직사각형 119"/>
            <p:cNvSpPr/>
            <p:nvPr/>
          </p:nvSpPr>
          <p:spPr>
            <a:xfrm flipH="1">
              <a:off x="8516826" y="2728838"/>
              <a:ext cx="108000" cy="720000"/>
            </a:xfrm>
            <a:prstGeom prst="rect">
              <a:avLst/>
            </a:prstGeom>
            <a:solidFill>
              <a:srgbClr val="1D9D8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436481" y="3207701"/>
            <a:ext cx="8230720" cy="894700"/>
            <a:chOff x="394917" y="3555451"/>
            <a:chExt cx="8230720" cy="894700"/>
          </a:xfrm>
        </p:grpSpPr>
        <p:sp>
          <p:nvSpPr>
            <p:cNvPr id="135" name="Rectangle 6"/>
            <p:cNvSpPr>
              <a:spLocks noChangeArrowheads="1"/>
            </p:cNvSpPr>
            <p:nvPr/>
          </p:nvSpPr>
          <p:spPr bwMode="auto">
            <a:xfrm>
              <a:off x="394917" y="3744896"/>
              <a:ext cx="2163701" cy="705255"/>
            </a:xfrm>
            <a:prstGeom prst="rect">
              <a:avLst/>
            </a:prstGeom>
            <a:solidFill>
              <a:srgbClr val="9CBA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136" name="Rectangle 7"/>
            <p:cNvSpPr>
              <a:spLocks noChangeArrowheads="1"/>
            </p:cNvSpPr>
            <p:nvPr/>
          </p:nvSpPr>
          <p:spPr bwMode="auto">
            <a:xfrm>
              <a:off x="2956781" y="3555451"/>
              <a:ext cx="5583012" cy="7758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accent1">
                  <a:lumMod val="20000"/>
                  <a:lumOff val="80000"/>
                </a:schemeClr>
              </a:solidFill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137" name="Freeform 8"/>
            <p:cNvSpPr>
              <a:spLocks/>
            </p:cNvSpPr>
            <p:nvPr/>
          </p:nvSpPr>
          <p:spPr bwMode="auto">
            <a:xfrm>
              <a:off x="2558618" y="3568151"/>
              <a:ext cx="398163" cy="882000"/>
            </a:xfrm>
            <a:custGeom>
              <a:avLst/>
              <a:gdLst>
                <a:gd name="T0" fmla="*/ 228 w 228"/>
                <a:gd name="T1" fmla="*/ 430 h 536"/>
                <a:gd name="T2" fmla="*/ 0 w 228"/>
                <a:gd name="T3" fmla="*/ 536 h 536"/>
                <a:gd name="T4" fmla="*/ 0 w 228"/>
                <a:gd name="T5" fmla="*/ 105 h 536"/>
                <a:gd name="T6" fmla="*/ 228 w 228"/>
                <a:gd name="T7" fmla="*/ 0 h 536"/>
                <a:gd name="T8" fmla="*/ 228 w 228"/>
                <a:gd name="T9" fmla="*/ 43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8" h="536">
                  <a:moveTo>
                    <a:pt x="228" y="430"/>
                  </a:moveTo>
                  <a:lnTo>
                    <a:pt x="0" y="536"/>
                  </a:lnTo>
                  <a:lnTo>
                    <a:pt x="0" y="105"/>
                  </a:lnTo>
                  <a:lnTo>
                    <a:pt x="228" y="0"/>
                  </a:lnTo>
                  <a:lnTo>
                    <a:pt x="228" y="430"/>
                  </a:lnTo>
                  <a:close/>
                </a:path>
              </a:pathLst>
            </a:custGeom>
            <a:solidFill>
              <a:srgbClr val="84A3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grpSp>
          <p:nvGrpSpPr>
            <p:cNvPr id="128" name="그룹 127"/>
            <p:cNvGrpSpPr/>
            <p:nvPr/>
          </p:nvGrpSpPr>
          <p:grpSpPr>
            <a:xfrm>
              <a:off x="3196546" y="3598092"/>
              <a:ext cx="397344" cy="360000"/>
              <a:chOff x="2591197" y="2476128"/>
              <a:chExt cx="361206" cy="361206"/>
            </a:xfrm>
          </p:grpSpPr>
          <p:sp>
            <p:nvSpPr>
              <p:cNvPr id="133" name="타원 132"/>
              <p:cNvSpPr/>
              <p:nvPr/>
            </p:nvSpPr>
            <p:spPr>
              <a:xfrm>
                <a:off x="2591197" y="2476128"/>
                <a:ext cx="361206" cy="361206"/>
              </a:xfrm>
              <a:prstGeom prst="ellipse">
                <a:avLst/>
              </a:prstGeom>
              <a:solidFill>
                <a:srgbClr val="9CBA6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>
                  <a:solidFill>
                    <a:prstClr val="black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  <p:sp>
            <p:nvSpPr>
              <p:cNvPr id="134" name="갈매기형 수장 133"/>
              <p:cNvSpPr/>
              <p:nvPr/>
            </p:nvSpPr>
            <p:spPr>
              <a:xfrm>
                <a:off x="2685902" y="2570833"/>
                <a:ext cx="171797" cy="171797"/>
              </a:xfrm>
              <a:prstGeom prst="chevron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black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</p:grpSp>
        <p:sp>
          <p:nvSpPr>
            <p:cNvPr id="129" name="Text Box 8"/>
            <p:cNvSpPr txBox="1">
              <a:spLocks noChangeArrowheads="1"/>
            </p:cNvSpPr>
            <p:nvPr/>
          </p:nvSpPr>
          <p:spPr bwMode="auto">
            <a:xfrm>
              <a:off x="865658" y="3893681"/>
              <a:ext cx="1814244" cy="430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22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대상기관</a:t>
              </a:r>
              <a:endParaRPr lang="ko-KR" altLang="ko-KR" sz="2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131" name="TextBox 130"/>
            <p:cNvSpPr txBox="1"/>
            <p:nvPr/>
          </p:nvSpPr>
          <p:spPr>
            <a:xfrm>
              <a:off x="3833656" y="3608731"/>
              <a:ext cx="4706137" cy="61555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dirty="0">
                  <a:solidFill>
                    <a:srgbClr val="0066B3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지방자치단체 및 지방계약법 적용 공공기관</a:t>
              </a:r>
              <a:endParaRPr lang="en-US" altLang="ko-KR" sz="1600" dirty="0">
                <a:solidFill>
                  <a:srgbClr val="0066B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r>
                <a:rPr lang="en-US" altLang="ko-KR" sz="16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[</a:t>
              </a:r>
              <a:r>
                <a:rPr lang="ko-KR" altLang="en-US" sz="16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교육기관</a:t>
              </a:r>
              <a:r>
                <a:rPr lang="en-US" altLang="ko-KR" sz="16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, </a:t>
              </a:r>
              <a:r>
                <a:rPr lang="ko-KR" altLang="en-US" sz="16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지방자치단체</a:t>
              </a:r>
              <a:r>
                <a:rPr lang="en-US" altLang="ko-KR" sz="16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, </a:t>
              </a:r>
              <a:r>
                <a:rPr lang="ko-KR" altLang="en-US" sz="16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지방 ∙ 공사 공단</a:t>
              </a:r>
              <a:r>
                <a:rPr lang="en-US" altLang="ko-KR" sz="16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</a:t>
              </a:r>
              <a:r>
                <a:rPr lang="ko-KR" altLang="en-US" sz="16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등</a:t>
              </a:r>
              <a:r>
                <a:rPr lang="en-US" altLang="ko-KR" sz="16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]</a:t>
              </a:r>
              <a:endParaRPr lang="en-US" altLang="ko-KR" sz="1600" dirty="0">
                <a:solidFill>
                  <a:srgbClr val="0066B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132" name="직사각형 131"/>
            <p:cNvSpPr/>
            <p:nvPr/>
          </p:nvSpPr>
          <p:spPr>
            <a:xfrm>
              <a:off x="8517637" y="3555451"/>
              <a:ext cx="108000" cy="775821"/>
            </a:xfrm>
            <a:prstGeom prst="rect">
              <a:avLst/>
            </a:prstGeom>
            <a:solidFill>
              <a:srgbClr val="9CBA6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148" name="Rectangle 7"/>
          <p:cNvSpPr>
            <a:spLocks noChangeArrowheads="1"/>
          </p:cNvSpPr>
          <p:nvPr/>
        </p:nvSpPr>
        <p:spPr bwMode="auto">
          <a:xfrm flipH="1">
            <a:off x="3011935" y="4220858"/>
            <a:ext cx="5583012" cy="144004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accent1">
                <a:lumMod val="20000"/>
                <a:lumOff val="80000"/>
              </a:schemeClr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prstClr val="black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47" name="Rectangle 6"/>
          <p:cNvSpPr>
            <a:spLocks noChangeArrowheads="1"/>
          </p:cNvSpPr>
          <p:nvPr/>
        </p:nvSpPr>
        <p:spPr bwMode="auto">
          <a:xfrm flipH="1">
            <a:off x="456919" y="4421286"/>
            <a:ext cx="2163701" cy="765392"/>
          </a:xfrm>
          <a:prstGeom prst="rect">
            <a:avLst/>
          </a:prstGeom>
          <a:solidFill>
            <a:srgbClr val="F39B1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prstClr val="black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49" name="Freeform 8"/>
          <p:cNvSpPr>
            <a:spLocks/>
          </p:cNvSpPr>
          <p:nvPr/>
        </p:nvSpPr>
        <p:spPr bwMode="auto">
          <a:xfrm>
            <a:off x="2615980" y="4225188"/>
            <a:ext cx="398163" cy="961490"/>
          </a:xfrm>
          <a:custGeom>
            <a:avLst/>
            <a:gdLst>
              <a:gd name="T0" fmla="*/ 228 w 228"/>
              <a:gd name="T1" fmla="*/ 430 h 536"/>
              <a:gd name="T2" fmla="*/ 0 w 228"/>
              <a:gd name="T3" fmla="*/ 536 h 536"/>
              <a:gd name="T4" fmla="*/ 0 w 228"/>
              <a:gd name="T5" fmla="*/ 105 h 536"/>
              <a:gd name="T6" fmla="*/ 228 w 228"/>
              <a:gd name="T7" fmla="*/ 0 h 536"/>
              <a:gd name="T8" fmla="*/ 228 w 228"/>
              <a:gd name="T9" fmla="*/ 430 h 5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8" h="536">
                <a:moveTo>
                  <a:pt x="228" y="430"/>
                </a:moveTo>
                <a:lnTo>
                  <a:pt x="0" y="536"/>
                </a:lnTo>
                <a:lnTo>
                  <a:pt x="0" y="105"/>
                </a:lnTo>
                <a:lnTo>
                  <a:pt x="228" y="0"/>
                </a:lnTo>
                <a:lnTo>
                  <a:pt x="228" y="430"/>
                </a:lnTo>
                <a:close/>
              </a:path>
            </a:pathLst>
          </a:custGeom>
          <a:solidFill>
            <a:srgbClr val="D7840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prstClr val="black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3245412" y="4288878"/>
            <a:ext cx="397344" cy="360000"/>
            <a:chOff x="2254356" y="4845557"/>
            <a:chExt cx="397344" cy="401578"/>
          </a:xfrm>
        </p:grpSpPr>
        <p:sp>
          <p:nvSpPr>
            <p:cNvPr id="145" name="타원 144"/>
            <p:cNvSpPr/>
            <p:nvPr/>
          </p:nvSpPr>
          <p:spPr>
            <a:xfrm>
              <a:off x="2254356" y="4845557"/>
              <a:ext cx="397344" cy="401578"/>
            </a:xfrm>
            <a:prstGeom prst="ellipse">
              <a:avLst/>
            </a:prstGeom>
            <a:solidFill>
              <a:srgbClr val="F39B1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146" name="갈매기형 수장 145"/>
            <p:cNvSpPr/>
            <p:nvPr/>
          </p:nvSpPr>
          <p:spPr>
            <a:xfrm>
              <a:off x="2358535" y="4950847"/>
              <a:ext cx="188985" cy="190999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141" name="Text Box 8"/>
          <p:cNvSpPr txBox="1">
            <a:spLocks noChangeArrowheads="1"/>
          </p:cNvSpPr>
          <p:nvPr/>
        </p:nvSpPr>
        <p:spPr bwMode="auto">
          <a:xfrm flipH="1">
            <a:off x="1039645" y="4575052"/>
            <a:ext cx="1540953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2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이용범위</a:t>
            </a:r>
            <a:endParaRPr lang="ko-KR" altLang="ko-KR" sz="2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42" name="TextBox 141"/>
          <p:cNvSpPr txBox="1"/>
          <p:nvPr/>
        </p:nvSpPr>
        <p:spPr>
          <a:xfrm flipH="1">
            <a:off x="576211" y="4544274"/>
            <a:ext cx="648635" cy="49244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04</a:t>
            </a:r>
            <a:endParaRPr lang="ko-KR" altLang="en-US" sz="26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43" name="TextBox 142"/>
          <p:cNvSpPr txBox="1"/>
          <p:nvPr/>
        </p:nvSpPr>
        <p:spPr>
          <a:xfrm flipH="1">
            <a:off x="3746935" y="4291462"/>
            <a:ext cx="4898680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ᆞ</a:t>
            </a:r>
            <a:r>
              <a:rPr lang="ko-KR" altLang="en-US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물         품 </a:t>
            </a:r>
            <a:r>
              <a:rPr lang="en-US" altLang="ko-KR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dirty="0">
                <a:solidFill>
                  <a:srgbClr val="70AD47">
                    <a:lumMod val="75000"/>
                  </a:srgb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추정가격 </a:t>
            </a:r>
            <a:r>
              <a:rPr lang="en-US" altLang="ko-KR" dirty="0">
                <a:solidFill>
                  <a:srgbClr val="70AD47">
                    <a:lumMod val="75000"/>
                  </a:srgb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7</a:t>
            </a:r>
            <a:r>
              <a:rPr lang="ko-KR" altLang="en-US" dirty="0" smtClean="0">
                <a:solidFill>
                  <a:srgbClr val="70AD47">
                    <a:lumMod val="75000"/>
                  </a:srgb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천만 원 </a:t>
            </a:r>
            <a:r>
              <a:rPr lang="ko-KR" altLang="en-US" dirty="0">
                <a:solidFill>
                  <a:srgbClr val="70AD47">
                    <a:lumMod val="75000"/>
                  </a:srgb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이하</a:t>
            </a:r>
            <a:endParaRPr lang="en-US" altLang="ko-KR" dirty="0">
              <a:solidFill>
                <a:srgbClr val="70AD47">
                  <a:lumMod val="75000"/>
                </a:srgb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en-US" altLang="ko-KR" sz="500" dirty="0">
              <a:solidFill>
                <a:srgbClr val="70AD47">
                  <a:lumMod val="75000"/>
                </a:srgb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ᆞ</a:t>
            </a:r>
            <a:r>
              <a:rPr lang="ko-KR" altLang="en-US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공사 ∙</a:t>
            </a:r>
            <a:r>
              <a:rPr lang="en-US" altLang="ko-KR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용역 </a:t>
            </a:r>
            <a:r>
              <a:rPr lang="en-US" altLang="ko-KR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dirty="0">
                <a:solidFill>
                  <a:srgbClr val="70AD47">
                    <a:lumMod val="75000"/>
                  </a:srgb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추정가격 </a:t>
            </a:r>
            <a:r>
              <a:rPr lang="en-US" altLang="ko-KR" dirty="0">
                <a:solidFill>
                  <a:srgbClr val="70AD47">
                    <a:lumMod val="75000"/>
                  </a:srgb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dirty="0" smtClean="0">
                <a:solidFill>
                  <a:srgbClr val="70AD47">
                    <a:lumMod val="75000"/>
                  </a:srgb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천만 원 </a:t>
            </a:r>
            <a:r>
              <a:rPr lang="ko-KR" altLang="en-US" dirty="0">
                <a:solidFill>
                  <a:srgbClr val="70AD47">
                    <a:lumMod val="75000"/>
                  </a:srgb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이하</a:t>
            </a:r>
            <a:endParaRPr lang="en-US" altLang="ko-KR" dirty="0">
              <a:solidFill>
                <a:srgbClr val="70AD47">
                  <a:lumMod val="75000"/>
                </a:srgb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ko-KR" altLang="en-US" sz="500" dirty="0">
              <a:solidFill>
                <a:srgbClr val="70AD47">
                  <a:lumMod val="75000"/>
                </a:srgb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ᆞ</a:t>
            </a:r>
            <a:r>
              <a:rPr lang="ko-KR" altLang="en-US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간행물구매 </a:t>
            </a:r>
            <a:r>
              <a:rPr lang="en-US" altLang="ko-KR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dirty="0">
                <a:solidFill>
                  <a:srgbClr val="70AD47">
                    <a:lumMod val="75000"/>
                  </a:srgb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금액 한도 </a:t>
            </a:r>
            <a:r>
              <a:rPr lang="ko-KR" altLang="en-US" dirty="0" smtClean="0">
                <a:solidFill>
                  <a:srgbClr val="70AD47">
                    <a:lumMod val="75000"/>
                  </a:srgb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없음</a:t>
            </a:r>
            <a:endParaRPr lang="en-US" altLang="ko-KR" sz="500" dirty="0">
              <a:solidFill>
                <a:prstClr val="black">
                  <a:lumMod val="65000"/>
                  <a:lumOff val="35000"/>
                </a:prst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sz="1600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en-US" altLang="ko-KR" sz="1400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출판문화산업진흥법</a:t>
            </a:r>
            <a:r>
              <a:rPr lang="en-US" altLang="ko-KR" sz="1400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] </a:t>
            </a:r>
            <a:r>
              <a:rPr lang="ko-KR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</a:t>
            </a:r>
            <a:r>
              <a:rPr lang="en-US" altLang="ko-KR" sz="1400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22</a:t>
            </a:r>
            <a:r>
              <a:rPr lang="ko-KR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조에 해당하는 간행물 구매</a:t>
            </a:r>
            <a:endParaRPr lang="en-US" altLang="ko-KR" sz="1600" dirty="0">
              <a:solidFill>
                <a:prstClr val="black">
                  <a:lumMod val="65000"/>
                  <a:lumOff val="35000"/>
                </a:prst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44" name="직사각형 143"/>
          <p:cNvSpPr/>
          <p:nvPr/>
        </p:nvSpPr>
        <p:spPr>
          <a:xfrm flipH="1">
            <a:off x="8572260" y="4220122"/>
            <a:ext cx="94130" cy="1440776"/>
          </a:xfrm>
          <a:prstGeom prst="rect">
            <a:avLst/>
          </a:prstGeom>
          <a:solidFill>
            <a:srgbClr val="F39B1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prstClr val="black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620931" y="3487658"/>
            <a:ext cx="572593" cy="492443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ko-KR" sz="2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03</a:t>
            </a:r>
            <a:endParaRPr lang="ko-KR" altLang="en-US" sz="26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E883472-33D5-4889-9B20-3632EE39BEE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47" name="그룹 46"/>
          <p:cNvGrpSpPr/>
          <p:nvPr/>
        </p:nvGrpSpPr>
        <p:grpSpPr>
          <a:xfrm>
            <a:off x="226856" y="70090"/>
            <a:ext cx="3678877" cy="548616"/>
            <a:chOff x="433518" y="967134"/>
            <a:chExt cx="3678877" cy="548616"/>
          </a:xfrm>
        </p:grpSpPr>
        <p:grpSp>
          <p:nvGrpSpPr>
            <p:cNvPr id="49" name="그룹 48"/>
            <p:cNvGrpSpPr/>
            <p:nvPr/>
          </p:nvGrpSpPr>
          <p:grpSpPr>
            <a:xfrm>
              <a:off x="433518" y="967134"/>
              <a:ext cx="3678877" cy="548616"/>
              <a:chOff x="506251" y="884006"/>
              <a:chExt cx="3678877" cy="548616"/>
            </a:xfrm>
          </p:grpSpPr>
          <p:sp>
            <p:nvSpPr>
              <p:cNvPr id="51" name="Text Box 63"/>
              <p:cNvSpPr txBox="1">
                <a:spLocks noChangeArrowheads="1"/>
              </p:cNvSpPr>
              <p:nvPr/>
            </p:nvSpPr>
            <p:spPr bwMode="auto">
              <a:xfrm>
                <a:off x="617406" y="951066"/>
                <a:ext cx="184731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latinLnBrk="0" hangingPunct="0">
                  <a:defRPr/>
                </a:pPr>
                <a:endParaRPr lang="en-US" altLang="ko-KR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52" name="텍스트 개체 틀 8"/>
              <p:cNvSpPr txBox="1">
                <a:spLocks/>
              </p:cNvSpPr>
              <p:nvPr/>
            </p:nvSpPr>
            <p:spPr>
              <a:xfrm>
                <a:off x="1198444" y="884006"/>
                <a:ext cx="2986684" cy="511781"/>
              </a:xfrm>
              <a:prstGeom prst="rect">
                <a:avLst/>
              </a:prstGeom>
              <a:extLst/>
            </p:spPr>
            <p:txBody>
              <a:bodyPr rtlCol="0" anchor="ctr"/>
              <a:lstStyle>
                <a:lvl1pPr marL="342900" indent="-3429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25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1pPr>
                <a:lvl2pPr marL="742950" indent="-28575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2pPr>
                <a:lvl3pPr marL="1143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3pPr>
                <a:lvl4pPr marL="1600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4pPr>
                <a:lvl5pPr marL="20574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»"/>
                  <a:defRPr lang="ko-KR" altLang="en-US" sz="1800" kern="12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5pPr>
                <a:lvl6pPr marL="25146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Font typeface="Arial" pitchFamily="34" charset="0"/>
                  <a:buNone/>
                  <a:defRPr/>
                </a:pPr>
                <a:endParaRPr sz="1800" dirty="0">
                  <a:solidFill>
                    <a:prstClr val="black">
                      <a:lumMod val="75000"/>
                      <a:lumOff val="25000"/>
                    </a:prstClr>
                  </a:solidFill>
                </a:endParaRPr>
              </a:p>
            </p:txBody>
          </p:sp>
          <p:pic>
            <p:nvPicPr>
              <p:cNvPr id="53" name="Picture 12" descr="바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6251" y="931071"/>
                <a:ext cx="3561693" cy="5015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4" name="Rectangle 14"/>
              <p:cNvSpPr>
                <a:spLocks noChangeArrowheads="1"/>
              </p:cNvSpPr>
              <p:nvPr/>
            </p:nvSpPr>
            <p:spPr bwMode="auto">
              <a:xfrm>
                <a:off x="907393" y="971720"/>
                <a:ext cx="2800511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17961" dir="2700000" algn="ctr" rotWithShape="0">
                  <a:schemeClr val="bg1"/>
                </a:outerShdw>
              </a:effectLst>
            </p:spPr>
            <p:txBody>
              <a:bodyPr wrap="square">
                <a:spAutoFit/>
              </a:bodyPr>
              <a:lstStyle/>
              <a:p>
                <a:pPr>
                  <a:defRPr/>
                </a:pPr>
                <a:r>
                  <a:rPr lang="ko-KR" altLang="en-US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개요</a:t>
                </a:r>
                <a:endParaRPr lang="ko-KR" altLang="en-US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pic>
          <p:nvPicPr>
            <p:cNvPr id="50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541" y="1154170"/>
              <a:ext cx="234950" cy="252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44895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그룹 26"/>
          <p:cNvGrpSpPr/>
          <p:nvPr/>
        </p:nvGrpSpPr>
        <p:grpSpPr>
          <a:xfrm>
            <a:off x="306689" y="1052423"/>
            <a:ext cx="8541327" cy="727718"/>
            <a:chOff x="463016" y="1891144"/>
            <a:chExt cx="8541327" cy="689835"/>
          </a:xfrm>
        </p:grpSpPr>
        <p:grpSp>
          <p:nvGrpSpPr>
            <p:cNvPr id="4" name="그룹 19"/>
            <p:cNvGrpSpPr>
              <a:grpSpLocks/>
            </p:cNvGrpSpPr>
            <p:nvPr/>
          </p:nvGrpSpPr>
          <p:grpSpPr bwMode="auto">
            <a:xfrm>
              <a:off x="1978917" y="1898349"/>
              <a:ext cx="3657333" cy="682630"/>
              <a:chOff x="3176588" y="1263997"/>
              <a:chExt cx="1371598" cy="414338"/>
            </a:xfrm>
          </p:grpSpPr>
          <p:sp>
            <p:nvSpPr>
              <p:cNvPr id="5" name="양쪽 모서리가 둥근 사각형 4"/>
              <p:cNvSpPr/>
              <p:nvPr/>
            </p:nvSpPr>
            <p:spPr bwMode="auto">
              <a:xfrm>
                <a:off x="3176588" y="1263997"/>
                <a:ext cx="1370291" cy="414338"/>
              </a:xfrm>
              <a:prstGeom prst="round2SameRect">
                <a:avLst/>
              </a:prstGeom>
              <a:solidFill>
                <a:srgbClr val="9DD32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400" b="1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  <p:sp>
            <p:nvSpPr>
              <p:cNvPr id="6" name="직사각형 294"/>
              <p:cNvSpPr>
                <a:spLocks noChangeArrowheads="1"/>
              </p:cNvSpPr>
              <p:nvPr/>
            </p:nvSpPr>
            <p:spPr bwMode="auto">
              <a:xfrm>
                <a:off x="3176588" y="1328593"/>
                <a:ext cx="1371598" cy="2428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en-US" altLang="ko-KR" sz="2000" b="1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itchFamily="34" charset="0"/>
                  </a:rPr>
                  <a:t>S2B</a:t>
                </a:r>
                <a:endParaRPr lang="ko-KR" altLang="en-US" sz="20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  <a:cs typeface="Arial" pitchFamily="34" charset="0"/>
                </a:endParaRPr>
              </a:p>
            </p:txBody>
          </p:sp>
          <p:sp>
            <p:nvSpPr>
              <p:cNvPr id="7" name="직사각형 6"/>
              <p:cNvSpPr/>
              <p:nvPr/>
            </p:nvSpPr>
            <p:spPr bwMode="auto">
              <a:xfrm rot="16200000" flipH="1">
                <a:off x="3856235" y="829375"/>
                <a:ext cx="17533" cy="899805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alpha val="0"/>
                    </a:schemeClr>
                  </a:gs>
                  <a:gs pos="5000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400" b="1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</p:grpSp>
        <p:grpSp>
          <p:nvGrpSpPr>
            <p:cNvPr id="8" name="그룹 24"/>
            <p:cNvGrpSpPr>
              <a:grpSpLocks/>
            </p:cNvGrpSpPr>
            <p:nvPr/>
          </p:nvGrpSpPr>
          <p:grpSpPr bwMode="auto">
            <a:xfrm>
              <a:off x="463016" y="1891144"/>
              <a:ext cx="8541327" cy="685670"/>
              <a:chOff x="523425" y="1343760"/>
              <a:chExt cx="7782991" cy="415127"/>
            </a:xfrm>
          </p:grpSpPr>
          <p:sp>
            <p:nvSpPr>
              <p:cNvPr id="9" name="양쪽 모서리가 둥근 사각형 8"/>
              <p:cNvSpPr/>
              <p:nvPr/>
            </p:nvSpPr>
            <p:spPr bwMode="auto">
              <a:xfrm>
                <a:off x="523425" y="1343760"/>
                <a:ext cx="1362262" cy="415127"/>
              </a:xfrm>
              <a:prstGeom prst="round2Same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  <p:sp>
            <p:nvSpPr>
              <p:cNvPr id="10" name="직사각형 291"/>
              <p:cNvSpPr>
                <a:spLocks noChangeArrowheads="1"/>
              </p:cNvSpPr>
              <p:nvPr/>
            </p:nvSpPr>
            <p:spPr bwMode="auto">
              <a:xfrm>
                <a:off x="618688" y="1415556"/>
                <a:ext cx="1144745" cy="2422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ko-KR" altLang="en-US" sz="2000" b="1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itchFamily="34" charset="0"/>
                  </a:rPr>
                  <a:t>구  분</a:t>
                </a:r>
              </a:p>
            </p:txBody>
          </p:sp>
          <p:sp>
            <p:nvSpPr>
              <p:cNvPr id="11" name="직사각형 10"/>
              <p:cNvSpPr/>
              <p:nvPr/>
            </p:nvSpPr>
            <p:spPr bwMode="auto">
              <a:xfrm rot="16200000" flipH="1">
                <a:off x="1367285" y="527451"/>
                <a:ext cx="17489" cy="1657577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alpha val="0"/>
                    </a:schemeClr>
                  </a:gs>
                  <a:gs pos="5000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  <p:sp>
            <p:nvSpPr>
              <p:cNvPr id="12" name="양쪽 모서리가 둥근 사각형 11"/>
              <p:cNvSpPr/>
              <p:nvPr/>
            </p:nvSpPr>
            <p:spPr bwMode="auto">
              <a:xfrm>
                <a:off x="5257998" y="1352044"/>
                <a:ext cx="3048418" cy="405002"/>
              </a:xfrm>
              <a:prstGeom prst="round2Same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400"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  <p:sp>
            <p:nvSpPr>
              <p:cNvPr id="13" name="직사각형 295"/>
              <p:cNvSpPr>
                <a:spLocks noChangeArrowheads="1"/>
              </p:cNvSpPr>
              <p:nvPr/>
            </p:nvSpPr>
            <p:spPr bwMode="auto">
              <a:xfrm>
                <a:off x="5299279" y="1418317"/>
                <a:ext cx="2951567" cy="2422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en-US" altLang="ko-KR" sz="2000" b="1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itchFamily="34" charset="0"/>
                  </a:rPr>
                  <a:t>G2B</a:t>
                </a:r>
                <a:endParaRPr lang="ko-KR" altLang="en-US" sz="20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  <a:cs typeface="Arial" pitchFamily="34" charset="0"/>
                </a:endParaRPr>
              </a:p>
            </p:txBody>
          </p:sp>
        </p:grpSp>
        <p:sp>
          <p:nvSpPr>
            <p:cNvPr id="15" name="직사각형 14"/>
            <p:cNvSpPr/>
            <p:nvPr/>
          </p:nvSpPr>
          <p:spPr bwMode="auto">
            <a:xfrm rot="16200000" flipH="1">
              <a:off x="7236833" y="702315"/>
              <a:ext cx="44090" cy="2437645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50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aphicFrame>
        <p:nvGraphicFramePr>
          <p:cNvPr id="14" name="표 13"/>
          <p:cNvGraphicFramePr>
            <a:graphicFrameLocks noGrp="1"/>
          </p:cNvGraphicFramePr>
          <p:nvPr>
            <p:extLst/>
          </p:nvPr>
        </p:nvGraphicFramePr>
        <p:xfrm>
          <a:off x="317892" y="942134"/>
          <a:ext cx="8541326" cy="52084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4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976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588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86508">
                <a:tc>
                  <a:txBody>
                    <a:bodyPr/>
                    <a:lstStyle/>
                    <a:p>
                      <a:pPr latinLnBrk="1"/>
                      <a:endParaRPr lang="ko-KR" altLang="en-US" sz="1600" b="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1600" b="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b="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153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대     상</a:t>
                      </a:r>
                    </a:p>
                  </a:txBody>
                  <a:tcPr marL="91439" marR="91439" marT="45705" marB="45705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지방계약법 </a:t>
                      </a:r>
                      <a:r>
                        <a:rPr lang="ko-KR" altLang="en-US" sz="16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적용 공공기관</a:t>
                      </a:r>
                      <a:endParaRPr lang="en-US" altLang="ko-KR" sz="16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  <a:cs typeface="Arial" pitchFamily="34" charset="0"/>
                      </a:endParaRPr>
                    </a:p>
                  </a:txBody>
                  <a:tcPr marL="91439" marR="91439" marT="45705" marB="45705" anchor="ctr">
                    <a:lnL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국내 모든 공공기관</a:t>
                      </a:r>
                      <a:r>
                        <a:rPr lang="en-US" altLang="ko-KR" sz="16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, </a:t>
                      </a:r>
                      <a:r>
                        <a:rPr lang="ko-KR" altLang="en-US" sz="16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민간기업 등</a:t>
                      </a:r>
                      <a:endParaRPr lang="en-US" altLang="ko-KR" sz="16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  <a:cs typeface="Arial" pitchFamily="34" charset="0"/>
                      </a:endParaRPr>
                    </a:p>
                  </a:txBody>
                  <a:tcPr marL="91439" marR="91439" marT="45705" marB="45705" anchor="ctr">
                    <a:lnL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449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근거법령</a:t>
                      </a:r>
                    </a:p>
                  </a:txBody>
                  <a:tcPr marL="91439" marR="91439" marT="45705" marB="45705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지방계약법</a:t>
                      </a:r>
                      <a:endParaRPr lang="en-US" altLang="ko-KR" sz="16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  <a:cs typeface="Arial" pitchFamily="34" charset="0"/>
                      </a:endParaRPr>
                    </a:p>
                  </a:txBody>
                  <a:tcPr marL="91439" marR="91439" marT="45705" marB="45705" anchor="ctr">
                    <a:lnL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국가계약법</a:t>
                      </a:r>
                      <a:r>
                        <a:rPr lang="en-US" altLang="ko-KR" sz="16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, </a:t>
                      </a:r>
                      <a:r>
                        <a:rPr lang="ko-KR" altLang="en-US" sz="16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지방계약법</a:t>
                      </a:r>
                      <a:endParaRPr lang="en-US" altLang="ko-KR" sz="16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  <a:cs typeface="Arial" pitchFamily="34" charset="0"/>
                      </a:endParaRPr>
                    </a:p>
                  </a:txBody>
                  <a:tcPr marL="91439" marR="91439" marT="45705" marB="45705" anchor="ctr">
                    <a:lnL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5774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이용범위</a:t>
                      </a:r>
                    </a:p>
                  </a:txBody>
                  <a:tcPr marL="91439" marR="91439" marT="45705" marB="45705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물품</a:t>
                      </a:r>
                      <a:r>
                        <a:rPr lang="en-US" altLang="ko-KR" sz="16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(7</a:t>
                      </a:r>
                      <a:r>
                        <a:rPr lang="ko-KR" altLang="en-US" sz="16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천만 원 이하</a:t>
                      </a:r>
                      <a:r>
                        <a:rPr lang="en-US" altLang="ko-KR" sz="16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)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공사</a:t>
                      </a:r>
                      <a:r>
                        <a:rPr lang="en-US" altLang="ko-KR" sz="16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, </a:t>
                      </a:r>
                      <a:r>
                        <a:rPr lang="ko-KR" altLang="en-US" sz="16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용역</a:t>
                      </a:r>
                      <a:r>
                        <a:rPr lang="en-US" altLang="ko-KR" sz="16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(2</a:t>
                      </a:r>
                      <a:r>
                        <a:rPr lang="ko-KR" altLang="en-US" sz="16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천만 원 이하</a:t>
                      </a:r>
                      <a:r>
                        <a:rPr lang="en-US" altLang="ko-KR" sz="16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)</a:t>
                      </a:r>
                    </a:p>
                  </a:txBody>
                  <a:tcPr marL="91439" marR="91439" marT="45705" marB="45705" anchor="ctr">
                    <a:lnL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금액 제한 없음</a:t>
                      </a:r>
                      <a:endParaRPr lang="en-US" altLang="ko-KR" sz="16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  <a:cs typeface="Arial" pitchFamily="34" charset="0"/>
                      </a:endParaRPr>
                    </a:p>
                  </a:txBody>
                  <a:tcPr marL="91439" marR="91439" marT="45705" marB="45705" anchor="ctr">
                    <a:lnL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952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조달규모</a:t>
                      </a:r>
                      <a:endParaRPr lang="ko-KR" altLang="en-US" sz="1600" b="0" dirty="0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헤드라인M" panose="02030600000101010101" pitchFamily="18" charset="-127"/>
                        <a:ea typeface="HY헤드라인M" panose="02030600000101010101" pitchFamily="18" charset="-127"/>
                        <a:cs typeface="Arial" pitchFamily="34" charset="0"/>
                      </a:endParaRPr>
                    </a:p>
                  </a:txBody>
                  <a:tcPr marL="91439" marR="91439" marT="45705" marB="45705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소액 수의계약 </a:t>
                      </a:r>
                      <a:endParaRPr lang="en-US" altLang="ko-KR" sz="1600" b="0" dirty="0" smtClean="0">
                        <a:solidFill>
                          <a:srgbClr val="FF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  <a:cs typeface="Arial" pitchFamily="34" charset="0"/>
                      </a:endParaRPr>
                    </a:p>
                  </a:txBody>
                  <a:tcPr marL="91439" marR="91439" marT="45705" marB="45705" anchor="ctr">
                    <a:lnL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중대형 계약 </a:t>
                      </a:r>
                      <a:endParaRPr lang="en-US" altLang="ko-KR" sz="16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  <a:cs typeface="Arial" pitchFamily="34" charset="0"/>
                      </a:endParaRPr>
                    </a:p>
                  </a:txBody>
                  <a:tcPr marL="91439" marR="91439" marT="45705" marB="45705" anchor="ctr">
                    <a:lnL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1284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시스템 특징</a:t>
                      </a:r>
                    </a:p>
                  </a:txBody>
                  <a:tcPr marL="91439" marR="91439" marT="45705" marB="45705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수의계약 특화 시스템</a:t>
                      </a:r>
                      <a:endParaRPr lang="en-US" altLang="ko-KR" sz="1600" b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  <a:cs typeface="Arial" pitchFamily="34" charset="0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(1</a:t>
                      </a:r>
                      <a:r>
                        <a:rPr lang="ko-KR" altLang="en-US" sz="16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인수의</a:t>
                      </a:r>
                      <a:r>
                        <a:rPr lang="en-US" altLang="ko-KR" sz="16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, 2</a:t>
                      </a:r>
                      <a:r>
                        <a:rPr lang="ko-KR" altLang="en-US" sz="16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인수의 계약지원 등</a:t>
                      </a:r>
                      <a:r>
                        <a:rPr lang="en-US" altLang="ko-KR" sz="16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)</a:t>
                      </a:r>
                      <a:endParaRPr lang="en-US" altLang="ko-KR" sz="16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  <a:cs typeface="Arial" pitchFamily="34" charset="0"/>
                      </a:endParaRPr>
                    </a:p>
                  </a:txBody>
                  <a:tcPr marL="91439" marR="91439" marT="45705" marB="45705" anchor="ctr">
                    <a:lnL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입찰특화 시스템</a:t>
                      </a:r>
                      <a:endParaRPr lang="en-US" altLang="ko-KR" sz="16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  <a:cs typeface="Arial" pitchFamily="34" charset="0"/>
                      </a:endParaRPr>
                    </a:p>
                  </a:txBody>
                  <a:tcPr marL="91439" marR="91439" marT="45705" marB="45705" anchor="ctr">
                    <a:lnL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0584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수 수 </a:t>
                      </a:r>
                      <a:r>
                        <a:rPr lang="ko-KR" altLang="en-US" sz="1600" b="0" dirty="0" err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료</a:t>
                      </a:r>
                      <a:endParaRPr lang="ko-KR" altLang="en-US" sz="1600" b="0" dirty="0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헤드라인M" panose="02030600000101010101" pitchFamily="18" charset="-127"/>
                        <a:ea typeface="HY헤드라인M" panose="02030600000101010101" pitchFamily="18" charset="-127"/>
                        <a:cs typeface="Arial" pitchFamily="34" charset="0"/>
                      </a:endParaRPr>
                    </a:p>
                  </a:txBody>
                  <a:tcPr marL="91439" marR="91439" marT="45705" marB="45705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차등부과</a:t>
                      </a:r>
                      <a:r>
                        <a:rPr lang="en-US" altLang="ko-KR" sz="16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(1,000</a:t>
                      </a:r>
                      <a:r>
                        <a:rPr lang="ko-KR" altLang="en-US" sz="16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원 </a:t>
                      </a:r>
                      <a:r>
                        <a:rPr lang="en-US" altLang="ko-KR" sz="16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~ 30,000</a:t>
                      </a:r>
                      <a:r>
                        <a:rPr lang="ko-KR" altLang="en-US" sz="16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원</a:t>
                      </a:r>
                      <a:r>
                        <a:rPr lang="en-US" altLang="ko-KR" sz="16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)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7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  <a:cs typeface="Arial" pitchFamily="34" charset="0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소액계약의 특성을 고려하여 </a:t>
                      </a:r>
                      <a:endParaRPr lang="en-US" altLang="ko-KR" sz="14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  <a:cs typeface="Arial" pitchFamily="34" charset="0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50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만 원 미만 차등부과</a:t>
                      </a:r>
                      <a:endParaRPr lang="en-US" altLang="ko-KR" sz="14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  <a:cs typeface="Arial" pitchFamily="34" charset="0"/>
                      </a:endParaRPr>
                    </a:p>
                  </a:txBody>
                  <a:tcPr marL="91439" marR="91439" marT="45705" marB="45705" anchor="ctr">
                    <a:lnL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정액부과</a:t>
                      </a:r>
                      <a:r>
                        <a:rPr lang="en-US" altLang="ko-KR" sz="16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(10,000</a:t>
                      </a:r>
                      <a:r>
                        <a:rPr lang="ko-KR" altLang="en-US" sz="16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원</a:t>
                      </a:r>
                      <a:r>
                        <a:rPr lang="en-US" altLang="ko-KR" sz="16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~ 30,000</a:t>
                      </a:r>
                      <a:r>
                        <a:rPr lang="ko-KR" altLang="en-US" sz="16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원</a:t>
                      </a:r>
                      <a:r>
                        <a:rPr lang="en-US" altLang="ko-KR" sz="16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)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  <a:cs typeface="Arial" pitchFamily="34" charset="0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2,000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만 원 미만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, 10,000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Arial" pitchFamily="34" charset="0"/>
                        </a:rPr>
                        <a:t>원 정액부과</a:t>
                      </a:r>
                      <a:endParaRPr lang="en-US" altLang="ko-KR" sz="14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  <a:cs typeface="Arial" pitchFamily="34" charset="0"/>
                      </a:endParaRPr>
                    </a:p>
                  </a:txBody>
                  <a:tcPr marL="91439" marR="91439" marT="45705" marB="45705" anchor="ctr">
                    <a:lnL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6" name="직사각형 15"/>
          <p:cNvSpPr/>
          <p:nvPr/>
        </p:nvSpPr>
        <p:spPr>
          <a:xfrm>
            <a:off x="1796453" y="1066857"/>
            <a:ext cx="3659122" cy="507449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226856" y="70090"/>
            <a:ext cx="3678877" cy="548616"/>
            <a:chOff x="433518" y="967134"/>
            <a:chExt cx="3678877" cy="548616"/>
          </a:xfrm>
        </p:grpSpPr>
        <p:grpSp>
          <p:nvGrpSpPr>
            <p:cNvPr id="26" name="그룹 25"/>
            <p:cNvGrpSpPr/>
            <p:nvPr/>
          </p:nvGrpSpPr>
          <p:grpSpPr>
            <a:xfrm>
              <a:off x="433518" y="967134"/>
              <a:ext cx="3678877" cy="548616"/>
              <a:chOff x="506251" y="884006"/>
              <a:chExt cx="3678877" cy="548616"/>
            </a:xfrm>
          </p:grpSpPr>
          <p:sp>
            <p:nvSpPr>
              <p:cNvPr id="29" name="Text Box 63"/>
              <p:cNvSpPr txBox="1">
                <a:spLocks noChangeArrowheads="1"/>
              </p:cNvSpPr>
              <p:nvPr/>
            </p:nvSpPr>
            <p:spPr bwMode="auto">
              <a:xfrm>
                <a:off x="617406" y="951066"/>
                <a:ext cx="184731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latinLnBrk="0" hangingPunct="0">
                  <a:defRPr/>
                </a:pPr>
                <a:endParaRPr lang="en-US" altLang="ko-KR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30" name="텍스트 개체 틀 8"/>
              <p:cNvSpPr txBox="1">
                <a:spLocks/>
              </p:cNvSpPr>
              <p:nvPr/>
            </p:nvSpPr>
            <p:spPr>
              <a:xfrm>
                <a:off x="1198444" y="884006"/>
                <a:ext cx="2986684" cy="511781"/>
              </a:xfrm>
              <a:prstGeom prst="rect">
                <a:avLst/>
              </a:prstGeom>
              <a:extLst/>
            </p:spPr>
            <p:txBody>
              <a:bodyPr rtlCol="0" anchor="ctr"/>
              <a:lstStyle>
                <a:lvl1pPr marL="342900" indent="-3429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25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1pPr>
                <a:lvl2pPr marL="742950" indent="-28575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2pPr>
                <a:lvl3pPr marL="1143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3pPr>
                <a:lvl4pPr marL="1600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4pPr>
                <a:lvl5pPr marL="20574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»"/>
                  <a:defRPr lang="ko-KR" altLang="en-US" sz="1800" kern="12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5pPr>
                <a:lvl6pPr marL="25146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Font typeface="Arial" pitchFamily="34" charset="0"/>
                  <a:buNone/>
                  <a:defRPr/>
                </a:pPr>
                <a:endParaRPr sz="1800" dirty="0">
                  <a:solidFill>
                    <a:prstClr val="black">
                      <a:lumMod val="75000"/>
                      <a:lumOff val="25000"/>
                    </a:prstClr>
                  </a:solidFill>
                </a:endParaRPr>
              </a:p>
            </p:txBody>
          </p:sp>
          <p:pic>
            <p:nvPicPr>
              <p:cNvPr id="31" name="Picture 12" descr="바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6251" y="931071"/>
                <a:ext cx="3561693" cy="5015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2" name="Rectangle 14"/>
              <p:cNvSpPr>
                <a:spLocks noChangeArrowheads="1"/>
              </p:cNvSpPr>
              <p:nvPr/>
            </p:nvSpPr>
            <p:spPr bwMode="auto">
              <a:xfrm>
                <a:off x="907393" y="971720"/>
                <a:ext cx="2800511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17961" dir="2700000" algn="ctr" rotWithShape="0">
                  <a:schemeClr val="bg1"/>
                </a:outerShdw>
              </a:effectLst>
            </p:spPr>
            <p:txBody>
              <a:bodyPr wrap="square">
                <a:spAutoFit/>
              </a:bodyPr>
              <a:lstStyle/>
              <a:p>
                <a:pPr>
                  <a:defRPr/>
                </a:pPr>
                <a:r>
                  <a:rPr lang="ko-KR" altLang="en-US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지정정보처리장치 비교</a:t>
                </a:r>
                <a:endParaRPr lang="ko-KR" altLang="en-US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pic>
          <p:nvPicPr>
            <p:cNvPr id="28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541" y="1154170"/>
              <a:ext cx="234950" cy="252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4" name="슬라이드 번호 개체 틀 2"/>
          <p:cNvSpPr>
            <a:spLocks noGrp="1"/>
          </p:cNvSpPr>
          <p:nvPr>
            <p:ph type="sldNum" sz="quarter" idx="4"/>
          </p:nvPr>
        </p:nvSpPr>
        <p:spPr>
          <a:xfrm>
            <a:off x="6881226" y="6406184"/>
            <a:ext cx="2133600" cy="292079"/>
          </a:xfrm>
        </p:spPr>
        <p:txBody>
          <a:bodyPr/>
          <a:lstStyle/>
          <a:p>
            <a:r>
              <a:rPr lang="en-US" altLang="ko-KR" dirty="0" smtClean="0">
                <a:solidFill>
                  <a:prstClr val="black">
                    <a:tint val="75000"/>
                  </a:prstClr>
                </a:solidFill>
              </a:rPr>
              <a:t>5</a:t>
            </a:r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3265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모서리가 둥근 직사각형 67"/>
          <p:cNvSpPr/>
          <p:nvPr/>
        </p:nvSpPr>
        <p:spPr>
          <a:xfrm>
            <a:off x="323850" y="884007"/>
            <a:ext cx="8496300" cy="5571240"/>
          </a:xfrm>
          <a:prstGeom prst="roundRect">
            <a:avLst>
              <a:gd name="adj" fmla="val 1508"/>
            </a:avLst>
          </a:prstGeom>
          <a:ln w="28575">
            <a:solidFill>
              <a:schemeClr val="bg1">
                <a:lumMod val="75000"/>
              </a:schemeClr>
            </a:solidFill>
          </a:ln>
          <a:effectLst>
            <a:outerShdw blurRad="127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srgbClr val="2C2C2C"/>
              </a:solidFill>
            </a:endParaRPr>
          </a:p>
        </p:txBody>
      </p:sp>
      <p:graphicFrame>
        <p:nvGraphicFramePr>
          <p:cNvPr id="54" name="표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2359013"/>
              </p:ext>
            </p:extLst>
          </p:nvPr>
        </p:nvGraphicFramePr>
        <p:xfrm>
          <a:off x="539748" y="1196752"/>
          <a:ext cx="8064698" cy="41759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841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41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841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558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조 달 금 액</a:t>
                      </a:r>
                      <a:endParaRPr kumimoji="0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행정안전부</a:t>
                      </a:r>
                      <a:r>
                        <a:rPr kumimoji="0" lang="ko-KR" altLang="en-US" sz="14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endParaRPr kumimoji="0" lang="en-US" altLang="ko-KR" sz="1400" b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승 인 기 준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G2B</a:t>
                      </a:r>
                      <a:endParaRPr kumimoji="0" lang="ko-KR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3556" marB="355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S2B</a:t>
                      </a:r>
                      <a:endParaRPr kumimoji="0" lang="ko-KR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3556" marB="3556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34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</a:t>
                      </a:r>
                      <a:r>
                        <a:rPr kumimoji="0" lang="ko-KR" altLang="en-US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만원 미만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2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3556" marB="3556" anchor="ctr" horzOverflow="overflow"/>
                </a:tc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10,000</a:t>
                      </a:r>
                      <a:r>
                        <a:rPr kumimoji="0" lang="ko-KR" altLang="en-US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원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2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3556" marB="3556" anchor="ctr" horzOverflow="overflow"/>
                </a:tc>
                <a:tc row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10,000</a:t>
                      </a:r>
                      <a:r>
                        <a:rPr kumimoji="0" lang="ko-KR" altLang="en-US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원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2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3556" marB="3556" anchor="ctr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1,000</a:t>
                      </a:r>
                      <a:r>
                        <a:rPr kumimoji="0" lang="ko-KR" altLang="en-US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원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3556" marB="3556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3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</a:t>
                      </a:r>
                      <a:r>
                        <a:rPr kumimoji="0" lang="ko-KR" altLang="en-US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만원 미만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2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3556" marB="3556" anchor="ctr" horzOverflow="overflow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2,000</a:t>
                      </a:r>
                      <a:r>
                        <a:rPr kumimoji="0" lang="ko-KR" altLang="en-US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원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3556" marB="3556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63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30</a:t>
                      </a:r>
                      <a:r>
                        <a:rPr kumimoji="0" lang="ko-KR" altLang="en-US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만원 미만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2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3556" marB="3556" anchor="ctr" horzOverflow="overflow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3,000</a:t>
                      </a:r>
                      <a:r>
                        <a:rPr kumimoji="0" lang="ko-KR" altLang="en-US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원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3556" marB="3556" anchor="ctr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3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50</a:t>
                      </a:r>
                      <a:r>
                        <a:rPr kumimoji="0" lang="ko-KR" altLang="en-US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만원 미만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2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3556" marB="3556" anchor="ctr" horzOverflow="overflow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5,000</a:t>
                      </a:r>
                      <a:r>
                        <a:rPr kumimoji="0" lang="ko-KR" altLang="en-US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원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3556" marB="3556" anchor="ctr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722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2,000</a:t>
                      </a:r>
                      <a:r>
                        <a:rPr kumimoji="0" lang="ko-KR" altLang="en-US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만원 미만 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2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3556" marB="3556" anchor="ctr" horzOverflow="overflow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10,000</a:t>
                      </a:r>
                      <a:r>
                        <a:rPr kumimoji="0" lang="ko-KR" altLang="en-US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원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3556" marB="3556" anchor="ctr" horzOverflow="overflow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377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5,000</a:t>
                      </a:r>
                      <a:r>
                        <a:rPr kumimoji="0" lang="ko-KR" altLang="en-US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만원 미만 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2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3556" marB="355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20,000</a:t>
                      </a:r>
                      <a:r>
                        <a:rPr kumimoji="0" lang="ko-KR" altLang="en-US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원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2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3556" marB="3556" anchor="ctr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20,000</a:t>
                      </a:r>
                      <a:r>
                        <a:rPr kumimoji="0" lang="ko-KR" altLang="en-US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원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2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3556" marB="3556" anchor="ctr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20,000</a:t>
                      </a:r>
                      <a:r>
                        <a:rPr kumimoji="0" lang="ko-KR" altLang="en-US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원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3556" marB="3556" anchor="ctr" horzOverflow="overflow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8377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5,000</a:t>
                      </a:r>
                      <a:r>
                        <a:rPr kumimoji="0" lang="ko-KR" altLang="en-US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만원 이상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2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3556" marB="355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30,000</a:t>
                      </a:r>
                      <a:r>
                        <a:rPr kumimoji="0" lang="ko-KR" altLang="en-US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원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2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3556" marB="3556" anchor="ctr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30,000</a:t>
                      </a:r>
                      <a:r>
                        <a:rPr kumimoji="0" lang="ko-KR" altLang="en-US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원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2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3556" marB="3556" anchor="ctr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30,000</a:t>
                      </a:r>
                      <a:r>
                        <a:rPr kumimoji="0" lang="ko-KR" altLang="en-US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원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3556" marB="3556" anchor="ctr" horzOverflow="overflow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40" name="직사각형 6"/>
          <p:cNvSpPr>
            <a:spLocks noChangeArrowheads="1"/>
          </p:cNvSpPr>
          <p:nvPr/>
        </p:nvSpPr>
        <p:spPr bwMode="auto">
          <a:xfrm>
            <a:off x="6444208" y="2060848"/>
            <a:ext cx="2160238" cy="3312368"/>
          </a:xfrm>
          <a:prstGeom prst="rect">
            <a:avLst/>
          </a:prstGeom>
          <a:noFill/>
          <a:ln w="38100" algn="ctr">
            <a:solidFill>
              <a:srgbClr val="C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250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9pPr>
          </a:lstStyle>
          <a:p>
            <a:pPr algn="ctr" latinLnBrk="0">
              <a:spcBef>
                <a:spcPct val="0"/>
              </a:spcBef>
              <a:buFontTx/>
              <a:buNone/>
            </a:pPr>
            <a:endParaRPr lang="ko-KR" altLang="en-US" sz="5200" b="1">
              <a:solidFill>
                <a:srgbClr val="333333"/>
              </a:solidFill>
              <a:latin typeface="HY견고딕"/>
              <a:ea typeface="HY헤드라인M" panose="02030600000101010101" pitchFamily="18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506251" y="5514463"/>
            <a:ext cx="8098195" cy="732374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50800" dist="38100" dir="5400000" algn="t" rotWithShape="0">
              <a:prstClr val="black">
                <a:alpha val="8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소액 물품 중심의 </a:t>
            </a:r>
            <a:r>
              <a:rPr lang="ko-KR" altLang="en-US" sz="1600" b="1" dirty="0">
                <a:solidFill>
                  <a:schemeClr val="tx1"/>
                </a:solidFill>
                <a:latin typeface="+mn-ea"/>
              </a:rPr>
              <a:t>교육기관 구매 </a:t>
            </a:r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특성을 반영하여</a:t>
            </a:r>
            <a:r>
              <a:rPr lang="en-US" altLang="ko-KR" sz="1600" b="1" dirty="0" smtClean="0">
                <a:solidFill>
                  <a:schemeClr val="tx1"/>
                </a:solidFill>
                <a:latin typeface="+mn-ea"/>
              </a:rPr>
              <a:t>,</a:t>
            </a:r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 </a:t>
            </a:r>
            <a:endParaRPr lang="en-US" altLang="ko-KR" sz="1600" b="1" dirty="0" smtClean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ko-KR" altLang="en-US" sz="1600" b="1" u="sng" dirty="0" err="1" smtClean="0">
                <a:solidFill>
                  <a:srgbClr val="2B7BC2"/>
                </a:solidFill>
                <a:latin typeface="+mn-ea"/>
              </a:rPr>
              <a:t>조달금액</a:t>
            </a:r>
            <a:r>
              <a:rPr lang="ko-KR" altLang="en-US" sz="1600" b="1" u="sng" dirty="0" smtClean="0">
                <a:solidFill>
                  <a:srgbClr val="2B7BC2"/>
                </a:solidFill>
                <a:latin typeface="+mn-ea"/>
              </a:rPr>
              <a:t> </a:t>
            </a:r>
            <a:r>
              <a:rPr lang="en-US" altLang="ko-KR" sz="1600" b="1" u="sng" dirty="0" smtClean="0">
                <a:solidFill>
                  <a:srgbClr val="2B7BC2"/>
                </a:solidFill>
                <a:latin typeface="+mn-ea"/>
              </a:rPr>
              <a:t>50</a:t>
            </a:r>
            <a:r>
              <a:rPr lang="ko-KR" altLang="en-US" sz="1600" b="1" u="sng" dirty="0" smtClean="0">
                <a:solidFill>
                  <a:srgbClr val="2B7BC2"/>
                </a:solidFill>
                <a:latin typeface="+mn-ea"/>
              </a:rPr>
              <a:t>만원 미만의 경우  수수료를 이용금액 </a:t>
            </a:r>
            <a:r>
              <a:rPr lang="ko-KR" altLang="en-US" sz="1600" b="1" u="sng" dirty="0" smtClean="0">
                <a:solidFill>
                  <a:srgbClr val="FF0000"/>
                </a:solidFill>
                <a:latin typeface="+mn-ea"/>
              </a:rPr>
              <a:t>구간별 차등</a:t>
            </a:r>
            <a:r>
              <a:rPr lang="en-US" altLang="ko-KR" sz="1600" b="1" u="sng" dirty="0" smtClean="0">
                <a:solidFill>
                  <a:srgbClr val="FF0000"/>
                </a:solidFill>
                <a:latin typeface="+mn-ea"/>
              </a:rPr>
              <a:t>·</a:t>
            </a:r>
            <a:r>
              <a:rPr lang="ko-KR" altLang="en-US" sz="1600" b="1" u="sng" dirty="0" smtClean="0">
                <a:solidFill>
                  <a:srgbClr val="FF0000"/>
                </a:solidFill>
                <a:latin typeface="+mn-ea"/>
              </a:rPr>
              <a:t>하향</a:t>
            </a:r>
            <a:r>
              <a:rPr lang="ko-KR" altLang="en-US" sz="1600" b="1" u="sng" dirty="0" smtClean="0">
                <a:solidFill>
                  <a:srgbClr val="2B7BC2"/>
                </a:solidFill>
                <a:latin typeface="+mn-ea"/>
              </a:rPr>
              <a:t>하여 부과</a:t>
            </a:r>
            <a:endParaRPr lang="en-US" altLang="ko-KR" sz="1600" b="1" u="sng" dirty="0" smtClean="0">
              <a:solidFill>
                <a:srgbClr val="2B7BC2"/>
              </a:solidFill>
              <a:latin typeface="+mn-ea"/>
            </a:endParaRPr>
          </a:p>
        </p:txBody>
      </p:sp>
      <p:sp>
        <p:nvSpPr>
          <p:cNvPr id="58" name="Text Box 63"/>
          <p:cNvSpPr txBox="1">
            <a:spLocks noChangeArrowheads="1"/>
          </p:cNvSpPr>
          <p:nvPr/>
        </p:nvSpPr>
        <p:spPr bwMode="auto">
          <a:xfrm>
            <a:off x="617406" y="9510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defRPr/>
            </a:pPr>
            <a:endParaRPr kumimoji="0"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2" name="텍스트 개체 틀 8"/>
          <p:cNvSpPr txBox="1">
            <a:spLocks/>
          </p:cNvSpPr>
          <p:nvPr/>
        </p:nvSpPr>
        <p:spPr>
          <a:xfrm>
            <a:off x="1198444" y="884006"/>
            <a:ext cx="2986684" cy="511781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endParaRPr lang="ko-KR" altLang="en-US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1" name="Rectangle 14"/>
          <p:cNvSpPr>
            <a:spLocks noChangeArrowheads="1"/>
          </p:cNvSpPr>
          <p:nvPr/>
        </p:nvSpPr>
        <p:spPr bwMode="auto">
          <a:xfrm>
            <a:off x="971600" y="120642"/>
            <a:ext cx="287820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>
              <a:buNone/>
              <a:defRPr/>
            </a:pP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시스템 이용 수수료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406" y="247451"/>
            <a:ext cx="2349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9642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971600" y="120642"/>
            <a:ext cx="287820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G2B 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이용 수수료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406" y="247451"/>
            <a:ext cx="2349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직사각형 10"/>
          <p:cNvSpPr/>
          <p:nvPr/>
        </p:nvSpPr>
        <p:spPr>
          <a:xfrm>
            <a:off x="852356" y="836712"/>
            <a:ext cx="27835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err="1" smtClean="0"/>
              <a:t>내자구매시</a:t>
            </a:r>
            <a:endParaRPr lang="ko-KR" altLang="en-US" b="1" dirty="0"/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7120903"/>
              </p:ext>
            </p:extLst>
          </p:nvPr>
        </p:nvGraphicFramePr>
        <p:xfrm>
          <a:off x="755577" y="1619147"/>
          <a:ext cx="7848871" cy="4618164"/>
        </p:xfrm>
        <a:graphic>
          <a:graphicData uri="http://schemas.openxmlformats.org/drawingml/2006/table">
            <a:tbl>
              <a:tblPr/>
              <a:tblGrid>
                <a:gridCol w="3240359">
                  <a:extLst>
                    <a:ext uri="{9D8B030D-6E8A-4147-A177-3AD203B41FA5}">
                      <a16:colId xmlns:a16="http://schemas.microsoft.com/office/drawing/2014/main" val="1227150855"/>
                    </a:ext>
                  </a:extLst>
                </a:gridCol>
                <a:gridCol w="1978069">
                  <a:extLst>
                    <a:ext uri="{9D8B030D-6E8A-4147-A177-3AD203B41FA5}">
                      <a16:colId xmlns:a16="http://schemas.microsoft.com/office/drawing/2014/main" val="3323765113"/>
                    </a:ext>
                  </a:extLst>
                </a:gridCol>
                <a:gridCol w="2630443">
                  <a:extLst>
                    <a:ext uri="{9D8B030D-6E8A-4147-A177-3AD203B41FA5}">
                      <a16:colId xmlns:a16="http://schemas.microsoft.com/office/drawing/2014/main" val="4184501170"/>
                    </a:ext>
                  </a:extLst>
                </a:gridCol>
              </a:tblGrid>
              <a:tr h="455527">
                <a:tc rowSpan="2">
                  <a:txBody>
                    <a:bodyPr/>
                    <a:lstStyle/>
                    <a:p>
                      <a:pPr algn="ctr" fontAlgn="ctr" latinLnBrk="1"/>
                      <a:r>
                        <a:rPr lang="ko-KR" altLang="en-US" sz="1800" b="1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금 액 구 분</a:t>
                      </a:r>
                    </a:p>
                  </a:txBody>
                  <a:tcPr marL="67047" marR="22349" marT="33523" marB="33523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EF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 latinLnBrk="1"/>
                      <a:r>
                        <a:rPr lang="ko-KR" altLang="en-US" sz="1800" b="1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요 </a:t>
                      </a:r>
                      <a:r>
                        <a:rPr lang="ko-KR" altLang="en-US" sz="1800" b="1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율</a:t>
                      </a:r>
                      <a:r>
                        <a:rPr lang="en-US" altLang="ko-KR" sz="1800" b="1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(%)</a:t>
                      </a:r>
                      <a:endParaRPr lang="en-US" altLang="ko-KR" sz="1800" b="1" baseline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7047" marR="22349" marT="33523" marB="33523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EF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6379214"/>
                  </a:ext>
                </a:extLst>
              </a:tr>
              <a:tr h="78091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 latinLnBrk="1"/>
                      <a:r>
                        <a:rPr lang="ko-KR" altLang="en-US" sz="1800" b="1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총액</a:t>
                      </a:r>
                    </a:p>
                  </a:txBody>
                  <a:tcPr marL="67047" marR="22349" marT="33523" marB="33523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E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1"/>
                      <a:r>
                        <a:rPr lang="ko-KR" altLang="en-US" sz="2000" b="1" baseline="0" dirty="0">
                          <a:solidFill>
                            <a:srgbClr val="000099"/>
                          </a:solidFill>
                          <a:effectLst/>
                          <a:latin typeface="+mj-ea"/>
                          <a:ea typeface="+mj-ea"/>
                        </a:rPr>
                        <a:t>단가</a:t>
                      </a:r>
                      <a:br>
                        <a:rPr lang="ko-KR" altLang="en-US" sz="2000" b="1" baseline="0" dirty="0">
                          <a:solidFill>
                            <a:srgbClr val="000099"/>
                          </a:solidFill>
                          <a:effectLst/>
                          <a:latin typeface="+mj-ea"/>
                          <a:ea typeface="+mj-ea"/>
                        </a:rPr>
                      </a:br>
                      <a:r>
                        <a:rPr lang="en-US" altLang="ko-KR" sz="2000" b="1" baseline="0" dirty="0">
                          <a:solidFill>
                            <a:srgbClr val="000099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2000" b="1" baseline="0" dirty="0">
                          <a:solidFill>
                            <a:srgbClr val="000099"/>
                          </a:solidFill>
                          <a:effectLst/>
                          <a:latin typeface="+mj-ea"/>
                          <a:ea typeface="+mj-ea"/>
                        </a:rPr>
                        <a:t>일반</a:t>
                      </a:r>
                      <a:r>
                        <a:rPr lang="en-US" altLang="ko-KR" sz="2000" b="1" baseline="0" dirty="0">
                          <a:solidFill>
                            <a:srgbClr val="000099"/>
                          </a:solidFill>
                          <a:effectLst/>
                          <a:latin typeface="+mj-ea"/>
                          <a:ea typeface="+mj-ea"/>
                        </a:rPr>
                        <a:t>,3</a:t>
                      </a:r>
                      <a:r>
                        <a:rPr lang="ko-KR" altLang="en-US" sz="2000" b="1" baseline="0" dirty="0">
                          <a:solidFill>
                            <a:srgbClr val="000099"/>
                          </a:solidFill>
                          <a:effectLst/>
                          <a:latin typeface="+mj-ea"/>
                          <a:ea typeface="+mj-ea"/>
                        </a:rPr>
                        <a:t>자</a:t>
                      </a:r>
                      <a:r>
                        <a:rPr lang="en-US" altLang="ko-KR" sz="2000" b="1" baseline="0" dirty="0">
                          <a:solidFill>
                            <a:srgbClr val="000099"/>
                          </a:solidFill>
                          <a:effectLst/>
                          <a:latin typeface="+mj-ea"/>
                          <a:ea typeface="+mj-ea"/>
                        </a:rPr>
                        <a:t>,MAS)</a:t>
                      </a:r>
                    </a:p>
                  </a:txBody>
                  <a:tcPr marL="67047" marR="22349" marT="33523" marB="33523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E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02460"/>
                  </a:ext>
                </a:extLst>
              </a:tr>
              <a:tr h="53703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800" b="1" dirty="0" smtClean="0">
                          <a:effectLst/>
                          <a:latin typeface="+mn-ea"/>
                          <a:ea typeface="+mn-ea"/>
                        </a:rPr>
                        <a:t>천만원까지</a:t>
                      </a:r>
                      <a:endParaRPr lang="ko-KR" altLang="en-US" sz="1800" b="1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22349" marR="22349" marT="16762" marB="16762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effectLst/>
                          <a:latin typeface="+mn-ea"/>
                          <a:ea typeface="+mn-ea"/>
                        </a:rPr>
                        <a:t>210,000 </a:t>
                      </a:r>
                      <a:r>
                        <a:rPr lang="ko-KR" altLang="en-US" sz="1400" b="1" dirty="0">
                          <a:effectLst/>
                          <a:latin typeface="+mn-ea"/>
                          <a:ea typeface="+mn-ea"/>
                        </a:rPr>
                        <a:t>원</a:t>
                      </a:r>
                      <a:r>
                        <a:rPr lang="en-US" altLang="ko-KR" sz="1400" b="1" dirty="0"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1" dirty="0">
                          <a:effectLst/>
                          <a:latin typeface="+mn-ea"/>
                          <a:ea typeface="+mn-ea"/>
                        </a:rPr>
                        <a:t>정액</a:t>
                      </a:r>
                      <a:r>
                        <a:rPr lang="en-US" altLang="ko-KR" sz="1400" b="1" dirty="0"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22349" marR="22349" marT="16762" marB="16762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D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effectLst/>
                          <a:latin typeface="+mn-ea"/>
                          <a:ea typeface="+mn-ea"/>
                        </a:rPr>
                        <a:t>0.54(</a:t>
                      </a:r>
                      <a:r>
                        <a:rPr lang="ko-KR" altLang="en-US" sz="2400" b="1" dirty="0">
                          <a:effectLst/>
                          <a:latin typeface="+mn-ea"/>
                          <a:ea typeface="+mn-ea"/>
                        </a:rPr>
                        <a:t>정률</a:t>
                      </a:r>
                      <a:r>
                        <a:rPr lang="en-US" altLang="ko-KR" sz="2400" b="1" dirty="0"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22349" marR="22349" marT="16762" marB="16762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1031784"/>
                  </a:ext>
                </a:extLst>
              </a:tr>
              <a:tr h="39046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800" b="1" dirty="0" err="1">
                          <a:effectLst/>
                          <a:latin typeface="+mn-ea"/>
                          <a:ea typeface="+mn-ea"/>
                        </a:rPr>
                        <a:t>천만원초과</a:t>
                      </a:r>
                      <a:r>
                        <a:rPr lang="ko-KR" altLang="en-US" sz="1800" b="1" dirty="0"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800" b="1" dirty="0">
                          <a:effectLst/>
                          <a:latin typeface="+mn-ea"/>
                          <a:ea typeface="+mn-ea"/>
                        </a:rPr>
                        <a:t>~ 5</a:t>
                      </a:r>
                      <a:r>
                        <a:rPr lang="ko-KR" altLang="en-US" sz="1800" b="1" dirty="0" smtClean="0">
                          <a:effectLst/>
                          <a:latin typeface="+mn-ea"/>
                          <a:ea typeface="+mn-ea"/>
                        </a:rPr>
                        <a:t>천만원까지</a:t>
                      </a:r>
                      <a:endParaRPr lang="ko-KR" altLang="en-US" sz="1800" b="1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22349" marR="22349" marT="16762" marB="16762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effectLst/>
                          <a:latin typeface="+mn-ea"/>
                          <a:ea typeface="+mn-ea"/>
                        </a:rPr>
                        <a:t>530,000 </a:t>
                      </a:r>
                      <a:r>
                        <a:rPr lang="ko-KR" altLang="en-US" sz="1400" b="1" dirty="0">
                          <a:effectLst/>
                          <a:latin typeface="+mn-ea"/>
                          <a:ea typeface="+mn-ea"/>
                        </a:rPr>
                        <a:t>원</a:t>
                      </a:r>
                      <a:r>
                        <a:rPr lang="en-US" altLang="ko-KR" sz="1400" b="1" dirty="0"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1" dirty="0">
                          <a:effectLst/>
                          <a:latin typeface="+mn-ea"/>
                          <a:ea typeface="+mn-ea"/>
                        </a:rPr>
                        <a:t>정액</a:t>
                      </a:r>
                      <a:r>
                        <a:rPr lang="en-US" altLang="ko-KR" sz="1400" b="1" dirty="0"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22349" marR="22349" marT="16762" marB="16762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D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8901737"/>
                  </a:ext>
                </a:extLst>
              </a:tr>
              <a:tr h="53703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effectLst/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800" b="1" dirty="0" err="1">
                          <a:effectLst/>
                          <a:latin typeface="+mn-ea"/>
                          <a:ea typeface="+mn-ea"/>
                        </a:rPr>
                        <a:t>천만원초과</a:t>
                      </a:r>
                      <a:r>
                        <a:rPr lang="ko-KR" altLang="en-US" sz="1800" b="1" dirty="0"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800" b="1" dirty="0">
                          <a:effectLst/>
                          <a:latin typeface="+mn-ea"/>
                          <a:ea typeface="+mn-ea"/>
                        </a:rPr>
                        <a:t>~ 1</a:t>
                      </a:r>
                      <a:r>
                        <a:rPr lang="ko-KR" altLang="en-US" sz="1800" b="1" dirty="0" smtClean="0">
                          <a:effectLst/>
                          <a:latin typeface="+mn-ea"/>
                          <a:ea typeface="+mn-ea"/>
                        </a:rPr>
                        <a:t>억원까지</a:t>
                      </a:r>
                      <a:endParaRPr lang="ko-KR" altLang="en-US" sz="1800" b="1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22349" marR="22349" marT="16762" marB="16762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effectLst/>
                          <a:latin typeface="+mn-ea"/>
                          <a:ea typeface="+mn-ea"/>
                        </a:rPr>
                        <a:t>1.07(</a:t>
                      </a:r>
                      <a:r>
                        <a:rPr lang="ko-KR" altLang="en-US" sz="1400" b="1" dirty="0">
                          <a:effectLst/>
                          <a:latin typeface="+mn-ea"/>
                          <a:ea typeface="+mn-ea"/>
                        </a:rPr>
                        <a:t>정률</a:t>
                      </a:r>
                      <a:r>
                        <a:rPr lang="en-US" altLang="ko-KR" sz="1400" b="1" dirty="0"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22349" marR="22349" marT="16762" marB="16762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D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2408538"/>
                  </a:ext>
                </a:extLst>
              </a:tr>
              <a:tr h="53703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800" b="1" dirty="0" err="1">
                          <a:effectLst/>
                          <a:latin typeface="+mn-ea"/>
                          <a:ea typeface="+mn-ea"/>
                        </a:rPr>
                        <a:t>억원초과</a:t>
                      </a:r>
                      <a:r>
                        <a:rPr lang="ko-KR" altLang="en-US" sz="1800" b="1" dirty="0"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800" b="1" dirty="0">
                          <a:effectLst/>
                          <a:latin typeface="+mn-ea"/>
                          <a:ea typeface="+mn-ea"/>
                        </a:rPr>
                        <a:t>~ 10</a:t>
                      </a:r>
                      <a:r>
                        <a:rPr lang="ko-KR" altLang="en-US" sz="1800" b="1" dirty="0" smtClean="0">
                          <a:effectLst/>
                          <a:latin typeface="+mn-ea"/>
                          <a:ea typeface="+mn-ea"/>
                        </a:rPr>
                        <a:t>억원까지</a:t>
                      </a:r>
                      <a:endParaRPr lang="ko-KR" altLang="en-US" sz="1800" b="1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22349" marR="22349" marT="16762" marB="16762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effectLst/>
                          <a:latin typeface="+mn-ea"/>
                          <a:ea typeface="+mn-ea"/>
                        </a:rPr>
                        <a:t>0.76</a:t>
                      </a:r>
                    </a:p>
                  </a:txBody>
                  <a:tcPr marL="22349" marR="22349" marT="16762" marB="16762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D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6022912"/>
                  </a:ext>
                </a:extLst>
              </a:tr>
              <a:tr h="53703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effectLst/>
                          <a:latin typeface="+mn-ea"/>
                          <a:ea typeface="+mn-ea"/>
                        </a:rPr>
                        <a:t>10</a:t>
                      </a:r>
                      <a:r>
                        <a:rPr lang="ko-KR" altLang="en-US" sz="1800" b="1" dirty="0" err="1">
                          <a:effectLst/>
                          <a:latin typeface="+mn-ea"/>
                          <a:ea typeface="+mn-ea"/>
                        </a:rPr>
                        <a:t>억원초과</a:t>
                      </a:r>
                      <a:r>
                        <a:rPr lang="ko-KR" altLang="en-US" sz="1800" b="1" dirty="0"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800" b="1" dirty="0">
                          <a:effectLst/>
                          <a:latin typeface="+mn-ea"/>
                          <a:ea typeface="+mn-ea"/>
                        </a:rPr>
                        <a:t>~ 100</a:t>
                      </a:r>
                      <a:r>
                        <a:rPr lang="ko-KR" altLang="en-US" sz="1800" b="1" dirty="0" smtClean="0">
                          <a:effectLst/>
                          <a:latin typeface="+mn-ea"/>
                          <a:ea typeface="+mn-ea"/>
                        </a:rPr>
                        <a:t>억원까지</a:t>
                      </a:r>
                      <a:endParaRPr lang="ko-KR" altLang="en-US" sz="1800" b="1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22349" marR="22349" marT="16762" marB="16762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effectLst/>
                          <a:latin typeface="+mn-ea"/>
                          <a:ea typeface="+mn-ea"/>
                        </a:rPr>
                        <a:t>0.48</a:t>
                      </a:r>
                    </a:p>
                  </a:txBody>
                  <a:tcPr marL="22349" marR="22349" marT="16762" marB="16762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effectLst/>
                          <a:latin typeface="+mn-ea"/>
                          <a:ea typeface="+mn-ea"/>
                        </a:rPr>
                        <a:t>0.47</a:t>
                      </a:r>
                    </a:p>
                  </a:txBody>
                  <a:tcPr marL="22349" marR="22349" marT="16762" marB="16762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3885212"/>
                  </a:ext>
                </a:extLst>
              </a:tr>
              <a:tr h="84310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effectLst/>
                          <a:latin typeface="+mn-ea"/>
                          <a:ea typeface="+mn-ea"/>
                        </a:rPr>
                        <a:t>100</a:t>
                      </a:r>
                      <a:r>
                        <a:rPr lang="ko-KR" altLang="en-US" sz="1800" b="1" dirty="0" err="1">
                          <a:effectLst/>
                          <a:latin typeface="+mn-ea"/>
                          <a:ea typeface="+mn-ea"/>
                        </a:rPr>
                        <a:t>억원초과</a:t>
                      </a:r>
                      <a:endParaRPr lang="ko-KR" altLang="en-US" sz="1800" b="1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22349" marR="22349" marT="16762" marB="16762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effectLst/>
                          <a:latin typeface="+mn-ea"/>
                          <a:ea typeface="+mn-ea"/>
                        </a:rPr>
                        <a:t>0.38</a:t>
                      </a:r>
                    </a:p>
                  </a:txBody>
                  <a:tcPr marL="22349" marR="22349" marT="16762" marB="16762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effectLst/>
                          <a:latin typeface="+mn-ea"/>
                          <a:ea typeface="+mn-ea"/>
                        </a:rPr>
                        <a:t>0.37</a:t>
                      </a:r>
                    </a:p>
                  </a:txBody>
                  <a:tcPr marL="22349" marR="22349" marT="16762" marB="16762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0590630"/>
                  </a:ext>
                </a:extLst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6228184" y="2852936"/>
            <a:ext cx="2232248" cy="201622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9427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7631699"/>
              </p:ext>
            </p:extLst>
          </p:nvPr>
        </p:nvGraphicFramePr>
        <p:xfrm>
          <a:off x="987940" y="1772816"/>
          <a:ext cx="7184460" cy="39604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9847">
                  <a:extLst>
                    <a:ext uri="{9D8B030D-6E8A-4147-A177-3AD203B41FA5}">
                      <a16:colId xmlns:a16="http://schemas.microsoft.com/office/drawing/2014/main" val="742249839"/>
                    </a:ext>
                  </a:extLst>
                </a:gridCol>
                <a:gridCol w="3057217">
                  <a:extLst>
                    <a:ext uri="{9D8B030D-6E8A-4147-A177-3AD203B41FA5}">
                      <a16:colId xmlns:a16="http://schemas.microsoft.com/office/drawing/2014/main" val="88669143"/>
                    </a:ext>
                  </a:extLst>
                </a:gridCol>
                <a:gridCol w="2157396">
                  <a:extLst>
                    <a:ext uri="{9D8B030D-6E8A-4147-A177-3AD203B41FA5}">
                      <a16:colId xmlns:a16="http://schemas.microsoft.com/office/drawing/2014/main" val="2616792062"/>
                    </a:ext>
                  </a:extLst>
                </a:gridCol>
              </a:tblGrid>
              <a:tr h="888147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/>
                        <a:t>개찰완료의</a:t>
                      </a:r>
                      <a:r>
                        <a:rPr lang="ko-KR" altLang="en-US" dirty="0" smtClean="0"/>
                        <a:t> </a:t>
                      </a:r>
                      <a:r>
                        <a:rPr lang="ko-KR" altLang="en-US" dirty="0" err="1" smtClean="0"/>
                        <a:t>투찰</a:t>
                      </a:r>
                      <a:r>
                        <a:rPr lang="ko-KR" altLang="en-US" dirty="0" smtClean="0"/>
                        <a:t> </a:t>
                      </a:r>
                      <a:r>
                        <a:rPr lang="en-US" altLang="ko-KR" dirty="0" smtClean="0"/>
                        <a:t>1</a:t>
                      </a:r>
                      <a:r>
                        <a:rPr lang="ko-KR" altLang="en-US" dirty="0" smtClean="0"/>
                        <a:t>순위 금액기준</a:t>
                      </a:r>
                      <a:endParaRPr lang="ko-KR" altLang="en-US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이용 수수료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93292063"/>
                  </a:ext>
                </a:extLst>
              </a:tr>
              <a:tr h="512049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물품구매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일반용역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</a:t>
                      </a:r>
                      <a:r>
                        <a:rPr lang="ko-KR" altLang="en-US" dirty="0" smtClean="0"/>
                        <a:t>천만원 미만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10,000</a:t>
                      </a:r>
                      <a:r>
                        <a:rPr lang="ko-KR" altLang="en-US" dirty="0" smtClean="0"/>
                        <a:t>원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48558452"/>
                  </a:ext>
                </a:extLst>
              </a:tr>
              <a:tr h="512049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</a:t>
                      </a:r>
                      <a:r>
                        <a:rPr lang="ko-KR" altLang="en-US" dirty="0" smtClean="0"/>
                        <a:t>천만원 이상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20,000</a:t>
                      </a:r>
                      <a:r>
                        <a:rPr lang="ko-KR" altLang="en-US" dirty="0" smtClean="0"/>
                        <a:t>원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29608280"/>
                  </a:ext>
                </a:extLst>
              </a:tr>
              <a:tr h="512049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5</a:t>
                      </a:r>
                      <a:r>
                        <a:rPr lang="ko-KR" altLang="en-US" dirty="0" smtClean="0"/>
                        <a:t>천만원 이상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30,000</a:t>
                      </a:r>
                      <a:r>
                        <a:rPr lang="ko-KR" altLang="en-US" dirty="0" smtClean="0"/>
                        <a:t>원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87732570"/>
                  </a:ext>
                </a:extLst>
              </a:tr>
              <a:tr h="512049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시설공사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기술용역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5</a:t>
                      </a:r>
                      <a:r>
                        <a:rPr lang="ko-KR" altLang="en-US" dirty="0" smtClean="0"/>
                        <a:t>천만원 미만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10,000</a:t>
                      </a:r>
                      <a:r>
                        <a:rPr lang="ko-KR" altLang="en-US" dirty="0" smtClean="0"/>
                        <a:t>원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24879036"/>
                  </a:ext>
                </a:extLst>
              </a:tr>
              <a:tr h="51204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5</a:t>
                      </a:r>
                      <a:r>
                        <a:rPr lang="ko-KR" altLang="en-US" dirty="0" smtClean="0"/>
                        <a:t>천만원 이상</a:t>
                      </a:r>
                      <a:r>
                        <a:rPr lang="en-US" altLang="ko-KR" dirty="0" smtClean="0"/>
                        <a:t>~2</a:t>
                      </a:r>
                      <a:r>
                        <a:rPr lang="ko-KR" altLang="en-US" dirty="0" smtClean="0"/>
                        <a:t>억원 미만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20,000</a:t>
                      </a:r>
                      <a:r>
                        <a:rPr lang="ko-KR" altLang="en-US" dirty="0" smtClean="0"/>
                        <a:t>원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10935868"/>
                  </a:ext>
                </a:extLst>
              </a:tr>
              <a:tr h="51204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</a:t>
                      </a:r>
                      <a:r>
                        <a:rPr lang="ko-KR" altLang="en-US" dirty="0" smtClean="0"/>
                        <a:t>억원 이상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30,000</a:t>
                      </a:r>
                      <a:r>
                        <a:rPr lang="ko-KR" altLang="en-US" dirty="0" smtClean="0"/>
                        <a:t>원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26759745"/>
                  </a:ext>
                </a:extLst>
              </a:tr>
            </a:tbl>
          </a:graphicData>
        </a:graphic>
      </p:graphicFrame>
      <p:sp>
        <p:nvSpPr>
          <p:cNvPr id="8" name="Rectangle 14"/>
          <p:cNvSpPr>
            <a:spLocks noChangeArrowheads="1"/>
          </p:cNvSpPr>
          <p:nvPr/>
        </p:nvSpPr>
        <p:spPr bwMode="auto">
          <a:xfrm>
            <a:off x="971600" y="120642"/>
            <a:ext cx="287820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G2B 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이용 수수료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971600" y="1092677"/>
            <a:ext cx="27835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/>
              <a:t>전자입찰 </a:t>
            </a:r>
            <a:r>
              <a:rPr lang="ko-KR" altLang="en-US" sz="2000" b="1" dirty="0" err="1" smtClean="0"/>
              <a:t>이용수수료</a:t>
            </a:r>
            <a:endParaRPr lang="ko-KR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736509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7684797"/>
              </p:ext>
            </p:extLst>
          </p:nvPr>
        </p:nvGraphicFramePr>
        <p:xfrm>
          <a:off x="292359" y="980728"/>
          <a:ext cx="8588711" cy="52474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8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901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901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9015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9015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9128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600" dirty="0" smtClean="0">
                          <a:ln>
                            <a:noFill/>
                          </a:ln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구분</a:t>
                      </a:r>
                      <a:endParaRPr lang="en-US" altLang="ko-KR" sz="1600" b="1" dirty="0" smtClean="0">
                        <a:ln>
                          <a:noFill/>
                        </a:ln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dirty="0" smtClean="0">
                          <a:ln>
                            <a:noFill/>
                          </a:ln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</a:t>
                      </a:r>
                      <a:r>
                        <a:rPr lang="ko-KR" altLang="en-US" sz="1400" dirty="0" smtClean="0">
                          <a:ln>
                            <a:noFill/>
                          </a:ln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인 수의</a:t>
                      </a:r>
                      <a:endParaRPr lang="en-US" altLang="ko-KR" sz="1400" dirty="0" smtClean="0">
                        <a:ln>
                          <a:noFill/>
                        </a:ln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n>
                            <a:noFill/>
                          </a:ln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견적정보</a:t>
                      </a:r>
                      <a:endParaRPr lang="en-US" altLang="ko-KR" sz="1400" b="1" dirty="0" smtClean="0">
                        <a:ln>
                          <a:noFill/>
                        </a:ln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spc="0" dirty="0" smtClean="0">
                          <a:ln>
                            <a:noFill/>
                          </a:ln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</a:t>
                      </a:r>
                      <a:r>
                        <a:rPr lang="ko-KR" altLang="en-US" sz="1400" spc="0" dirty="0" smtClean="0">
                          <a:ln>
                            <a:noFill/>
                          </a:ln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인 수의</a:t>
                      </a:r>
                      <a:endParaRPr lang="en-US" altLang="ko-KR" sz="1400" spc="0" dirty="0" smtClean="0">
                        <a:ln>
                          <a:noFill/>
                        </a:ln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spc="0" dirty="0" smtClean="0">
                          <a:ln>
                            <a:noFill/>
                          </a:ln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견적요청</a:t>
                      </a:r>
                      <a:endParaRPr lang="en-US" altLang="ko-KR" sz="1400" b="1" dirty="0" smtClean="0">
                        <a:ln>
                          <a:noFill/>
                        </a:ln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dirty="0" smtClean="0">
                          <a:ln>
                            <a:noFill/>
                          </a:ln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</a:t>
                      </a:r>
                      <a:r>
                        <a:rPr lang="ko-KR" altLang="en-US" sz="1400" dirty="0" smtClean="0">
                          <a:ln>
                            <a:noFill/>
                          </a:ln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인 수의</a:t>
                      </a:r>
                      <a:endParaRPr lang="en-US" altLang="ko-KR" sz="1400" dirty="0" smtClean="0">
                        <a:ln>
                          <a:noFill/>
                        </a:ln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n>
                            <a:noFill/>
                          </a:ln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안내공고</a:t>
                      </a:r>
                      <a:endParaRPr lang="en-US" altLang="ko-KR" sz="1400" b="1" dirty="0" smtClean="0">
                        <a:ln>
                          <a:noFill/>
                        </a:ln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600" smtClean="0">
                          <a:ln>
                            <a:noFill/>
                          </a:ln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입  찰</a:t>
                      </a:r>
                      <a:endParaRPr lang="en-US" altLang="ko-KR" sz="1600" b="1" dirty="0" smtClean="0">
                        <a:ln>
                          <a:noFill/>
                        </a:ln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508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dirty="0" smtClean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주요내용</a:t>
                      </a:r>
                      <a:endParaRPr lang="en-US" altLang="ko-KR" sz="1400" b="1" dirty="0" smtClean="0">
                        <a:ln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견적서 형식</a:t>
                      </a:r>
                      <a:endParaRPr lang="en-US" altLang="ko-KR" sz="14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5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</a:t>
                      </a:r>
                      <a:r>
                        <a:rPr lang="ko-KR" altLang="en-US" sz="105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쇼핑몰과 유사</a:t>
                      </a:r>
                      <a:r>
                        <a:rPr lang="en-US" altLang="ko-KR" sz="105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</a:t>
                      </a:r>
                      <a:endParaRPr lang="en-US" altLang="ko-KR" sz="105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</a:t>
                      </a:r>
                      <a:r>
                        <a:rPr lang="ko-KR" altLang="en-US" sz="14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인 수의계약</a:t>
                      </a:r>
                      <a:endParaRPr lang="ko-KR" altLang="en-US" sz="14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0" lang="en-US" altLang="ko-KR" sz="14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</a:t>
                      </a:r>
                      <a:r>
                        <a:rPr kumimoji="0" lang="ko-KR" altLang="en-US" sz="14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개 또는 다수 업체</a:t>
                      </a:r>
                      <a:endParaRPr kumimoji="0" lang="en-US" altLang="ko-KR" sz="1400" dirty="0" smtClean="0">
                        <a:ln w="3175"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0" lang="ko-KR" altLang="en-US" sz="14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견적 접수</a:t>
                      </a:r>
                      <a:endParaRPr kumimoji="0" lang="ko-KR" altLang="en-US" sz="1400" b="0" dirty="0" smtClean="0">
                        <a:ln w="3175"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</a:t>
                      </a:r>
                      <a:r>
                        <a:rPr kumimoji="0" lang="ko-KR" altLang="en-US" sz="14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인 이상 </a:t>
                      </a:r>
                      <a:endParaRPr kumimoji="0" lang="en-US" altLang="ko-KR" sz="1400" dirty="0" smtClean="0">
                        <a:ln w="3175"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견적서 접수</a:t>
                      </a:r>
                      <a:endParaRPr kumimoji="0" lang="ko-KR" altLang="en-US" sz="1400" b="0" dirty="0" smtClean="0">
                        <a:ln w="3175"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</a:t>
                      </a:r>
                      <a:r>
                        <a:rPr kumimoji="0" lang="ko-KR" altLang="en-US" sz="14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인 </a:t>
                      </a:r>
                      <a:r>
                        <a:rPr kumimoji="0" lang="ko-KR" altLang="en-US" sz="140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이상 </a:t>
                      </a:r>
                      <a:endParaRPr kumimoji="0" lang="en-US" altLang="ko-KR" sz="1400" smtClean="0">
                        <a:ln w="3175"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입찰서 </a:t>
                      </a:r>
                      <a:r>
                        <a:rPr kumimoji="0" lang="ko-KR" altLang="en-US" sz="14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접수</a:t>
                      </a:r>
                      <a:endParaRPr kumimoji="0" lang="ko-KR" altLang="en-US" sz="1400" b="0" dirty="0" smtClean="0">
                        <a:ln w="3175"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884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dirty="0" smtClean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이용금액</a:t>
                      </a:r>
                      <a:endParaRPr lang="en-US" altLang="ko-KR" sz="1400" dirty="0" smtClean="0">
                        <a:ln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(VAT</a:t>
                      </a:r>
                      <a:r>
                        <a:rPr lang="ko-KR" altLang="en-US" sz="9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별도</a:t>
                      </a:r>
                      <a:r>
                        <a:rPr lang="en-US" altLang="ko-KR" sz="9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</a:t>
                      </a:r>
                      <a:endParaRPr lang="ko-KR" altLang="en-US" sz="9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1400" spc="-15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</a:t>
                      </a:r>
                      <a:r>
                        <a:rPr lang="ko-KR" altLang="en-US" sz="1400" spc="-15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천만 원</a:t>
                      </a:r>
                      <a:r>
                        <a:rPr lang="en-US" altLang="ko-KR" sz="1400" spc="-15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  </a:t>
                      </a:r>
                      <a:r>
                        <a:rPr lang="en-US" altLang="ko-KR" sz="1100" spc="-15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</a:t>
                      </a:r>
                      <a:r>
                        <a:rPr lang="ko-KR" altLang="en-US" sz="1100" spc="-15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물품</a:t>
                      </a:r>
                      <a:r>
                        <a:rPr lang="en-US" altLang="ko-KR" sz="1100" spc="-15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, </a:t>
                      </a:r>
                      <a:r>
                        <a:rPr lang="ko-KR" altLang="en-US" sz="1100" spc="-15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용역</a:t>
                      </a:r>
                      <a:r>
                        <a:rPr lang="en-US" altLang="ko-KR" sz="1100" spc="-15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,</a:t>
                      </a:r>
                      <a:r>
                        <a:rPr lang="en-US" altLang="ko-KR" sz="1100" spc="-15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altLang="en-US" sz="1100" spc="-15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공사</a:t>
                      </a:r>
                      <a:r>
                        <a:rPr lang="en-US" altLang="ko-KR" sz="1100" spc="-15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1400" spc="-15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</a:t>
                      </a:r>
                      <a:r>
                        <a:rPr lang="ko-KR" altLang="en-US" sz="1400" spc="-15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천만 원</a:t>
                      </a:r>
                      <a:r>
                        <a:rPr lang="en-US" altLang="ko-KR" sz="1400" spc="-15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  </a:t>
                      </a:r>
                      <a:r>
                        <a:rPr lang="en-US" altLang="ko-KR" sz="1100" spc="-15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</a:t>
                      </a:r>
                      <a:r>
                        <a:rPr lang="ko-KR" altLang="en-US" sz="1100" spc="-15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물품</a:t>
                      </a:r>
                      <a:r>
                        <a:rPr lang="en-US" altLang="ko-KR" sz="1100" spc="-15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, </a:t>
                      </a:r>
                      <a:r>
                        <a:rPr lang="ko-KR" altLang="en-US" sz="1100" spc="-15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용역</a:t>
                      </a:r>
                      <a:r>
                        <a:rPr lang="en-US" altLang="ko-KR" sz="1100" spc="-15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, </a:t>
                      </a:r>
                      <a:r>
                        <a:rPr lang="ko-KR" altLang="en-US" sz="1100" spc="-15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공사</a:t>
                      </a:r>
                      <a:r>
                        <a:rPr lang="en-US" altLang="ko-KR" sz="1100" spc="-15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14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7</a:t>
                      </a:r>
                      <a:r>
                        <a:rPr lang="ko-KR" altLang="en-US" sz="14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천만 원</a:t>
                      </a:r>
                      <a:r>
                        <a:rPr lang="en-US" altLang="ko-KR" sz="14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  </a:t>
                      </a:r>
                      <a:r>
                        <a:rPr lang="en-US" altLang="ko-KR" sz="1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</a:t>
                      </a:r>
                      <a:r>
                        <a:rPr lang="ko-KR" altLang="en-US" sz="1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물품</a:t>
                      </a:r>
                      <a:r>
                        <a:rPr lang="en-US" altLang="ko-KR" sz="1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</a:t>
                      </a: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14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</a:t>
                      </a:r>
                      <a:r>
                        <a:rPr lang="ko-KR" altLang="en-US" sz="14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천만 원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   </a:t>
                      </a:r>
                      <a:r>
                        <a:rPr lang="en-US" altLang="ko-KR" sz="1100" spc="-1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</a:t>
                      </a:r>
                      <a:r>
                        <a:rPr lang="ko-KR" altLang="en-US" sz="1100" spc="-1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공사</a:t>
                      </a:r>
                      <a:r>
                        <a:rPr lang="en-US" altLang="ko-KR" sz="1100" spc="-1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, </a:t>
                      </a:r>
                      <a:r>
                        <a:rPr lang="ko-KR" altLang="en-US" sz="1100" spc="-1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용역</a:t>
                      </a:r>
                      <a:r>
                        <a:rPr lang="en-US" altLang="ko-KR" sz="1100" spc="-1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</a:t>
                      </a:r>
                      <a:endParaRPr lang="ko-KR" altLang="en-US" sz="1100" b="1" spc="-100" baseline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14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7</a:t>
                      </a:r>
                      <a:r>
                        <a:rPr lang="ko-KR" altLang="en-US" sz="14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천만 원 </a:t>
                      </a:r>
                      <a:r>
                        <a:rPr lang="en-US" altLang="ko-KR" sz="12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 </a:t>
                      </a:r>
                      <a:r>
                        <a:rPr lang="en-US" altLang="ko-KR" sz="1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</a:t>
                      </a:r>
                      <a:r>
                        <a:rPr lang="ko-KR" altLang="en-US" sz="1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물품</a:t>
                      </a:r>
                      <a:r>
                        <a:rPr lang="en-US" altLang="ko-KR" sz="1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</a:t>
                      </a: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14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</a:t>
                      </a:r>
                      <a:r>
                        <a:rPr lang="ko-KR" altLang="en-US" sz="14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천만 원   </a:t>
                      </a:r>
                      <a:r>
                        <a:rPr lang="en-US" altLang="ko-KR" sz="1100" spc="-1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</a:t>
                      </a:r>
                      <a:r>
                        <a:rPr lang="ko-KR" altLang="en-US" sz="1100" spc="-1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공사</a:t>
                      </a:r>
                      <a:r>
                        <a:rPr lang="en-US" altLang="ko-KR" sz="1100" spc="-1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, </a:t>
                      </a:r>
                      <a:r>
                        <a:rPr lang="ko-KR" altLang="en-US" sz="1100" spc="-1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용역</a:t>
                      </a:r>
                      <a:r>
                        <a:rPr lang="en-US" altLang="ko-KR" sz="1100" spc="-1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</a:t>
                      </a:r>
                      <a:endParaRPr lang="ko-KR" altLang="en-US" sz="1100" b="1" spc="-100" baseline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488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예가방법</a:t>
                      </a:r>
                      <a:endParaRPr lang="en-US" altLang="ko-KR" sz="1400" b="1" dirty="0" smtClean="0">
                        <a:ln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kumimoji="0" lang="en-US" altLang="ko-KR" sz="900" b="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-</a:t>
                      </a:r>
                      <a:endParaRPr lang="ko-KR" altLang="en-US" sz="9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kumimoji="0" lang="ko-KR" altLang="en-US" sz="1400" dirty="0" err="1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비예가</a:t>
                      </a:r>
                      <a:r>
                        <a:rPr kumimoji="0" lang="en-US" altLang="ko-KR" sz="14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, </a:t>
                      </a:r>
                      <a:r>
                        <a:rPr kumimoji="0" lang="ko-KR" altLang="en-US" sz="1400" dirty="0" err="1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단일예가</a:t>
                      </a:r>
                      <a:endParaRPr lang="ko-KR" altLang="en-US" sz="14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복수예가</a:t>
                      </a:r>
                      <a:endParaRPr kumimoji="0" lang="ko-KR" altLang="en-US" sz="1400" b="0" dirty="0" smtClean="0">
                        <a:ln w="3175"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복수예가</a:t>
                      </a:r>
                      <a:endParaRPr kumimoji="0" lang="ko-KR" altLang="en-US" sz="1400" b="0" dirty="0" smtClean="0">
                        <a:ln w="3175"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1683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dirty="0" smtClean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공고기한</a:t>
                      </a:r>
                      <a:endParaRPr lang="en-US" altLang="ko-KR" sz="1400" b="1" dirty="0" smtClean="0">
                        <a:ln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90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-</a:t>
                      </a:r>
                      <a:endParaRPr lang="ko-KR" altLang="en-US" sz="9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제한없음</a:t>
                      </a:r>
                      <a:endParaRPr kumimoji="0" lang="ko-KR" altLang="en-US" sz="1400" b="0" dirty="0" smtClean="0">
                        <a:ln w="3175"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ko-KR" sz="14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3</a:t>
                      </a:r>
                      <a:r>
                        <a:rPr kumimoji="0" lang="ko-KR" altLang="en-US" sz="14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일 이상</a:t>
                      </a:r>
                      <a:endParaRPr kumimoji="0" lang="en-US" altLang="ko-KR" sz="1400" dirty="0" smtClean="0">
                        <a:ln w="3175"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ctr"/>
                      <a:r>
                        <a:rPr kumimoji="0" lang="en-US" altLang="ko-KR" sz="11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</a:t>
                      </a:r>
                      <a:r>
                        <a:rPr kumimoji="0" lang="ko-KR" altLang="en-US" sz="11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공휴일</a:t>
                      </a:r>
                      <a:r>
                        <a:rPr kumimoji="0" lang="en-US" altLang="ko-KR" sz="11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, </a:t>
                      </a:r>
                      <a:r>
                        <a:rPr kumimoji="0" lang="ko-KR" altLang="en-US" sz="11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토요일 제외</a:t>
                      </a:r>
                      <a:r>
                        <a:rPr kumimoji="0" lang="en-US" altLang="ko-KR" sz="11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</a:t>
                      </a:r>
                      <a:endParaRPr kumimoji="0" lang="ko-KR" altLang="en-US" sz="1100" b="0" dirty="0" smtClean="0">
                        <a:ln w="3175"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ko-KR" sz="14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5</a:t>
                      </a:r>
                      <a:r>
                        <a:rPr kumimoji="0" lang="ko-KR" altLang="en-US" sz="14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일</a:t>
                      </a:r>
                      <a:r>
                        <a:rPr kumimoji="0" lang="en-US" altLang="ko-KR" sz="11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</a:t>
                      </a:r>
                      <a:r>
                        <a:rPr kumimoji="0" lang="ko-KR" altLang="en-US" sz="11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긴급</a:t>
                      </a:r>
                      <a:r>
                        <a:rPr kumimoji="0" lang="en-US" altLang="ko-KR" sz="11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</a:t>
                      </a:r>
                    </a:p>
                    <a:p>
                      <a:pPr algn="ctr"/>
                      <a:r>
                        <a:rPr kumimoji="0" lang="en-US" altLang="ko-KR" sz="14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7</a:t>
                      </a:r>
                      <a:r>
                        <a:rPr kumimoji="0" lang="ko-KR" altLang="en-US" sz="14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일</a:t>
                      </a:r>
                      <a:r>
                        <a:rPr kumimoji="0" lang="en-US" altLang="ko-KR" sz="11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</a:t>
                      </a:r>
                      <a:r>
                        <a:rPr kumimoji="0" lang="ko-KR" altLang="en-US" sz="11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일반공고</a:t>
                      </a:r>
                      <a:r>
                        <a:rPr kumimoji="0" lang="en-US" altLang="ko-KR" sz="11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</a:t>
                      </a:r>
                      <a:endParaRPr kumimoji="0" lang="ko-KR" altLang="en-US" sz="1100" b="0" dirty="0" smtClean="0">
                        <a:ln w="3175"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70820">
                <a:tc>
                  <a:txBody>
                    <a:bodyPr/>
                    <a:lstStyle/>
                    <a:p>
                      <a:pPr algn="ctr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kumimoji="0" lang="ko-KR" altLang="en-US" sz="14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계약상대자 </a:t>
                      </a:r>
                      <a:endParaRPr kumimoji="0" lang="en-US" altLang="ko-KR" sz="1400" dirty="0" smtClean="0">
                        <a:ln w="3175"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ctr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kumimoji="0" lang="en-US" altLang="ko-KR" sz="14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</a:t>
                      </a:r>
                      <a:r>
                        <a:rPr kumimoji="0" lang="ko-KR" altLang="en-US" sz="14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낙찰자</a:t>
                      </a:r>
                      <a:r>
                        <a:rPr kumimoji="0" lang="en-US" altLang="ko-KR" sz="14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</a:t>
                      </a:r>
                      <a:r>
                        <a:rPr kumimoji="0" lang="ko-KR" altLang="en-US" sz="14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endParaRPr kumimoji="0" lang="en-US" altLang="ko-KR" sz="1400" dirty="0" smtClean="0">
                        <a:ln w="3175"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ctr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kumimoji="0" lang="ko-KR" altLang="en-US" sz="14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결정방법</a:t>
                      </a:r>
                      <a:endParaRPr kumimoji="0" lang="en-US" altLang="ko-KR" sz="1400" b="1" dirty="0" smtClean="0">
                        <a:ln w="3175"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spc="-15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가장 경제적인 가격</a:t>
                      </a:r>
                      <a:endParaRPr lang="ko-KR" altLang="en-US" sz="1400" b="0" spc="-1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pc="-15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가장 경제적인 가격</a:t>
                      </a:r>
                      <a:endParaRPr lang="ko-KR" altLang="en-US" sz="1400" b="0" spc="-15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400" spc="-15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예정가격</a:t>
                      </a:r>
                      <a:r>
                        <a:rPr lang="ko-KR" altLang="en-US" sz="1400" spc="-1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대비</a:t>
                      </a:r>
                      <a:r>
                        <a:rPr lang="ko-KR" altLang="en-US" sz="1400" spc="-15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최저가</a:t>
                      </a:r>
                      <a:endParaRPr lang="en-US" altLang="ko-KR" sz="1400" spc="-15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l"/>
                      <a:r>
                        <a:rPr kumimoji="0" lang="en-US" altLang="ko-KR" sz="1200" spc="-150" dirty="0" smtClean="0">
                          <a:ln w="3175">
                            <a:noFill/>
                          </a:ln>
                          <a:solidFill>
                            <a:srgbClr val="0E152C"/>
                          </a:solidFill>
                        </a:rPr>
                        <a:t>(2</a:t>
                      </a:r>
                      <a:r>
                        <a:rPr kumimoji="0" lang="ko-KR" altLang="en-US" sz="1200" spc="-150" dirty="0" smtClean="0">
                          <a:ln w="3175">
                            <a:noFill/>
                          </a:ln>
                          <a:solidFill>
                            <a:srgbClr val="0E152C"/>
                          </a:solidFill>
                        </a:rPr>
                        <a:t>천</a:t>
                      </a:r>
                      <a:r>
                        <a:rPr kumimoji="0" lang="en-US" altLang="ko-KR" sz="1200" spc="-150" dirty="0" smtClean="0">
                          <a:ln w="3175">
                            <a:noFill/>
                          </a:ln>
                          <a:solidFill>
                            <a:srgbClr val="0E152C"/>
                          </a:solidFill>
                        </a:rPr>
                        <a:t>~5</a:t>
                      </a:r>
                      <a:r>
                        <a:rPr kumimoji="0" lang="ko-KR" altLang="en-US" sz="1200" spc="-150" dirty="0" err="1" smtClean="0">
                          <a:ln w="3175">
                            <a:noFill/>
                          </a:ln>
                          <a:solidFill>
                            <a:srgbClr val="0E152C"/>
                          </a:solidFill>
                        </a:rPr>
                        <a:t>천이하</a:t>
                      </a:r>
                      <a:r>
                        <a:rPr kumimoji="0" lang="ko-KR" altLang="en-US" sz="1200" spc="-150" dirty="0" smtClean="0">
                          <a:ln w="3175">
                            <a:noFill/>
                          </a:ln>
                          <a:solidFill>
                            <a:srgbClr val="0E152C"/>
                          </a:solidFill>
                        </a:rPr>
                        <a:t>  물품</a:t>
                      </a:r>
                      <a:r>
                        <a:rPr kumimoji="0" lang="en-US" altLang="ko-KR" sz="1200" spc="-150" dirty="0" smtClean="0">
                          <a:ln w="3175">
                            <a:noFill/>
                          </a:ln>
                          <a:solidFill>
                            <a:srgbClr val="0E152C"/>
                          </a:solidFill>
                        </a:rPr>
                        <a:t>,</a:t>
                      </a:r>
                      <a:r>
                        <a:rPr kumimoji="0" lang="ko-KR" altLang="en-US" sz="1200" spc="-150" dirty="0" smtClean="0">
                          <a:ln w="3175">
                            <a:noFill/>
                          </a:ln>
                          <a:solidFill>
                            <a:srgbClr val="0E152C"/>
                          </a:solidFill>
                        </a:rPr>
                        <a:t>용역은</a:t>
                      </a:r>
                      <a:endParaRPr kumimoji="0" lang="en-US" altLang="ko-KR" sz="1200" spc="-150" dirty="0" smtClean="0">
                        <a:ln w="3175">
                          <a:noFill/>
                        </a:ln>
                        <a:solidFill>
                          <a:srgbClr val="0E152C"/>
                        </a:solidFill>
                      </a:endParaRPr>
                    </a:p>
                    <a:p>
                      <a:pPr algn="l"/>
                      <a:r>
                        <a:rPr kumimoji="0" lang="ko-KR" altLang="en-US" sz="1200" spc="-150" dirty="0" smtClean="0">
                          <a:ln w="3175">
                            <a:noFill/>
                          </a:ln>
                          <a:solidFill>
                            <a:srgbClr val="0E152C"/>
                          </a:solidFill>
                        </a:rPr>
                        <a:t> 소기업</a:t>
                      </a:r>
                      <a:r>
                        <a:rPr kumimoji="0" lang="en-US" altLang="ko-KR" sz="1200" spc="-150" dirty="0" smtClean="0">
                          <a:ln w="3175">
                            <a:noFill/>
                          </a:ln>
                          <a:solidFill>
                            <a:srgbClr val="0E152C"/>
                          </a:solidFill>
                        </a:rPr>
                        <a:t>··</a:t>
                      </a:r>
                      <a:r>
                        <a:rPr kumimoji="0" lang="ko-KR" altLang="en-US" sz="1200" spc="-150" dirty="0" smtClean="0">
                          <a:ln w="3175">
                            <a:noFill/>
                          </a:ln>
                          <a:solidFill>
                            <a:srgbClr val="0E152C"/>
                          </a:solidFill>
                        </a:rPr>
                        <a:t>소상공인 제한경쟁</a:t>
                      </a:r>
                      <a:r>
                        <a:rPr kumimoji="0" lang="en-US" altLang="ko-KR" sz="1200" spc="-150" dirty="0" smtClean="0">
                          <a:ln w="3175">
                            <a:noFill/>
                          </a:ln>
                          <a:solidFill>
                            <a:srgbClr val="0E152C"/>
                          </a:solidFill>
                        </a:rPr>
                        <a:t>)</a:t>
                      </a:r>
                      <a:endParaRPr kumimoji="0" lang="en-US" altLang="ko-KR" sz="1400" spc="-150" dirty="0" smtClean="0">
                        <a:ln w="3175">
                          <a:noFill/>
                        </a:ln>
                        <a:solidFill>
                          <a:srgbClr val="0E152C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400" spc="-15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적격심사</a:t>
                      </a:r>
                      <a:endParaRPr lang="en-US" altLang="ko-KR" sz="1400" spc="-15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7967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dirty="0" err="1" smtClean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특</a:t>
                      </a:r>
                      <a:r>
                        <a:rPr lang="ko-KR" altLang="en-US" sz="1400" dirty="0" smtClean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  징</a:t>
                      </a:r>
                      <a:endParaRPr lang="en-US" altLang="ko-KR" sz="1400" b="1" dirty="0" smtClean="0">
                        <a:ln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ko-KR" altLang="en-US" sz="12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물품검색</a:t>
                      </a:r>
                      <a:r>
                        <a:rPr kumimoji="0" lang="en-US" altLang="ko-KR" sz="12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[</a:t>
                      </a:r>
                      <a:r>
                        <a:rPr kumimoji="0" lang="ko-KR" altLang="en-US" sz="120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공고연계</a:t>
                      </a:r>
                      <a:r>
                        <a:rPr kumimoji="0" lang="en-US" altLang="ko-KR" sz="12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]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dirty="0" err="1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수의시담</a:t>
                      </a:r>
                      <a:endParaRPr kumimoji="0" lang="en-US" altLang="ko-KR" sz="1200" dirty="0" smtClean="0">
                        <a:ln w="3175"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카드결제</a:t>
                      </a:r>
                      <a:endParaRPr kumimoji="0" lang="en-US" altLang="ko-KR" sz="1200" b="1" dirty="0" smtClean="0">
                        <a:ln w="3175"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ko-KR" altLang="en-US" sz="12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수의시담</a:t>
                      </a:r>
                      <a:endParaRPr kumimoji="0" lang="en-US" altLang="ko-KR" sz="1200" dirty="0" smtClean="0">
                        <a:ln w="3175"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ctr"/>
                      <a:r>
                        <a:rPr kumimoji="0" lang="ko-KR" altLang="en-US" sz="12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지역선택</a:t>
                      </a:r>
                      <a:endParaRPr kumimoji="0" lang="en-US" altLang="ko-KR" sz="1200" dirty="0" smtClean="0">
                        <a:ln w="3175"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ctr"/>
                      <a:r>
                        <a:rPr kumimoji="0" lang="ko-KR" altLang="en-US" sz="12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업체지명</a:t>
                      </a:r>
                      <a:endParaRPr kumimoji="0" lang="ko-KR" altLang="en-US" sz="1200" b="1" dirty="0" smtClean="0">
                        <a:ln w="3175"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ko-KR" altLang="en-US" sz="1200" b="0" spc="-150" dirty="0" err="1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견적율</a:t>
                      </a:r>
                      <a:r>
                        <a:rPr kumimoji="0" lang="ko-KR" altLang="en-US" sz="1200" b="0" spc="-15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∙</a:t>
                      </a:r>
                      <a:r>
                        <a:rPr kumimoji="0" lang="ko-KR" altLang="en-US" sz="1200" b="0" spc="-15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공고기간 자동설정</a:t>
                      </a:r>
                      <a:endParaRPr kumimoji="0" lang="en-US" altLang="ko-KR" sz="1200" b="0" spc="-150" dirty="0" smtClean="0">
                        <a:ln w="3175"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공고문 자동작성 기능</a:t>
                      </a:r>
                      <a:endParaRPr kumimoji="0" lang="en-US" altLang="ko-KR" sz="1200" dirty="0" smtClean="0">
                        <a:ln w="3175"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ko-KR" altLang="en-US" sz="1200" baseline="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물</a:t>
                      </a:r>
                      <a:r>
                        <a:rPr kumimoji="0" lang="ko-KR" altLang="en-US" sz="12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품용역 구매규격 </a:t>
                      </a:r>
                      <a:endParaRPr kumimoji="0" lang="en-US" altLang="ko-KR" sz="1200" dirty="0" smtClean="0">
                        <a:ln w="3175"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ctr"/>
                      <a:r>
                        <a:rPr kumimoji="0" lang="ko-KR" altLang="en-US" sz="1200" dirty="0" smtClean="0">
                          <a:ln w="3175"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사전공개</a:t>
                      </a:r>
                      <a:endParaRPr kumimoji="0" lang="en-US" altLang="ko-KR" sz="1200" dirty="0" smtClean="0">
                        <a:ln w="3175"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2" name="그룹 1"/>
          <p:cNvGrpSpPr/>
          <p:nvPr/>
        </p:nvGrpSpPr>
        <p:grpSpPr>
          <a:xfrm>
            <a:off x="2411760" y="2572055"/>
            <a:ext cx="5620681" cy="568913"/>
            <a:chOff x="2435232" y="3276772"/>
            <a:chExt cx="5620681" cy="534884"/>
          </a:xfrm>
        </p:grpSpPr>
        <p:sp>
          <p:nvSpPr>
            <p:cNvPr id="14" name="위쪽 화살표 13"/>
            <p:cNvSpPr/>
            <p:nvPr/>
          </p:nvSpPr>
          <p:spPr>
            <a:xfrm rot="10800000">
              <a:off x="2435232" y="3460253"/>
              <a:ext cx="144016" cy="216000"/>
            </a:xfrm>
            <a:prstGeom prst="up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29" name="위쪽 화살표 28"/>
            <p:cNvSpPr/>
            <p:nvPr/>
          </p:nvSpPr>
          <p:spPr>
            <a:xfrm rot="10800000">
              <a:off x="6124624" y="3293087"/>
              <a:ext cx="144016" cy="216000"/>
            </a:xfrm>
            <a:prstGeom prst="up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30" name="위쪽 화살표 29"/>
            <p:cNvSpPr/>
            <p:nvPr/>
          </p:nvSpPr>
          <p:spPr>
            <a:xfrm rot="10800000">
              <a:off x="6124623" y="3595656"/>
              <a:ext cx="144016" cy="216000"/>
            </a:xfrm>
            <a:prstGeom prst="up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31" name="위쪽 화살표 30"/>
            <p:cNvSpPr/>
            <p:nvPr/>
          </p:nvSpPr>
          <p:spPr>
            <a:xfrm rot="10800000">
              <a:off x="7911897" y="3276772"/>
              <a:ext cx="144016" cy="216000"/>
            </a:xfrm>
            <a:prstGeom prst="up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32" name="위쪽 화살표 31"/>
            <p:cNvSpPr/>
            <p:nvPr/>
          </p:nvSpPr>
          <p:spPr>
            <a:xfrm rot="10800000">
              <a:off x="7911896" y="3589732"/>
              <a:ext cx="144016" cy="216000"/>
            </a:xfrm>
            <a:prstGeom prst="up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</a:endParaRPr>
            </a:p>
          </p:txBody>
        </p:sp>
      </p:grpSp>
      <p:sp>
        <p:nvSpPr>
          <p:cNvPr id="20" name="텍스트 개체 틀 42"/>
          <p:cNvSpPr txBox="1">
            <a:spLocks/>
          </p:cNvSpPr>
          <p:nvPr/>
        </p:nvSpPr>
        <p:spPr>
          <a:xfrm>
            <a:off x="5785746" y="1302268"/>
            <a:ext cx="3168352" cy="287338"/>
          </a:xfrm>
          <a:prstGeom prst="rect">
            <a:avLst/>
          </a:prstGeom>
          <a:extLst/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  <a:defRPr/>
            </a:pPr>
            <a:endParaRPr lang="en-US" altLang="ko-KR" sz="1200" dirty="0">
              <a:solidFill>
                <a:srgbClr val="404040"/>
              </a:solidFill>
              <a:latin typeface="새굴림" panose="02030600000101010101" pitchFamily="18" charset="-127"/>
              <a:ea typeface="새굴림" panose="02030600000101010101" pitchFamily="18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E883472-33D5-4889-9B20-3632EE39BEE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27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2" name="위쪽 화살표 21"/>
          <p:cNvSpPr/>
          <p:nvPr/>
        </p:nvSpPr>
        <p:spPr>
          <a:xfrm rot="10800000">
            <a:off x="4184447" y="2767210"/>
            <a:ext cx="144016" cy="229742"/>
          </a:xfrm>
          <a:prstGeom prst="up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226856" y="122248"/>
            <a:ext cx="6317782" cy="548616"/>
            <a:chOff x="433518" y="967134"/>
            <a:chExt cx="6317782" cy="548616"/>
          </a:xfrm>
        </p:grpSpPr>
        <p:grpSp>
          <p:nvGrpSpPr>
            <p:cNvPr id="24" name="그룹 23"/>
            <p:cNvGrpSpPr/>
            <p:nvPr/>
          </p:nvGrpSpPr>
          <p:grpSpPr>
            <a:xfrm>
              <a:off x="433518" y="967134"/>
              <a:ext cx="6317782" cy="548616"/>
              <a:chOff x="506251" y="884006"/>
              <a:chExt cx="6317782" cy="548616"/>
            </a:xfrm>
          </p:grpSpPr>
          <p:sp>
            <p:nvSpPr>
              <p:cNvPr id="26" name="Text Box 63"/>
              <p:cNvSpPr txBox="1">
                <a:spLocks noChangeArrowheads="1"/>
              </p:cNvSpPr>
              <p:nvPr/>
            </p:nvSpPr>
            <p:spPr bwMode="auto">
              <a:xfrm>
                <a:off x="617406" y="951066"/>
                <a:ext cx="184731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latinLnBrk="0" hangingPunct="0">
                  <a:defRPr/>
                </a:pPr>
                <a:endParaRPr lang="en-US" altLang="ko-KR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27" name="텍스트 개체 틀 8"/>
              <p:cNvSpPr txBox="1">
                <a:spLocks/>
              </p:cNvSpPr>
              <p:nvPr/>
            </p:nvSpPr>
            <p:spPr>
              <a:xfrm>
                <a:off x="1198444" y="884006"/>
                <a:ext cx="2986684" cy="511781"/>
              </a:xfrm>
              <a:prstGeom prst="rect">
                <a:avLst/>
              </a:prstGeom>
              <a:extLst/>
            </p:spPr>
            <p:txBody>
              <a:bodyPr rtlCol="0" anchor="ctr"/>
              <a:lstStyle>
                <a:lvl1pPr marL="342900" indent="-3429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25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1pPr>
                <a:lvl2pPr marL="742950" indent="-28575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2pPr>
                <a:lvl3pPr marL="1143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3pPr>
                <a:lvl4pPr marL="1600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4pPr>
                <a:lvl5pPr marL="20574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»"/>
                  <a:defRPr lang="ko-KR" altLang="en-US" sz="1800" kern="12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5pPr>
                <a:lvl6pPr marL="25146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Font typeface="Arial" pitchFamily="34" charset="0"/>
                  <a:buNone/>
                  <a:defRPr/>
                </a:pPr>
                <a:endParaRPr sz="1800" dirty="0">
                  <a:solidFill>
                    <a:prstClr val="black">
                      <a:lumMod val="75000"/>
                      <a:lumOff val="25000"/>
                    </a:prstClr>
                  </a:solidFill>
                </a:endParaRPr>
              </a:p>
            </p:txBody>
          </p:sp>
          <p:pic>
            <p:nvPicPr>
              <p:cNvPr id="28" name="Picture 12" descr="바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6251" y="931071"/>
                <a:ext cx="6317782" cy="5015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3" name="Rectangle 14"/>
              <p:cNvSpPr>
                <a:spLocks noChangeArrowheads="1"/>
              </p:cNvSpPr>
              <p:nvPr/>
            </p:nvSpPr>
            <p:spPr bwMode="auto">
              <a:xfrm>
                <a:off x="907392" y="971720"/>
                <a:ext cx="5700883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17961" dir="2700000" algn="ctr" rotWithShape="0">
                  <a:schemeClr val="bg1"/>
                </a:outerShdw>
              </a:effectLst>
            </p:spPr>
            <p:txBody>
              <a:bodyPr wrap="square">
                <a:spAutoFit/>
              </a:bodyPr>
              <a:lstStyle/>
              <a:p>
                <a:pPr>
                  <a:defRPr/>
                </a:pPr>
                <a:r>
                  <a:rPr lang="en-US" altLang="ko-KR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S2B </a:t>
                </a:r>
                <a:r>
                  <a:rPr lang="ko-KR" altLang="en-US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시스템 계약방법 별 특징</a:t>
                </a:r>
                <a:r>
                  <a:rPr lang="en-US" altLang="ko-KR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-</a:t>
                </a:r>
                <a:r>
                  <a:rPr lang="ko-KR" altLang="en-US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경남지역 이용범위</a:t>
                </a:r>
                <a:endParaRPr lang="ko-KR" altLang="en-US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pic>
          <p:nvPicPr>
            <p:cNvPr id="25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541" y="1154170"/>
              <a:ext cx="234950" cy="252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03426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639973" y="98605"/>
            <a:ext cx="6596323" cy="1170156"/>
            <a:chOff x="639973" y="98604"/>
            <a:chExt cx="5156165" cy="1297183"/>
          </a:xfrm>
        </p:grpSpPr>
        <p:grpSp>
          <p:nvGrpSpPr>
            <p:cNvPr id="34" name="그룹 33"/>
            <p:cNvGrpSpPr/>
            <p:nvPr/>
          </p:nvGrpSpPr>
          <p:grpSpPr>
            <a:xfrm>
              <a:off x="639974" y="98604"/>
              <a:ext cx="5156164" cy="1297183"/>
              <a:chOff x="617406" y="98604"/>
              <a:chExt cx="4285991" cy="1297183"/>
            </a:xfrm>
          </p:grpSpPr>
          <p:sp>
            <p:nvSpPr>
              <p:cNvPr id="35" name="Text Box 63"/>
              <p:cNvSpPr txBox="1">
                <a:spLocks noChangeArrowheads="1"/>
              </p:cNvSpPr>
              <p:nvPr/>
            </p:nvSpPr>
            <p:spPr bwMode="auto">
              <a:xfrm>
                <a:off x="617406" y="951066"/>
                <a:ext cx="184731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latinLnBrk="0" hangingPunct="0">
                  <a:defRPr/>
                </a:pPr>
                <a:endParaRPr kumimoji="0" lang="en-US" altLang="ko-KR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36" name="텍스트 개체 틀 8"/>
              <p:cNvSpPr txBox="1">
                <a:spLocks/>
              </p:cNvSpPr>
              <p:nvPr/>
            </p:nvSpPr>
            <p:spPr>
              <a:xfrm>
                <a:off x="1198444" y="884006"/>
                <a:ext cx="2986684" cy="511781"/>
              </a:xfrm>
              <a:prstGeom prst="rect">
                <a:avLst/>
              </a:prstGeom>
              <a:extLst/>
            </p:spPr>
            <p:txBody>
              <a:bodyPr rtlCol="0" anchor="ctr"/>
              <a:lstStyle>
                <a:lvl1pPr marL="342900" indent="-3429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25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1pPr>
                <a:lvl2pPr marL="742950" indent="-28575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2pPr>
                <a:lvl3pPr marL="1143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3pPr>
                <a:lvl4pPr marL="1600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4pPr>
                <a:lvl5pPr marL="20574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»"/>
                  <a:defRPr lang="ko-KR" altLang="en-US" sz="1800" kern="12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5pPr>
                <a:lvl6pPr marL="25146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None/>
                  <a:defRPr/>
                </a:pPr>
                <a:endParaRPr lang="ko-KR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38" name="Rectangle 14"/>
              <p:cNvSpPr>
                <a:spLocks noChangeArrowheads="1"/>
              </p:cNvSpPr>
              <p:nvPr/>
            </p:nvSpPr>
            <p:spPr bwMode="auto">
              <a:xfrm>
                <a:off x="935769" y="98604"/>
                <a:ext cx="3967628" cy="51178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17961" dir="2700000" algn="ctr" rotWithShape="0">
                  <a:schemeClr val="bg1"/>
                </a:outerShdw>
              </a:effectLst>
            </p:spPr>
            <p:txBody>
              <a:bodyPr wrap="square">
                <a:spAutoFit/>
              </a:bodyPr>
              <a:lstStyle/>
              <a:p>
                <a:pPr>
                  <a:buNone/>
                  <a:defRPr/>
                </a:pPr>
                <a:r>
                  <a:rPr lang="ko-KR" altLang="en-US" sz="2400" dirty="0" err="1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지방계약법</a:t>
                </a:r>
                <a:r>
                  <a:rPr lang="ko-KR" altLang="en-US" sz="2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시행령 개정</a:t>
                </a:r>
                <a:r>
                  <a:rPr lang="en-US" altLang="ko-KR" sz="16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(‘20.12.</a:t>
                </a:r>
                <a:r>
                  <a:rPr lang="ko-KR" altLang="en-US" sz="16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말까지 한시 적용</a:t>
                </a:r>
                <a:r>
                  <a:rPr lang="en-US" altLang="ko-KR" sz="16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)</a:t>
                </a:r>
                <a:endParaRPr lang="ko-KR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pic>
          <p:nvPicPr>
            <p:cNvPr id="40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9973" y="234596"/>
              <a:ext cx="234950" cy="252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267744" y="1772816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4692724"/>
              </p:ext>
            </p:extLst>
          </p:nvPr>
        </p:nvGraphicFramePr>
        <p:xfrm>
          <a:off x="251520" y="749852"/>
          <a:ext cx="8712971" cy="60898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>
                  <a:extLst>
                    <a:ext uri="{9D8B030D-6E8A-4147-A177-3AD203B41FA5}">
                      <a16:colId xmlns:a16="http://schemas.microsoft.com/office/drawing/2014/main" val="731327960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4118404938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3950883725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4292206581"/>
                    </a:ext>
                  </a:extLst>
                </a:gridCol>
                <a:gridCol w="2520280">
                  <a:extLst>
                    <a:ext uri="{9D8B030D-6E8A-4147-A177-3AD203B41FA5}">
                      <a16:colId xmlns:a16="http://schemas.microsoft.com/office/drawing/2014/main" val="3005110074"/>
                    </a:ext>
                  </a:extLst>
                </a:gridCol>
                <a:gridCol w="1008115">
                  <a:extLst>
                    <a:ext uri="{9D8B030D-6E8A-4147-A177-3AD203B41FA5}">
                      <a16:colId xmlns:a16="http://schemas.microsoft.com/office/drawing/2014/main" val="3989829064"/>
                    </a:ext>
                  </a:extLst>
                </a:gridCol>
              </a:tblGrid>
              <a:tr h="511571"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700" dirty="0" smtClean="0"/>
                        <a:t>구분</a:t>
                      </a:r>
                      <a:endParaRPr lang="ko-KR" altLang="en-US" sz="17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700" dirty="0" smtClean="0"/>
                        <a:t>현행</a:t>
                      </a:r>
                      <a:endParaRPr lang="ko-KR" altLang="en-US" sz="17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700" dirty="0" smtClean="0"/>
                        <a:t>개선</a:t>
                      </a:r>
                      <a:endParaRPr lang="ko-KR" altLang="en-US" sz="17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700" dirty="0" smtClean="0"/>
                        <a:t>비고</a:t>
                      </a:r>
                      <a:endParaRPr lang="ko-KR" altLang="en-US" sz="17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72141455"/>
                  </a:ext>
                </a:extLst>
              </a:tr>
              <a:tr h="565290">
                <a:tc>
                  <a:txBody>
                    <a:bodyPr/>
                    <a:lstStyle/>
                    <a:p>
                      <a:pPr algn="ctr" latinLnBrk="1"/>
                      <a:endParaRPr lang="ko-KR" altLang="en-US" sz="1600" b="1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긴급수의계약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u="sng" kern="0" spc="-150" dirty="0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천재지변</a:t>
                      </a:r>
                      <a:r>
                        <a:rPr lang="en-US" altLang="ko-KR" sz="1250" b="1" u="sng" kern="0" spc="-150" dirty="0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250" b="1" u="sng" kern="0" spc="-150" dirty="0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긴급한 행사 등</a:t>
                      </a:r>
                      <a:r>
                        <a:rPr lang="ko-KR" altLang="en-US" sz="1250" b="1" kern="0" spc="-1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endParaRPr lang="ko-KR" altLang="en-US" sz="125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u="sng" kern="0" spc="-23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천재지변</a:t>
                      </a:r>
                      <a:r>
                        <a:rPr lang="en-US" altLang="ko-KR" sz="1250" b="1" u="sng" kern="0" spc="-23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250" b="1" u="sng" kern="0" spc="-230" dirty="0" err="1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감염병</a:t>
                      </a:r>
                      <a:r>
                        <a:rPr lang="ko-KR" altLang="en-US" sz="1250" b="1" u="sng" kern="0" spc="-23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 예방 및 확산</a:t>
                      </a:r>
                      <a:r>
                        <a:rPr lang="ko-KR" altLang="en-US" sz="1250" b="1" u="sng" kern="0" spc="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방지</a:t>
                      </a:r>
                      <a:r>
                        <a:rPr lang="en-US" altLang="ko-KR" sz="1250" b="1" u="sng" kern="0" spc="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, </a:t>
                      </a:r>
                      <a:endParaRPr lang="en-US" altLang="ko-KR" sz="1250" b="1" u="sng" kern="0" spc="0" dirty="0" smtClean="0">
                        <a:solidFill>
                          <a:srgbClr val="0000FF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u="sng" kern="0" spc="0" dirty="0" smtClean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긴급한 </a:t>
                      </a:r>
                      <a:r>
                        <a:rPr lang="ko-KR" altLang="en-US" sz="1250" b="1" u="sng" kern="0" spc="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행사 등</a:t>
                      </a:r>
                      <a:endParaRPr lang="ko-KR" altLang="en-US" sz="125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rgbClr val="0033CC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영</a:t>
                      </a:r>
                      <a:r>
                        <a:rPr lang="en-US" altLang="ko-KR" sz="1100" b="1" kern="1200" dirty="0" smtClean="0">
                          <a:solidFill>
                            <a:srgbClr val="0033CC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§25</a:t>
                      </a:r>
                      <a:r>
                        <a:rPr lang="ko-KR" altLang="en-US" sz="1100" b="1" kern="1200" dirty="0" smtClean="0">
                          <a:solidFill>
                            <a:srgbClr val="0033CC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①</a:t>
                      </a:r>
                      <a:endParaRPr lang="en-US" altLang="ko-KR" sz="1100" b="1" kern="1200" dirty="0" smtClean="0">
                        <a:solidFill>
                          <a:srgbClr val="0033CC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rgbClr val="0033CC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1100" b="1" kern="1200" dirty="0" smtClean="0">
                          <a:solidFill>
                            <a:srgbClr val="0033CC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100" b="1" kern="1200" dirty="0" smtClean="0">
                          <a:solidFill>
                            <a:srgbClr val="0033CC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호</a:t>
                      </a:r>
                      <a:endParaRPr lang="ko-KR" altLang="en-US" sz="1100" b="1" dirty="0">
                        <a:solidFill>
                          <a:srgbClr val="0033CC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68157945"/>
                  </a:ext>
                </a:extLst>
              </a:tr>
              <a:tr h="843161">
                <a:tc rowSpan="10"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국가</a:t>
                      </a:r>
                    </a:p>
                    <a:p>
                      <a:pPr algn="ctr" fontAlgn="base" latinLnBrk="0"/>
                      <a:r>
                        <a:rPr lang="ko-KR" altLang="en-US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계약</a:t>
                      </a:r>
                    </a:p>
                    <a:p>
                      <a:pPr algn="ctr" fontAlgn="base" latinLnBrk="0"/>
                      <a:r>
                        <a:rPr lang="ko-KR" altLang="en-US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개정사항 일치</a:t>
                      </a:r>
                    </a:p>
                    <a:p>
                      <a:pPr algn="ctr" latinLnBrk="1"/>
                      <a:endParaRPr lang="ko-KR" altLang="en-US" sz="1400" b="1" dirty="0"/>
                    </a:p>
                  </a:txBody>
                  <a:tcPr anchor="ctr"/>
                </a:tc>
                <a:tc rowSpan="4"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4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수의계약</a:t>
                      </a:r>
                    </a:p>
                    <a:p>
                      <a:pPr algn="ctr" fontAlgn="base" latinLnBrk="0"/>
                      <a:r>
                        <a:rPr lang="ko-KR" altLang="en-US" sz="1400" b="1" kern="1200" dirty="0" err="1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대상금액</a:t>
                      </a:r>
                      <a:endParaRPr lang="ko-KR" altLang="en-US" sz="1400" b="1" kern="1200" dirty="0" smtClean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 latinLnBrk="1"/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공사</a:t>
                      </a:r>
                      <a:endParaRPr lang="ko-KR" altLang="en-US" sz="16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종합 추정가격 </a:t>
                      </a:r>
                      <a:r>
                        <a:rPr lang="en-US" altLang="ko-KR" sz="1250" b="1" u="sng" kern="0" spc="-40" dirty="0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250" b="1" u="sng" kern="0" spc="-40" dirty="0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억원</a:t>
                      </a:r>
                      <a:r>
                        <a:rPr lang="ko-KR" altLang="en-US" sz="125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이</a:t>
                      </a:r>
                      <a:r>
                        <a:rPr lang="ko-KR" altLang="en-US" sz="12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하</a:t>
                      </a: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전문 추정가격 </a:t>
                      </a:r>
                      <a:r>
                        <a:rPr lang="en-US" altLang="ko-KR" sz="1250" b="1" u="sng" kern="0" spc="-40" dirty="0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250" b="1" u="sng" kern="0" spc="-40" dirty="0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억원</a:t>
                      </a:r>
                      <a:r>
                        <a:rPr lang="ko-KR" altLang="en-US" sz="125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이</a:t>
                      </a:r>
                      <a:r>
                        <a:rPr lang="ko-KR" altLang="en-US" sz="12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하</a:t>
                      </a: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-1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기타 추정가격 </a:t>
                      </a:r>
                      <a:r>
                        <a:rPr lang="en-US" altLang="ko-KR" sz="1250" b="1" u="sng" kern="0" spc="-120" dirty="0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8</a:t>
                      </a:r>
                      <a:r>
                        <a:rPr lang="ko-KR" altLang="en-US" sz="1250" b="1" u="sng" kern="0" spc="-120" dirty="0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천만원</a:t>
                      </a:r>
                      <a:r>
                        <a:rPr lang="ko-KR" altLang="en-US" sz="1250" b="1" kern="0" spc="-1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이</a:t>
                      </a:r>
                      <a:r>
                        <a:rPr lang="ko-KR" altLang="en-US" sz="12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하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종합 추정가격 </a:t>
                      </a:r>
                      <a:r>
                        <a:rPr lang="en-US" altLang="ko-KR" sz="1250" b="1" u="sng" kern="0" spc="-4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4</a:t>
                      </a:r>
                      <a:r>
                        <a:rPr lang="ko-KR" altLang="en-US" sz="1250" b="1" u="sng" kern="0" spc="-4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억원</a:t>
                      </a:r>
                      <a:r>
                        <a:rPr lang="ko-KR" altLang="en-US" sz="125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이</a:t>
                      </a:r>
                      <a:r>
                        <a:rPr lang="ko-KR" altLang="en-US" sz="12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하</a:t>
                      </a: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전문 추정가격 </a:t>
                      </a:r>
                      <a:r>
                        <a:rPr lang="en-US" altLang="ko-KR" sz="1250" b="1" u="sng" kern="0" spc="-4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250" b="1" u="sng" kern="0" spc="-4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억원</a:t>
                      </a:r>
                      <a:r>
                        <a:rPr lang="ko-KR" altLang="en-US" sz="125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이</a:t>
                      </a:r>
                      <a:r>
                        <a:rPr lang="ko-KR" altLang="en-US" sz="12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하</a:t>
                      </a: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-2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기타 추정가격 </a:t>
                      </a:r>
                      <a:r>
                        <a:rPr lang="en-US" altLang="ko-KR" sz="1250" b="1" u="sng" kern="0" spc="-22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250" b="1" u="sng" kern="0" spc="-22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억</a:t>
                      </a:r>
                      <a:r>
                        <a:rPr lang="en-US" altLang="ko-KR" sz="1250" b="1" u="sng" kern="0" spc="-22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6</a:t>
                      </a:r>
                      <a:r>
                        <a:rPr lang="ko-KR" altLang="en-US" sz="1250" b="1" u="sng" kern="0" spc="-22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천만원</a:t>
                      </a:r>
                      <a:r>
                        <a:rPr lang="ko-KR" altLang="en-US" sz="1250" b="1" kern="0" spc="-2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이</a:t>
                      </a:r>
                      <a:r>
                        <a:rPr lang="ko-KR" altLang="en-US" sz="12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하</a:t>
                      </a:r>
                    </a:p>
                  </a:txBody>
                  <a:tcPr marL="64770" marR="64770" marT="17907" marB="17907" anchor="ctr"/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rgbClr val="0033CC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영</a:t>
                      </a:r>
                      <a:r>
                        <a:rPr lang="en-US" altLang="ko-KR" sz="1100" b="1" kern="1200" dirty="0" smtClean="0">
                          <a:solidFill>
                            <a:srgbClr val="0033CC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§25</a:t>
                      </a:r>
                      <a:r>
                        <a:rPr lang="ko-KR" altLang="en-US" sz="1100" b="1" kern="1200" dirty="0" smtClean="0">
                          <a:solidFill>
                            <a:srgbClr val="0033CC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③</a:t>
                      </a:r>
                      <a:endParaRPr lang="ko-KR" altLang="en-US" sz="1100" b="1" dirty="0">
                        <a:solidFill>
                          <a:srgbClr val="0033CC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15058553"/>
                  </a:ext>
                </a:extLst>
              </a:tr>
              <a:tr h="56529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-3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소기업</a:t>
                      </a:r>
                      <a:r>
                        <a:rPr lang="en-US" altLang="ko-KR" sz="1250" b="1" kern="0" spc="-3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250" b="1" kern="0" spc="-3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소상공인 </a:t>
                      </a:r>
                      <a:r>
                        <a:rPr lang="ko-KR" altLang="en-US" sz="1250" b="1" kern="0" spc="-16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</a:t>
                      </a:r>
                      <a:r>
                        <a:rPr lang="ko-KR" altLang="en-US" sz="1250" b="1" kern="0" spc="-13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상 </a:t>
                      </a:r>
                      <a:endParaRPr lang="en-US" altLang="ko-KR" sz="1250" b="1" kern="0" spc="-13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-13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물품</a:t>
                      </a:r>
                      <a:r>
                        <a:rPr lang="en-US" altLang="ko-KR" sz="1250" b="1" kern="0" spc="-13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250" b="1" kern="0" spc="-13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용역계</a:t>
                      </a:r>
                      <a:r>
                        <a:rPr lang="ko-KR" altLang="en-US" sz="12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약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추정가격 </a:t>
                      </a:r>
                      <a:r>
                        <a:rPr lang="en-US" altLang="ko-KR" sz="12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2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천만원 </a:t>
                      </a:r>
                      <a:r>
                        <a:rPr lang="ko-KR" altLang="en-US" sz="125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초과</a:t>
                      </a:r>
                      <a:endParaRPr lang="en-US" altLang="ko-KR" sz="1250" b="1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250" b="1" u="sng" kern="0" spc="0" dirty="0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250" b="1" u="sng" kern="0" spc="0" dirty="0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천만원</a:t>
                      </a:r>
                      <a:r>
                        <a:rPr lang="ko-KR" altLang="en-US" sz="12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이하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추정가격 </a:t>
                      </a:r>
                      <a:r>
                        <a:rPr lang="en-US" altLang="ko-KR" sz="125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25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천만원 </a:t>
                      </a:r>
                      <a:r>
                        <a:rPr lang="ko-KR" altLang="en-US" sz="1250" b="1" kern="0" spc="-4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초과</a:t>
                      </a:r>
                      <a:endParaRPr lang="en-US" altLang="ko-KR" sz="1250" b="1" kern="0" spc="-4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50" b="1" u="sng" kern="0" spc="-40" dirty="0" smtClean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250" b="1" u="sng" kern="0" spc="-4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억</a:t>
                      </a:r>
                      <a:r>
                        <a:rPr lang="ko-KR" altLang="en-US" sz="1250" b="1" u="sng" kern="0" spc="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원</a:t>
                      </a:r>
                      <a:r>
                        <a:rPr lang="ko-KR" altLang="en-US" sz="12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이하</a:t>
                      </a:r>
                    </a:p>
                  </a:txBody>
                  <a:tcPr marL="64770" marR="64770" marT="17907" marB="17907"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74094220"/>
                  </a:ext>
                </a:extLst>
              </a:tr>
              <a:tr h="56529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학술연구</a:t>
                      </a:r>
                      <a:r>
                        <a:rPr lang="en-US" altLang="ko-KR" sz="125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25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원가계</a:t>
                      </a:r>
                      <a:r>
                        <a:rPr lang="ko-KR" altLang="en-US" sz="1250" b="1" kern="0" spc="-3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산 </a:t>
                      </a:r>
                      <a:r>
                        <a:rPr lang="ko-KR" altLang="en-US" sz="1250" b="1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 </a:t>
                      </a:r>
                      <a:endParaRPr lang="en-US" altLang="ko-KR" sz="1250" b="1" kern="0" spc="-1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-1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물품</a:t>
                      </a:r>
                      <a:r>
                        <a:rPr lang="en-US" altLang="ko-KR" sz="1250" b="1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250" b="1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용역계</a:t>
                      </a:r>
                      <a:r>
                        <a:rPr lang="ko-KR" altLang="en-US" sz="12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약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추정가격 </a:t>
                      </a:r>
                      <a:r>
                        <a:rPr lang="en-US" altLang="ko-KR" sz="12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2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천만원 </a:t>
                      </a:r>
                      <a:r>
                        <a:rPr lang="ko-KR" altLang="en-US" sz="125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초과</a:t>
                      </a:r>
                      <a:endParaRPr lang="en-US" altLang="ko-KR" sz="1250" b="1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250" b="1" u="sng" kern="0" spc="0" dirty="0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250" b="1" u="sng" kern="0" spc="0" dirty="0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천만원</a:t>
                      </a:r>
                      <a:r>
                        <a:rPr lang="ko-KR" altLang="en-US" sz="12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이하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추정가격 </a:t>
                      </a:r>
                      <a:r>
                        <a:rPr lang="en-US" altLang="ko-KR" sz="125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25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천만원 </a:t>
                      </a:r>
                      <a:r>
                        <a:rPr lang="ko-KR" altLang="en-US" sz="1250" b="1" kern="0" spc="-4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초과</a:t>
                      </a:r>
                      <a:endParaRPr lang="en-US" altLang="ko-KR" sz="1250" b="1" kern="0" spc="-4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50" b="1" u="sng" kern="0" spc="-40" dirty="0" smtClean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250" b="1" u="sng" kern="0" spc="-4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억</a:t>
                      </a:r>
                      <a:r>
                        <a:rPr lang="ko-KR" altLang="en-US" sz="1250" b="1" u="sng" kern="0" spc="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원</a:t>
                      </a:r>
                      <a:r>
                        <a:rPr lang="ko-KR" altLang="en-US" sz="1250" b="1" u="sng" kern="0" spc="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 이하</a:t>
                      </a:r>
                      <a:endParaRPr lang="ko-KR" altLang="en-US" sz="125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72725831"/>
                  </a:ext>
                </a:extLst>
              </a:tr>
              <a:tr h="843161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-1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여성</a:t>
                      </a:r>
                      <a:r>
                        <a:rPr lang="en-US" altLang="ko-KR" sz="1250" b="1" kern="0" spc="-1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250" b="1" kern="0" spc="-1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장애인기업 및</a:t>
                      </a:r>
                      <a:r>
                        <a:rPr lang="ko-KR" altLang="en-US" sz="125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50" b="1" kern="0" spc="-1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사회적</a:t>
                      </a:r>
                      <a:r>
                        <a:rPr lang="en-US" altLang="ko-KR" sz="1250" b="1" kern="0" spc="-1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250" b="1" kern="0" spc="-14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자활기업</a:t>
                      </a:r>
                      <a:r>
                        <a:rPr lang="ko-KR" altLang="en-US" sz="1250" b="1" kern="0" spc="-1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5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 </a:t>
                      </a:r>
                      <a:r>
                        <a:rPr lang="ko-KR" altLang="en-US" sz="1250" b="1" kern="0" spc="-16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취</a:t>
                      </a:r>
                      <a:r>
                        <a:rPr lang="ko-KR" altLang="en-US" sz="1250" b="1" kern="0" spc="-1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약계층 </a:t>
                      </a:r>
                      <a:r>
                        <a:rPr lang="ko-KR" altLang="en-US" sz="1250" b="1" kern="0" spc="-11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고용기</a:t>
                      </a:r>
                      <a:r>
                        <a:rPr lang="ko-KR" altLang="en-US" sz="125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업</a:t>
                      </a:r>
                      <a:endParaRPr lang="ko-KR" altLang="en-US" sz="125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추정가격 </a:t>
                      </a:r>
                      <a:r>
                        <a:rPr lang="en-US" altLang="ko-KR" sz="12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2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천만원 초과 </a:t>
                      </a:r>
                      <a:endParaRPr lang="en-US" altLang="ko-KR" sz="1250" b="1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50" b="1" u="sng" kern="0" spc="0" dirty="0" smtClean="0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250" b="1" u="sng" kern="0" spc="0" dirty="0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천만원</a:t>
                      </a:r>
                      <a:r>
                        <a:rPr lang="ko-KR" altLang="en-US" sz="12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이하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추정가격 </a:t>
                      </a:r>
                      <a:r>
                        <a:rPr lang="en-US" altLang="ko-KR" sz="125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25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천만원 초과 </a:t>
                      </a:r>
                      <a:endParaRPr lang="en-US" altLang="ko-KR" sz="1250" b="1" kern="0" spc="-4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50" b="1" u="sng" kern="0" spc="-40" dirty="0" smtClean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250" b="1" u="sng" kern="0" spc="-4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억</a:t>
                      </a:r>
                      <a:r>
                        <a:rPr lang="ko-KR" altLang="en-US" sz="1250" b="1" u="sng" kern="0" spc="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원</a:t>
                      </a:r>
                      <a:r>
                        <a:rPr lang="ko-KR" altLang="en-US" sz="12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이하</a:t>
                      </a:r>
                    </a:p>
                  </a:txBody>
                  <a:tcPr marL="64770" marR="64770" marT="17907" marB="17907"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97892887"/>
                  </a:ext>
                </a:extLst>
              </a:tr>
              <a:tr h="28741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수의계약 절차</a:t>
                      </a:r>
                    </a:p>
                  </a:txBody>
                  <a:tcPr marL="64770" marR="64770" marT="17907" marB="17907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u="sng" kern="0" spc="-150" dirty="0" err="1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재공고</a:t>
                      </a:r>
                      <a:r>
                        <a:rPr lang="ko-KR" altLang="en-US" sz="1250" b="1" u="sng" kern="0" spc="-150" dirty="0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50" b="1" u="sng" kern="0" spc="-150" dirty="0" err="1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유찰시</a:t>
                      </a:r>
                      <a:r>
                        <a:rPr lang="ko-KR" altLang="en-US" sz="1250" b="1" kern="0" spc="-1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수의계약 허용</a:t>
                      </a:r>
                      <a:endParaRPr lang="ko-KR" altLang="en-US" sz="125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50" b="1" u="sng" kern="0" spc="-5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250" b="1" u="sng" kern="0" spc="-5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회 </a:t>
                      </a:r>
                      <a:r>
                        <a:rPr lang="ko-KR" altLang="en-US" sz="1250" b="1" u="sng" kern="0" spc="-50" dirty="0" err="1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유찰시</a:t>
                      </a:r>
                      <a:r>
                        <a:rPr lang="ko-KR" altLang="en-US" sz="125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수의계약 허</a:t>
                      </a:r>
                      <a:r>
                        <a:rPr lang="ko-KR" altLang="en-US" sz="12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용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영</a:t>
                      </a:r>
                      <a:r>
                        <a:rPr lang="en-US" altLang="ko-KR" sz="1100" b="1" kern="0" spc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§26</a:t>
                      </a:r>
                      <a:r>
                        <a:rPr lang="ko-KR" altLang="en-US" sz="1100" b="1" kern="0" spc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③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935472649"/>
                  </a:ext>
                </a:extLst>
              </a:tr>
              <a:tr h="28741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입찰보증금</a:t>
                      </a:r>
                    </a:p>
                  </a:txBody>
                  <a:tcPr marL="64770" marR="64770" marT="17907" marB="17907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74980" marR="0" indent="-474980" algn="ctr" fontAlgn="base" latinLnBrk="1">
                        <a:lnSpc>
                          <a:spcPct val="13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입찰금액의 </a:t>
                      </a:r>
                      <a:r>
                        <a:rPr lang="en-US" altLang="ko-KR" sz="1250" b="1" u="sng" kern="0" spc="-100" dirty="0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100</a:t>
                      </a:r>
                      <a:r>
                        <a:rPr lang="ko-KR" altLang="en-US" sz="1250" b="1" u="sng" kern="0" spc="-100" dirty="0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분의 </a:t>
                      </a:r>
                      <a:r>
                        <a:rPr lang="en-US" altLang="ko-KR" sz="1250" b="1" u="sng" kern="0" spc="-100" dirty="0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25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이</a:t>
                      </a:r>
                      <a:r>
                        <a:rPr lang="ko-KR" altLang="en-US" sz="12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상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474980" marR="0" indent="-474980" algn="ctr" fontAlgn="base" latinLnBrk="1">
                        <a:lnSpc>
                          <a:spcPct val="13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-17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입찰금액의 </a:t>
                      </a:r>
                      <a:r>
                        <a:rPr lang="en-US" altLang="ko-KR" sz="1250" b="1" u="sng" kern="0" spc="-17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1000</a:t>
                      </a:r>
                      <a:r>
                        <a:rPr lang="ko-KR" altLang="en-US" sz="1250" b="1" u="sng" kern="0" spc="-17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분의 </a:t>
                      </a:r>
                      <a:r>
                        <a:rPr lang="en-US" altLang="ko-KR" sz="1250" b="1" u="sng" kern="0" spc="-170" dirty="0" smtClean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2 . 5</a:t>
                      </a:r>
                      <a:r>
                        <a:rPr lang="ko-KR" altLang="en-US" sz="1250" b="1" kern="0" spc="-17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50" b="1" kern="0" spc="-17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</a:t>
                      </a:r>
                      <a:r>
                        <a:rPr lang="ko-KR" altLang="en-US" sz="12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상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영</a:t>
                      </a:r>
                      <a:r>
                        <a:rPr lang="en-US" altLang="ko-KR" sz="1100" b="1" kern="0" spc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§37</a:t>
                      </a:r>
                      <a:r>
                        <a:rPr lang="ko-KR" altLang="en-US" sz="1100" b="1" kern="0" spc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①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2450720789"/>
                  </a:ext>
                </a:extLst>
              </a:tr>
              <a:tr h="28741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계약</a:t>
                      </a: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3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보증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금</a:t>
                      </a: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공사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474980" marR="0" indent="-474980" algn="ctr" fontAlgn="base" latinLnBrk="1">
                        <a:lnSpc>
                          <a:spcPct val="13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-17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계약금액의 </a:t>
                      </a:r>
                      <a:r>
                        <a:rPr lang="en-US" altLang="ko-KR" sz="1250" b="1" u="sng" kern="0" spc="-170" dirty="0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100</a:t>
                      </a:r>
                      <a:r>
                        <a:rPr lang="ko-KR" altLang="en-US" sz="1250" b="1" u="sng" kern="0" spc="-170" dirty="0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분의 </a:t>
                      </a:r>
                      <a:r>
                        <a:rPr lang="en-US" altLang="ko-KR" sz="1250" b="1" u="sng" kern="0" spc="-170" dirty="0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15</a:t>
                      </a:r>
                      <a:r>
                        <a:rPr lang="ko-KR" altLang="en-US" sz="1250" b="1" kern="0" spc="-17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이</a:t>
                      </a:r>
                      <a:r>
                        <a:rPr lang="ko-KR" altLang="en-US" sz="12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상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474980" marR="0" indent="-474980" algn="ctr" fontAlgn="base" latinLnBrk="1">
                        <a:lnSpc>
                          <a:spcPct val="13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-17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계약금액의 </a:t>
                      </a:r>
                      <a:r>
                        <a:rPr lang="en-US" altLang="ko-KR" sz="1250" b="1" u="sng" kern="0" spc="-17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1000</a:t>
                      </a:r>
                      <a:r>
                        <a:rPr lang="ko-KR" altLang="en-US" sz="1250" b="1" u="sng" kern="0" spc="-17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분의 </a:t>
                      </a:r>
                      <a:r>
                        <a:rPr lang="en-US" altLang="ko-KR" sz="1250" b="1" u="sng" kern="0" spc="-170" dirty="0" smtClean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7 . 5</a:t>
                      </a:r>
                      <a:r>
                        <a:rPr lang="ko-KR" altLang="en-US" sz="1250" b="1" kern="0" spc="-17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50" b="1" kern="0" spc="-17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</a:t>
                      </a:r>
                      <a:r>
                        <a:rPr lang="ko-KR" altLang="en-US" sz="12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상</a:t>
                      </a:r>
                    </a:p>
                  </a:txBody>
                  <a:tcPr marL="64770" marR="64770" marT="17907" marB="17907" anchor="ctr"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영</a:t>
                      </a:r>
                      <a:r>
                        <a:rPr lang="en-US" altLang="ko-KR" sz="1100" b="1" kern="0" spc="0" dirty="0" smtClean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§51</a:t>
                      </a:r>
                      <a:r>
                        <a:rPr lang="ko-KR" altLang="en-US" sz="1100" b="1" kern="0" spc="0" dirty="0" smtClean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①</a:t>
                      </a:r>
                      <a:endParaRPr lang="en-US" altLang="ko-KR" sz="1100" b="1" kern="0" spc="0" dirty="0" smtClean="0">
                        <a:solidFill>
                          <a:srgbClr val="0000FF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30" dirty="0" smtClean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제</a:t>
                      </a:r>
                      <a:r>
                        <a:rPr lang="en-US" altLang="ko-KR" sz="1100" b="1" kern="0" spc="-130" dirty="0" smtClean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100" b="1" kern="0" spc="-130" dirty="0" smtClean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호</a:t>
                      </a:r>
                      <a:r>
                        <a:rPr lang="en-US" altLang="ko-KR" sz="1100" b="1" kern="0" spc="-130" dirty="0" smtClean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kern="0" spc="0" dirty="0" smtClean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⑤</a:t>
                      </a:r>
                      <a:endParaRPr lang="ko-KR" altLang="en-US" sz="1100" b="1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05111841"/>
                  </a:ext>
                </a:extLst>
              </a:tr>
              <a:tr h="348551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물품</a:t>
                      </a:r>
                      <a:r>
                        <a:rPr lang="en-US" altLang="ko-KR" sz="125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25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용역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474980" marR="0" indent="-474980" algn="ctr" fontAlgn="base" latinLnBrk="1">
                        <a:lnSpc>
                          <a:spcPct val="13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-2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계약금액의 </a:t>
                      </a:r>
                      <a:r>
                        <a:rPr lang="en-US" altLang="ko-KR" sz="1250" b="1" u="sng" kern="0" spc="-210" dirty="0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100</a:t>
                      </a:r>
                      <a:r>
                        <a:rPr lang="ko-KR" altLang="en-US" sz="1250" b="1" u="sng" kern="0" spc="-210" dirty="0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분의 </a:t>
                      </a:r>
                      <a:r>
                        <a:rPr lang="en-US" altLang="ko-KR" sz="1250" b="1" u="sng" kern="0" spc="-210" dirty="0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10</a:t>
                      </a:r>
                      <a:r>
                        <a:rPr lang="ko-KR" altLang="en-US" sz="1250" b="1" kern="0" spc="-2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이</a:t>
                      </a:r>
                      <a:r>
                        <a:rPr lang="ko-KR" altLang="en-US" sz="12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상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474980" marR="0" indent="-474980" algn="ctr" fontAlgn="base" latinLnBrk="1">
                        <a:lnSpc>
                          <a:spcPct val="13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-1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계약금액의 </a:t>
                      </a:r>
                      <a:r>
                        <a:rPr lang="en-US" altLang="ko-KR" sz="1250" b="1" u="sng" kern="0" spc="-18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100</a:t>
                      </a:r>
                      <a:r>
                        <a:rPr lang="ko-KR" altLang="en-US" sz="1250" b="1" u="sng" kern="0" spc="-18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분의 </a:t>
                      </a:r>
                      <a:r>
                        <a:rPr lang="en-US" altLang="ko-KR" sz="1250" b="1" u="sng" kern="0" spc="-18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250" b="1" kern="0" spc="-1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이</a:t>
                      </a:r>
                      <a:r>
                        <a:rPr lang="ko-KR" altLang="en-US" sz="12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상</a:t>
                      </a:r>
                    </a:p>
                  </a:txBody>
                  <a:tcPr marL="64770" marR="64770" marT="17907" marB="17907"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7653907"/>
                  </a:ext>
                </a:extLst>
              </a:tr>
              <a:tr h="28741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검사기간</a:t>
                      </a:r>
                      <a:endParaRPr lang="ko-KR" altLang="en-US" sz="125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74980" marR="0" indent="-474980" algn="ctr" fontAlgn="base" latinLnBrk="1">
                        <a:lnSpc>
                          <a:spcPct val="13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-26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완료통지일로부터 </a:t>
                      </a:r>
                      <a:r>
                        <a:rPr lang="en-US" altLang="ko-KR" sz="1250" b="1" u="sng" kern="0" spc="-260" dirty="0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14</a:t>
                      </a:r>
                      <a:r>
                        <a:rPr lang="ko-KR" altLang="en-US" sz="1250" b="1" u="sng" kern="0" spc="-260" dirty="0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일</a:t>
                      </a:r>
                      <a:r>
                        <a:rPr lang="en-US" altLang="ko-KR" sz="1250" b="1" kern="0" spc="-26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250" b="1" kern="0" spc="-26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연장 </a:t>
                      </a:r>
                      <a:r>
                        <a:rPr lang="en-US" altLang="ko-KR" sz="1250" b="1" u="sng" kern="0" spc="-260" dirty="0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7</a:t>
                      </a:r>
                      <a:r>
                        <a:rPr lang="ko-KR" altLang="en-US" sz="1250" b="1" u="sng" kern="0" spc="0" dirty="0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일</a:t>
                      </a:r>
                      <a:endParaRPr lang="ko-KR" altLang="en-US" sz="125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474980" marR="0" indent="-474980" algn="ctr" fontAlgn="base" latinLnBrk="1">
                        <a:lnSpc>
                          <a:spcPct val="13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-23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완료통지일로부터 </a:t>
                      </a:r>
                      <a:r>
                        <a:rPr lang="en-US" altLang="ko-KR" sz="1250" b="1" u="sng" kern="0" spc="-23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7</a:t>
                      </a:r>
                      <a:r>
                        <a:rPr lang="ko-KR" altLang="en-US" sz="1250" b="1" u="sng" kern="0" spc="-23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일</a:t>
                      </a:r>
                      <a:r>
                        <a:rPr lang="en-US" altLang="ko-KR" sz="1250" b="1" kern="0" spc="-23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250" b="1" kern="0" spc="-23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연장 </a:t>
                      </a:r>
                      <a:r>
                        <a:rPr lang="en-US" altLang="ko-KR" sz="1250" b="1" u="sng" kern="0" spc="-23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250" b="1" u="sng" kern="0" spc="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일</a:t>
                      </a:r>
                      <a:endParaRPr lang="ko-KR" altLang="en-US" sz="125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89890" marR="0" indent="-389890" algn="ctr" fontAlgn="base" latinLnBrk="1">
                        <a:lnSpc>
                          <a:spcPct val="13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영</a:t>
                      </a:r>
                      <a:r>
                        <a:rPr lang="en-US" altLang="ko-KR" sz="1100" b="1" kern="0" spc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§64</a:t>
                      </a:r>
                      <a:r>
                        <a:rPr lang="ko-KR" altLang="en-US" sz="1100" b="1" kern="0" spc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①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570604773"/>
                  </a:ext>
                </a:extLst>
              </a:tr>
              <a:tr h="28741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대가지급</a:t>
                      </a:r>
                      <a:endParaRPr lang="ko-KR" altLang="en-US" sz="125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74980" marR="0" indent="-474980" algn="ctr" fontAlgn="base" latinLnBrk="1">
                        <a:lnSpc>
                          <a:spcPct val="13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-1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청구를 받은 날부터 </a:t>
                      </a:r>
                      <a:r>
                        <a:rPr lang="en-US" altLang="ko-KR" sz="1250" b="1" u="sng" kern="0" spc="-150" dirty="0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250" b="1" u="sng" kern="0" spc="-150" dirty="0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일</a:t>
                      </a:r>
                      <a:r>
                        <a:rPr lang="ko-KR" altLang="en-US" sz="1250" b="1" kern="0" spc="-1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이</a:t>
                      </a:r>
                      <a:r>
                        <a:rPr lang="ko-KR" altLang="en-US" sz="12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내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474980" marR="0" indent="-474980" algn="ctr" fontAlgn="base" latinLnBrk="1">
                        <a:lnSpc>
                          <a:spcPct val="13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-1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청구를 받은 날부터 </a:t>
                      </a:r>
                      <a:r>
                        <a:rPr lang="en-US" altLang="ko-KR" sz="1250" b="1" u="sng" kern="0" spc="-15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250" b="1" u="sng" kern="0" spc="-15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일</a:t>
                      </a:r>
                      <a:r>
                        <a:rPr lang="ko-KR" altLang="en-US" sz="1250" b="1" kern="0" spc="-1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이</a:t>
                      </a:r>
                      <a:r>
                        <a:rPr lang="ko-KR" altLang="en-US" sz="12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내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89890" marR="0" indent="-389890" algn="ctr" fontAlgn="base" latinLnBrk="1">
                        <a:lnSpc>
                          <a:spcPct val="13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영</a:t>
                      </a:r>
                      <a:r>
                        <a:rPr lang="en-US" altLang="ko-KR" sz="1100" b="1" kern="0" spc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§67</a:t>
                      </a:r>
                      <a:r>
                        <a:rPr lang="ko-KR" altLang="en-US" sz="1100" b="1" kern="0" spc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①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774148275"/>
                  </a:ext>
                </a:extLst>
              </a:tr>
              <a:tr h="41039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추가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공사이행보증금</a:t>
                      </a:r>
                    </a:p>
                  </a:txBody>
                  <a:tcPr marL="64770" marR="64770" marT="17907" marB="17907" anchor="ctr"/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474980" marR="0" indent="-474980" algn="ctr" fontAlgn="base" latinLnBrk="1">
                        <a:lnSpc>
                          <a:spcPct val="13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-17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계약금액의 </a:t>
                      </a:r>
                      <a:r>
                        <a:rPr lang="en-US" altLang="ko-KR" sz="1250" b="1" u="sng" kern="0" spc="-170" dirty="0" smtClean="0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100</a:t>
                      </a:r>
                      <a:r>
                        <a:rPr lang="ko-KR" altLang="en-US" sz="1250" b="1" u="sng" kern="0" spc="-170" dirty="0" smtClean="0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분의 </a:t>
                      </a:r>
                      <a:r>
                        <a:rPr lang="en-US" altLang="ko-KR" sz="1250" b="1" u="sng" kern="0" spc="-170" dirty="0" smtClean="0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40</a:t>
                      </a:r>
                      <a:r>
                        <a:rPr lang="ko-KR" altLang="en-US" sz="1250" b="1" kern="0" spc="-17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이</a:t>
                      </a:r>
                      <a:r>
                        <a:rPr lang="ko-KR" altLang="en-US" sz="125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상</a:t>
                      </a:r>
                      <a:endParaRPr lang="ko-KR" altLang="en-US" sz="125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474980" marR="0" indent="-474980" algn="ctr" fontAlgn="base" latinLnBrk="1">
                        <a:lnSpc>
                          <a:spcPct val="13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50" b="1" kern="0" spc="-17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계약금액의 </a:t>
                      </a:r>
                      <a:r>
                        <a:rPr lang="en-US" altLang="ko-KR" sz="1250" b="1" u="sng" kern="0" spc="-17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100</a:t>
                      </a:r>
                      <a:r>
                        <a:rPr lang="ko-KR" altLang="en-US" sz="1250" b="1" u="sng" kern="0" spc="-17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분의 </a:t>
                      </a:r>
                      <a:r>
                        <a:rPr lang="en-US" altLang="ko-KR" sz="1250" b="1" u="sng" kern="0" spc="-17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20</a:t>
                      </a:r>
                      <a:r>
                        <a:rPr lang="ko-KR" altLang="en-US" sz="1250" b="1" kern="0" spc="-17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이</a:t>
                      </a:r>
                      <a:r>
                        <a:rPr lang="ko-KR" altLang="en-US" sz="12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상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89890" marR="0" indent="-389890" algn="ctr" fontAlgn="base" latinLnBrk="1">
                        <a:lnSpc>
                          <a:spcPct val="13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영</a:t>
                      </a:r>
                      <a:r>
                        <a:rPr lang="en-US" altLang="ko-KR" sz="1100" b="1" kern="0" spc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§51</a:t>
                      </a:r>
                      <a:r>
                        <a:rPr lang="ko-KR" altLang="en-US" sz="1100" b="1" kern="0" spc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①</a:t>
                      </a:r>
                      <a:r>
                        <a:rPr lang="ko-KR" altLang="en-US" sz="1100" b="1" kern="0" spc="-8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제</a:t>
                      </a:r>
                      <a:r>
                        <a:rPr lang="en-US" altLang="ko-KR" sz="1100" b="1" kern="0" spc="-8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100" b="1" kern="0" spc="-8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호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6497537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8525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639973" y="98605"/>
            <a:ext cx="6596323" cy="1170156"/>
            <a:chOff x="639973" y="98604"/>
            <a:chExt cx="5156165" cy="1297183"/>
          </a:xfrm>
        </p:grpSpPr>
        <p:grpSp>
          <p:nvGrpSpPr>
            <p:cNvPr id="34" name="그룹 33"/>
            <p:cNvGrpSpPr/>
            <p:nvPr/>
          </p:nvGrpSpPr>
          <p:grpSpPr>
            <a:xfrm>
              <a:off x="639974" y="98604"/>
              <a:ext cx="5156164" cy="1297183"/>
              <a:chOff x="617406" y="98604"/>
              <a:chExt cx="4285991" cy="1297183"/>
            </a:xfrm>
          </p:grpSpPr>
          <p:sp>
            <p:nvSpPr>
              <p:cNvPr id="35" name="Text Box 63"/>
              <p:cNvSpPr txBox="1">
                <a:spLocks noChangeArrowheads="1"/>
              </p:cNvSpPr>
              <p:nvPr/>
            </p:nvSpPr>
            <p:spPr bwMode="auto">
              <a:xfrm>
                <a:off x="617406" y="951066"/>
                <a:ext cx="184731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latinLnBrk="0" hangingPunct="0">
                  <a:defRPr/>
                </a:pPr>
                <a:endParaRPr kumimoji="0" lang="en-US" altLang="ko-KR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36" name="텍스트 개체 틀 8"/>
              <p:cNvSpPr txBox="1">
                <a:spLocks/>
              </p:cNvSpPr>
              <p:nvPr/>
            </p:nvSpPr>
            <p:spPr>
              <a:xfrm>
                <a:off x="1198444" y="884006"/>
                <a:ext cx="2986684" cy="511781"/>
              </a:xfrm>
              <a:prstGeom prst="rect">
                <a:avLst/>
              </a:prstGeom>
              <a:extLst/>
            </p:spPr>
            <p:txBody>
              <a:bodyPr rtlCol="0" anchor="ctr"/>
              <a:lstStyle>
                <a:lvl1pPr marL="342900" indent="-3429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25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1pPr>
                <a:lvl2pPr marL="742950" indent="-28575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2pPr>
                <a:lvl3pPr marL="1143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3pPr>
                <a:lvl4pPr marL="1600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4pPr>
                <a:lvl5pPr marL="20574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»"/>
                  <a:defRPr lang="ko-KR" altLang="en-US" sz="1800" kern="12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5pPr>
                <a:lvl6pPr marL="25146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None/>
                  <a:defRPr/>
                </a:pPr>
                <a:endParaRPr lang="ko-KR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38" name="Rectangle 14"/>
              <p:cNvSpPr>
                <a:spLocks noChangeArrowheads="1"/>
              </p:cNvSpPr>
              <p:nvPr/>
            </p:nvSpPr>
            <p:spPr bwMode="auto">
              <a:xfrm>
                <a:off x="935769" y="98604"/>
                <a:ext cx="3967628" cy="51178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17961" dir="2700000" algn="ctr" rotWithShape="0">
                  <a:schemeClr val="bg1"/>
                </a:outerShdw>
              </a:effectLst>
            </p:spPr>
            <p:txBody>
              <a:bodyPr wrap="square">
                <a:spAutoFit/>
              </a:bodyPr>
              <a:lstStyle/>
              <a:p>
                <a:pPr>
                  <a:buNone/>
                  <a:defRPr/>
                </a:pPr>
                <a:r>
                  <a:rPr lang="ko-KR" altLang="en-US" sz="2400" dirty="0" err="1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지방계약법</a:t>
                </a:r>
                <a:r>
                  <a:rPr lang="ko-KR" altLang="en-US" sz="2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시행령 개정</a:t>
                </a:r>
                <a:r>
                  <a:rPr lang="en-US" altLang="ko-KR" sz="16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(‘20.12.</a:t>
                </a:r>
                <a:r>
                  <a:rPr lang="ko-KR" altLang="en-US" sz="16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말까지 한시 적용</a:t>
                </a:r>
                <a:r>
                  <a:rPr lang="en-US" altLang="ko-KR" sz="16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)</a:t>
                </a:r>
                <a:endParaRPr lang="ko-KR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pic>
          <p:nvPicPr>
            <p:cNvPr id="40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9973" y="234596"/>
              <a:ext cx="234950" cy="252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267744" y="1772816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544" y="807096"/>
            <a:ext cx="8186249" cy="5504845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639972" y="5951901"/>
            <a:ext cx="5876243" cy="36004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5148064" y="4797152"/>
            <a:ext cx="1944216" cy="93610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7092280" y="4365104"/>
            <a:ext cx="1224136" cy="115212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7073184"/>
              </p:ext>
            </p:extLst>
          </p:nvPr>
        </p:nvGraphicFramePr>
        <p:xfrm>
          <a:off x="5796136" y="1633488"/>
          <a:ext cx="2214017" cy="735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017">
                  <a:extLst>
                    <a:ext uri="{9D8B030D-6E8A-4147-A177-3AD203B41FA5}">
                      <a16:colId xmlns:a16="http://schemas.microsoft.com/office/drawing/2014/main" val="3144554624"/>
                    </a:ext>
                  </a:extLst>
                </a:gridCol>
              </a:tblGrid>
              <a:tr h="73585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 smtClean="0"/>
                        <a:t>재정복지과</a:t>
                      </a:r>
                      <a:r>
                        <a:rPr lang="en-US" altLang="ko-KR" dirty="0" smtClean="0"/>
                        <a:t>-20814</a:t>
                      </a:r>
                    </a:p>
                    <a:p>
                      <a:pPr latinLnBrk="1"/>
                      <a:r>
                        <a:rPr lang="en-US" altLang="ko-KR" dirty="0" smtClean="0"/>
                        <a:t>(2020.7.17)</a:t>
                      </a:r>
                      <a:r>
                        <a:rPr lang="ko-KR" altLang="en-US" dirty="0" smtClean="0"/>
                        <a:t>호</a:t>
                      </a:r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16708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8853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4294967295"/>
          </p:nvPr>
        </p:nvSpPr>
        <p:spPr>
          <a:xfrm>
            <a:off x="7010400" y="6405563"/>
            <a:ext cx="2133600" cy="292100"/>
          </a:xfrm>
        </p:spPr>
        <p:txBody>
          <a:bodyPr/>
          <a:lstStyle/>
          <a:p>
            <a:fld id="{7E883472-33D5-4889-9B20-3632EE39BEE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4283968" y="3212976"/>
            <a:ext cx="3762890" cy="561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68580" tIns="34290" rIns="68580" bIns="34290" numCol="1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200" dirty="0" smtClean="0">
                <a:solidFill>
                  <a:srgbClr val="1F497D">
                    <a:lumMod val="75000"/>
                  </a:srgb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S2B</a:t>
            </a:r>
            <a:r>
              <a:rPr kumimoji="1" lang="ko-KR" altLang="en-US" sz="3200" dirty="0" smtClean="0">
                <a:solidFill>
                  <a:srgbClr val="1F497D">
                    <a:lumMod val="75000"/>
                  </a:srgb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를 이용한 계약</a:t>
            </a:r>
            <a:endParaRPr kumimoji="1" lang="ko-KR" altLang="ko-KR" sz="3200" dirty="0">
              <a:solidFill>
                <a:srgbClr val="1F497D">
                  <a:lumMod val="75000"/>
                </a:srgbClr>
              </a:solidFill>
              <a:latin typeface="HY견고딕" pitchFamily="18" charset="-127"/>
              <a:ea typeface="HY견고딕" pitchFamily="18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37391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아래쪽 화살표 231"/>
          <p:cNvSpPr/>
          <p:nvPr/>
        </p:nvSpPr>
        <p:spPr>
          <a:xfrm rot="17791414">
            <a:off x="5753200" y="4815648"/>
            <a:ext cx="472176" cy="416029"/>
          </a:xfrm>
          <a:prstGeom prst="downArrow">
            <a:avLst/>
          </a:prstGeom>
          <a:solidFill>
            <a:schemeClr val="bg1">
              <a:lumMod val="65000"/>
            </a:schemeClr>
          </a:solidFill>
          <a:ln w="57150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36" name="아래쪽 화살표 235"/>
          <p:cNvSpPr/>
          <p:nvPr/>
        </p:nvSpPr>
        <p:spPr>
          <a:xfrm rot="14582368">
            <a:off x="4030770" y="2847873"/>
            <a:ext cx="472176" cy="416029"/>
          </a:xfrm>
          <a:prstGeom prst="downArrow">
            <a:avLst/>
          </a:prstGeom>
          <a:solidFill>
            <a:schemeClr val="bg1">
              <a:lumMod val="65000"/>
            </a:schemeClr>
          </a:solidFill>
          <a:ln w="57150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아래쪽 화살표 12"/>
          <p:cNvSpPr/>
          <p:nvPr/>
        </p:nvSpPr>
        <p:spPr>
          <a:xfrm rot="14582368">
            <a:off x="2316504" y="1875501"/>
            <a:ext cx="472176" cy="416029"/>
          </a:xfrm>
          <a:prstGeom prst="downArrow">
            <a:avLst/>
          </a:prstGeom>
          <a:solidFill>
            <a:schemeClr val="bg1">
              <a:lumMod val="65000"/>
            </a:schemeClr>
          </a:solidFill>
          <a:ln w="57150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12" name="그룹 11"/>
          <p:cNvGrpSpPr/>
          <p:nvPr/>
        </p:nvGrpSpPr>
        <p:grpSpPr>
          <a:xfrm>
            <a:off x="6050652" y="4790382"/>
            <a:ext cx="1668492" cy="1493583"/>
            <a:chOff x="6600130" y="3366561"/>
            <a:chExt cx="1668492" cy="1493583"/>
          </a:xfrm>
        </p:grpSpPr>
        <p:grpSp>
          <p:nvGrpSpPr>
            <p:cNvPr id="215" name="그룹 214"/>
            <p:cNvGrpSpPr/>
            <p:nvPr/>
          </p:nvGrpSpPr>
          <p:grpSpPr>
            <a:xfrm>
              <a:off x="6600130" y="3366561"/>
              <a:ext cx="1668492" cy="1493583"/>
              <a:chOff x="3780309" y="2875723"/>
              <a:chExt cx="1483196" cy="1327712"/>
            </a:xfrm>
          </p:grpSpPr>
          <p:sp>
            <p:nvSpPr>
              <p:cNvPr id="216" name="육각형 215"/>
              <p:cNvSpPr/>
              <p:nvPr/>
            </p:nvSpPr>
            <p:spPr>
              <a:xfrm>
                <a:off x="3780309" y="2875723"/>
                <a:ext cx="1483196" cy="1327712"/>
              </a:xfrm>
              <a:prstGeom prst="hexagon">
                <a:avLst/>
              </a:prstGeom>
              <a:solidFill>
                <a:schemeClr val="bg1">
                  <a:lumMod val="50000"/>
                </a:schemeClr>
              </a:solidFill>
              <a:ln w="57150">
                <a:solidFill>
                  <a:schemeClr val="bg1">
                    <a:lumMod val="85000"/>
                  </a:schemeClr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217" name="타원 216"/>
              <p:cNvSpPr/>
              <p:nvPr/>
            </p:nvSpPr>
            <p:spPr>
              <a:xfrm>
                <a:off x="4173729" y="3188507"/>
                <a:ext cx="658256" cy="658256"/>
              </a:xfrm>
              <a:prstGeom prst="ellipse">
                <a:avLst/>
              </a:prstGeom>
              <a:solidFill>
                <a:srgbClr val="0D0D0D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229" name="TextBox 228"/>
            <p:cNvSpPr txBox="1"/>
            <p:nvPr/>
          </p:nvSpPr>
          <p:spPr>
            <a:xfrm>
              <a:off x="7010698" y="3627021"/>
              <a:ext cx="902811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800" b="1" dirty="0" smtClean="0">
                  <a:solidFill>
                    <a:schemeClr val="bg1"/>
                  </a:solidFill>
                </a:rPr>
                <a:t>견적</a:t>
              </a:r>
              <a:endParaRPr lang="en-US" altLang="ko-KR" sz="28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2800" b="1" dirty="0" smtClean="0">
                  <a:solidFill>
                    <a:schemeClr val="bg1"/>
                  </a:solidFill>
                </a:rPr>
                <a:t>정보</a:t>
              </a:r>
              <a:endParaRPr lang="ko-KR" altLang="en-US" sz="28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" name="그룹 1"/>
          <p:cNvGrpSpPr/>
          <p:nvPr/>
        </p:nvGrpSpPr>
        <p:grpSpPr>
          <a:xfrm>
            <a:off x="4325059" y="1802112"/>
            <a:ext cx="1668492" cy="1493583"/>
            <a:chOff x="4325059" y="1966615"/>
            <a:chExt cx="1668492" cy="1493583"/>
          </a:xfrm>
        </p:grpSpPr>
        <p:grpSp>
          <p:nvGrpSpPr>
            <p:cNvPr id="207" name="그룹 206"/>
            <p:cNvGrpSpPr/>
            <p:nvPr/>
          </p:nvGrpSpPr>
          <p:grpSpPr>
            <a:xfrm>
              <a:off x="4325059" y="1966615"/>
              <a:ext cx="1668492" cy="1493583"/>
              <a:chOff x="3780309" y="2875723"/>
              <a:chExt cx="1483196" cy="1327712"/>
            </a:xfrm>
            <a:solidFill>
              <a:schemeClr val="accent4">
                <a:lumMod val="75000"/>
              </a:schemeClr>
            </a:solidFill>
          </p:grpSpPr>
          <p:sp>
            <p:nvSpPr>
              <p:cNvPr id="208" name="육각형 207"/>
              <p:cNvSpPr/>
              <p:nvPr/>
            </p:nvSpPr>
            <p:spPr>
              <a:xfrm>
                <a:off x="3780309" y="2875723"/>
                <a:ext cx="1483196" cy="1327712"/>
              </a:xfrm>
              <a:prstGeom prst="hexagon">
                <a:avLst/>
              </a:prstGeom>
              <a:grpFill/>
              <a:ln w="57150">
                <a:solidFill>
                  <a:schemeClr val="bg1">
                    <a:lumMod val="85000"/>
                  </a:schemeClr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209" name="타원 208"/>
              <p:cNvSpPr/>
              <p:nvPr/>
            </p:nvSpPr>
            <p:spPr>
              <a:xfrm>
                <a:off x="4173729" y="3188507"/>
                <a:ext cx="658256" cy="6582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51" name="타원 50"/>
            <p:cNvSpPr/>
            <p:nvPr/>
          </p:nvSpPr>
          <p:spPr>
            <a:xfrm>
              <a:off x="4755717" y="2366413"/>
              <a:ext cx="740492" cy="747897"/>
            </a:xfrm>
            <a:prstGeom prst="ellipse">
              <a:avLst/>
            </a:prstGeom>
            <a:solidFill>
              <a:srgbClr val="0D0D0D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26" name="TextBox 225"/>
            <p:cNvSpPr txBox="1"/>
            <p:nvPr/>
          </p:nvSpPr>
          <p:spPr>
            <a:xfrm>
              <a:off x="4674558" y="2225125"/>
              <a:ext cx="902811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2800" b="1" dirty="0" smtClean="0">
                  <a:solidFill>
                    <a:schemeClr val="bg1"/>
                  </a:solidFill>
                </a:rPr>
                <a:t>2</a:t>
              </a:r>
              <a:r>
                <a:rPr lang="ko-KR" altLang="en-US" sz="2800" b="1" dirty="0" smtClean="0">
                  <a:solidFill>
                    <a:schemeClr val="bg1"/>
                  </a:solidFill>
                </a:rPr>
                <a:t>인</a:t>
              </a:r>
              <a:endParaRPr lang="en-US" altLang="ko-KR" sz="28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2800" b="1" dirty="0" smtClean="0">
                  <a:solidFill>
                    <a:schemeClr val="bg1"/>
                  </a:solidFill>
                </a:rPr>
                <a:t>수의</a:t>
              </a:r>
              <a:endParaRPr lang="ko-KR" altLang="en-US" sz="28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2626044" y="861065"/>
            <a:ext cx="1668492" cy="1493583"/>
            <a:chOff x="930714" y="3385614"/>
            <a:chExt cx="1668492" cy="1493583"/>
          </a:xfrm>
        </p:grpSpPr>
        <p:grpSp>
          <p:nvGrpSpPr>
            <p:cNvPr id="199" name="그룹 198"/>
            <p:cNvGrpSpPr/>
            <p:nvPr/>
          </p:nvGrpSpPr>
          <p:grpSpPr>
            <a:xfrm>
              <a:off x="930714" y="3385614"/>
              <a:ext cx="1668492" cy="1493583"/>
              <a:chOff x="3780309" y="2875723"/>
              <a:chExt cx="1483196" cy="1327712"/>
            </a:xfrm>
          </p:grpSpPr>
          <p:sp>
            <p:nvSpPr>
              <p:cNvPr id="200" name="육각형 199"/>
              <p:cNvSpPr/>
              <p:nvPr/>
            </p:nvSpPr>
            <p:spPr>
              <a:xfrm>
                <a:off x="3780309" y="2875723"/>
                <a:ext cx="1483196" cy="1327712"/>
              </a:xfrm>
              <a:prstGeom prst="hexagon">
                <a:avLst/>
              </a:prstGeom>
              <a:solidFill>
                <a:schemeClr val="accent1">
                  <a:lumMod val="50000"/>
                </a:schemeClr>
              </a:solidFill>
              <a:ln w="57150">
                <a:solidFill>
                  <a:schemeClr val="bg1">
                    <a:lumMod val="85000"/>
                  </a:schemeClr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201" name="타원 200"/>
              <p:cNvSpPr/>
              <p:nvPr/>
            </p:nvSpPr>
            <p:spPr>
              <a:xfrm>
                <a:off x="4173729" y="3188507"/>
                <a:ext cx="658256" cy="658256"/>
              </a:xfrm>
              <a:prstGeom prst="ellipse">
                <a:avLst/>
              </a:prstGeom>
              <a:solidFill>
                <a:srgbClr val="0D0D0D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220" name="TextBox 219"/>
            <p:cNvSpPr txBox="1"/>
            <p:nvPr/>
          </p:nvSpPr>
          <p:spPr>
            <a:xfrm>
              <a:off x="1287190" y="3842281"/>
              <a:ext cx="90281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800" b="1" dirty="0" smtClean="0">
                  <a:solidFill>
                    <a:schemeClr val="bg1"/>
                  </a:solidFill>
                </a:rPr>
                <a:t>입찰</a:t>
              </a:r>
              <a:endParaRPr lang="ko-KR" altLang="en-US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0" y="695202"/>
            <a:ext cx="9158909" cy="5650934"/>
          </a:xfrm>
          <a:prstGeom prst="rect">
            <a:avLst/>
          </a:prstGeom>
          <a:solidFill>
            <a:srgbClr val="FDFDFD">
              <a:alpha val="91765"/>
            </a:srgb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1" name="그룹 10"/>
          <p:cNvGrpSpPr/>
          <p:nvPr/>
        </p:nvGrpSpPr>
        <p:grpSpPr>
          <a:xfrm>
            <a:off x="6040064" y="2774282"/>
            <a:ext cx="1668492" cy="1493583"/>
            <a:chOff x="6614548" y="1810852"/>
            <a:chExt cx="1668492" cy="1493583"/>
          </a:xfrm>
          <a:solidFill>
            <a:schemeClr val="accent1">
              <a:lumMod val="75000"/>
            </a:schemeClr>
          </a:solidFill>
        </p:grpSpPr>
        <p:grpSp>
          <p:nvGrpSpPr>
            <p:cNvPr id="211" name="그룹 210"/>
            <p:cNvGrpSpPr/>
            <p:nvPr/>
          </p:nvGrpSpPr>
          <p:grpSpPr>
            <a:xfrm>
              <a:off x="6614548" y="1810852"/>
              <a:ext cx="1668492" cy="1493583"/>
              <a:chOff x="3780309" y="2875723"/>
              <a:chExt cx="1483196" cy="1327712"/>
            </a:xfrm>
            <a:grpFill/>
          </p:grpSpPr>
          <p:sp>
            <p:nvSpPr>
              <p:cNvPr id="212" name="육각형 211"/>
              <p:cNvSpPr/>
              <p:nvPr/>
            </p:nvSpPr>
            <p:spPr>
              <a:xfrm>
                <a:off x="3780309" y="2875723"/>
                <a:ext cx="1483196" cy="1327712"/>
              </a:xfrm>
              <a:prstGeom prst="hexagon">
                <a:avLst/>
              </a:prstGeom>
              <a:grpFill/>
              <a:ln w="57150">
                <a:solidFill>
                  <a:schemeClr val="bg1">
                    <a:lumMod val="85000"/>
                  </a:schemeClr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213" name="타원 212"/>
              <p:cNvSpPr/>
              <p:nvPr/>
            </p:nvSpPr>
            <p:spPr>
              <a:xfrm>
                <a:off x="4173729" y="3188507"/>
                <a:ext cx="658256" cy="6582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228" name="TextBox 227"/>
            <p:cNvSpPr txBox="1"/>
            <p:nvPr/>
          </p:nvSpPr>
          <p:spPr>
            <a:xfrm>
              <a:off x="6989268" y="2047550"/>
              <a:ext cx="902811" cy="95410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800" b="1" dirty="0" smtClean="0">
                  <a:solidFill>
                    <a:schemeClr val="bg1"/>
                  </a:solidFill>
                </a:rPr>
                <a:t>견적</a:t>
              </a:r>
              <a:endParaRPr lang="en-US" altLang="ko-KR" sz="28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2800" b="1" dirty="0" smtClean="0">
                  <a:solidFill>
                    <a:schemeClr val="bg1"/>
                  </a:solidFill>
                </a:rPr>
                <a:t>요청</a:t>
              </a:r>
              <a:endParaRPr lang="ko-KR" altLang="en-US" sz="28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0" name="그룹 9"/>
          <p:cNvGrpSpPr/>
          <p:nvPr/>
        </p:nvGrpSpPr>
        <p:grpSpPr>
          <a:xfrm>
            <a:off x="4328418" y="3789660"/>
            <a:ext cx="1668492" cy="1508519"/>
            <a:chOff x="5086448" y="2578606"/>
            <a:chExt cx="1668492" cy="1493583"/>
          </a:xfrm>
        </p:grpSpPr>
        <p:grpSp>
          <p:nvGrpSpPr>
            <p:cNvPr id="203" name="그룹 202"/>
            <p:cNvGrpSpPr/>
            <p:nvPr/>
          </p:nvGrpSpPr>
          <p:grpSpPr>
            <a:xfrm>
              <a:off x="5086448" y="2578606"/>
              <a:ext cx="1668492" cy="1493583"/>
              <a:chOff x="3780309" y="2875723"/>
              <a:chExt cx="1483196" cy="1327712"/>
            </a:xfrm>
          </p:grpSpPr>
          <p:sp>
            <p:nvSpPr>
              <p:cNvPr id="204" name="육각형 203"/>
              <p:cNvSpPr/>
              <p:nvPr/>
            </p:nvSpPr>
            <p:spPr>
              <a:xfrm>
                <a:off x="3780309" y="2875723"/>
                <a:ext cx="1483196" cy="1327712"/>
              </a:xfrm>
              <a:prstGeom prst="hexagon">
                <a:avLst/>
              </a:prstGeom>
              <a:solidFill>
                <a:schemeClr val="accent1">
                  <a:lumMod val="75000"/>
                </a:schemeClr>
              </a:solidFill>
              <a:ln w="5715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205" name="타원 204"/>
              <p:cNvSpPr/>
              <p:nvPr/>
            </p:nvSpPr>
            <p:spPr>
              <a:xfrm>
                <a:off x="4173729" y="3188507"/>
                <a:ext cx="658256" cy="658256"/>
              </a:xfrm>
              <a:prstGeom prst="ellipse">
                <a:avLst/>
              </a:prstGeom>
              <a:solidFill>
                <a:srgbClr val="0D0D0D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227" name="TextBox 226"/>
            <p:cNvSpPr txBox="1"/>
            <p:nvPr/>
          </p:nvSpPr>
          <p:spPr>
            <a:xfrm>
              <a:off x="5447858" y="2815300"/>
              <a:ext cx="902811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2800" b="1" dirty="0" smtClean="0">
                  <a:solidFill>
                    <a:schemeClr val="bg1"/>
                  </a:solidFill>
                </a:rPr>
                <a:t>1</a:t>
              </a:r>
              <a:r>
                <a:rPr lang="ko-KR" altLang="en-US" sz="2800" b="1" dirty="0" smtClean="0">
                  <a:solidFill>
                    <a:schemeClr val="bg1"/>
                  </a:solidFill>
                </a:rPr>
                <a:t>인</a:t>
              </a:r>
              <a:endParaRPr lang="en-US" altLang="ko-KR" sz="28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2800" b="1" dirty="0" smtClean="0">
                  <a:solidFill>
                    <a:schemeClr val="bg1"/>
                  </a:solidFill>
                </a:rPr>
                <a:t>수의</a:t>
              </a:r>
              <a:endParaRPr lang="ko-KR" altLang="en-US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31" name="아래쪽 화살표 230"/>
          <p:cNvSpPr/>
          <p:nvPr/>
        </p:nvSpPr>
        <p:spPr>
          <a:xfrm rot="14582368">
            <a:off x="5749130" y="3838876"/>
            <a:ext cx="472176" cy="416029"/>
          </a:xfrm>
          <a:prstGeom prst="downArrow">
            <a:avLst/>
          </a:prstGeom>
          <a:solidFill>
            <a:schemeClr val="bg1">
              <a:lumMod val="65000"/>
            </a:schemeClr>
          </a:solidFill>
          <a:ln w="57150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7" name="그룹 6"/>
          <p:cNvGrpSpPr/>
          <p:nvPr/>
        </p:nvGrpSpPr>
        <p:grpSpPr>
          <a:xfrm>
            <a:off x="899592" y="1829068"/>
            <a:ext cx="1668492" cy="1493583"/>
            <a:chOff x="2341698" y="2578606"/>
            <a:chExt cx="1668492" cy="1493583"/>
          </a:xfrm>
          <a:solidFill>
            <a:schemeClr val="accent1">
              <a:lumMod val="75000"/>
            </a:schemeClr>
          </a:solidFill>
        </p:grpSpPr>
        <p:grpSp>
          <p:nvGrpSpPr>
            <p:cNvPr id="152" name="그룹 151"/>
            <p:cNvGrpSpPr/>
            <p:nvPr/>
          </p:nvGrpSpPr>
          <p:grpSpPr>
            <a:xfrm>
              <a:off x="2341698" y="2578606"/>
              <a:ext cx="1668492" cy="1493583"/>
              <a:chOff x="3780309" y="2875723"/>
              <a:chExt cx="1483196" cy="1327712"/>
            </a:xfrm>
            <a:grpFill/>
          </p:grpSpPr>
          <p:sp>
            <p:nvSpPr>
              <p:cNvPr id="153" name="육각형 152"/>
              <p:cNvSpPr/>
              <p:nvPr/>
            </p:nvSpPr>
            <p:spPr>
              <a:xfrm>
                <a:off x="3780309" y="2875723"/>
                <a:ext cx="1483196" cy="1327712"/>
              </a:xfrm>
              <a:prstGeom prst="hexagon">
                <a:avLst/>
              </a:prstGeom>
              <a:grpFill/>
              <a:ln w="5715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54" name="타원 153"/>
              <p:cNvSpPr/>
              <p:nvPr/>
            </p:nvSpPr>
            <p:spPr>
              <a:xfrm>
                <a:off x="4173729" y="3188507"/>
                <a:ext cx="658256" cy="6582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2752185" y="3030744"/>
              <a:ext cx="825867" cy="52322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ko-KR" sz="2800" b="1" dirty="0" smtClean="0">
                  <a:solidFill>
                    <a:schemeClr val="bg1"/>
                  </a:solidFill>
                </a:rPr>
                <a:t>S2B</a:t>
              </a:r>
              <a:endParaRPr lang="ko-KR" altLang="en-US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35" name="아래쪽 화살표 234"/>
          <p:cNvSpPr/>
          <p:nvPr/>
        </p:nvSpPr>
        <p:spPr>
          <a:xfrm rot="17791414">
            <a:off x="2340660" y="2815033"/>
            <a:ext cx="472176" cy="416029"/>
          </a:xfrm>
          <a:prstGeom prst="downArrow">
            <a:avLst/>
          </a:prstGeom>
          <a:solidFill>
            <a:schemeClr val="bg1">
              <a:lumMod val="65000"/>
            </a:schemeClr>
          </a:solidFill>
          <a:ln w="57150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8" name="그룹 7"/>
          <p:cNvGrpSpPr/>
          <p:nvPr/>
        </p:nvGrpSpPr>
        <p:grpSpPr>
          <a:xfrm>
            <a:off x="2613344" y="2813951"/>
            <a:ext cx="1668492" cy="1493583"/>
            <a:chOff x="3705992" y="1788209"/>
            <a:chExt cx="1668492" cy="1493583"/>
          </a:xfrm>
        </p:grpSpPr>
        <p:grpSp>
          <p:nvGrpSpPr>
            <p:cNvPr id="195" name="그룹 194"/>
            <p:cNvGrpSpPr/>
            <p:nvPr/>
          </p:nvGrpSpPr>
          <p:grpSpPr>
            <a:xfrm>
              <a:off x="3705992" y="1788209"/>
              <a:ext cx="1668492" cy="1493583"/>
              <a:chOff x="3780309" y="2875723"/>
              <a:chExt cx="1483196" cy="1327712"/>
            </a:xfrm>
          </p:grpSpPr>
          <p:sp>
            <p:nvSpPr>
              <p:cNvPr id="196" name="육각형 195"/>
              <p:cNvSpPr/>
              <p:nvPr/>
            </p:nvSpPr>
            <p:spPr>
              <a:xfrm>
                <a:off x="3780309" y="2875723"/>
                <a:ext cx="1483196" cy="1327712"/>
              </a:xfrm>
              <a:prstGeom prst="hexagon">
                <a:avLst/>
              </a:prstGeom>
              <a:solidFill>
                <a:schemeClr val="accent5">
                  <a:lumMod val="75000"/>
                </a:schemeClr>
              </a:solidFill>
              <a:ln w="5715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97" name="타원 196"/>
              <p:cNvSpPr/>
              <p:nvPr/>
            </p:nvSpPr>
            <p:spPr>
              <a:xfrm>
                <a:off x="4173729" y="3188507"/>
                <a:ext cx="658256" cy="658256"/>
              </a:xfrm>
              <a:prstGeom prst="ellipse">
                <a:avLst/>
              </a:prstGeom>
              <a:solidFill>
                <a:srgbClr val="0D0D0D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221" name="TextBox 220"/>
            <p:cNvSpPr txBox="1"/>
            <p:nvPr/>
          </p:nvSpPr>
          <p:spPr>
            <a:xfrm>
              <a:off x="4074577" y="2042845"/>
              <a:ext cx="902811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800" b="1" dirty="0" smtClean="0">
                  <a:solidFill>
                    <a:schemeClr val="bg1"/>
                  </a:solidFill>
                </a:rPr>
                <a:t>수의</a:t>
              </a:r>
              <a:endParaRPr lang="en-US" altLang="ko-KR" sz="2800" b="1" dirty="0" smtClean="0">
                <a:solidFill>
                  <a:schemeClr val="bg1"/>
                </a:solidFill>
              </a:endParaRPr>
            </a:p>
            <a:p>
              <a:r>
                <a:rPr lang="ko-KR" altLang="en-US" sz="2800" b="1" dirty="0" smtClean="0">
                  <a:solidFill>
                    <a:schemeClr val="bg1"/>
                  </a:solidFill>
                </a:rPr>
                <a:t>계</a:t>
              </a:r>
              <a:r>
                <a:rPr lang="ko-KR" altLang="en-US" sz="2800" b="1" dirty="0">
                  <a:solidFill>
                    <a:schemeClr val="bg1"/>
                  </a:solidFill>
                </a:rPr>
                <a:t>약</a:t>
              </a:r>
            </a:p>
          </p:txBody>
        </p:sp>
      </p:grpSp>
      <p:sp>
        <p:nvSpPr>
          <p:cNvPr id="233" name="아래쪽 화살표 232"/>
          <p:cNvSpPr/>
          <p:nvPr/>
        </p:nvSpPr>
        <p:spPr>
          <a:xfrm rot="17791414">
            <a:off x="4048925" y="3811504"/>
            <a:ext cx="472176" cy="416029"/>
          </a:xfrm>
          <a:prstGeom prst="downArrow">
            <a:avLst/>
          </a:prstGeom>
          <a:solidFill>
            <a:schemeClr val="bg1">
              <a:lumMod val="65000"/>
            </a:schemeClr>
          </a:solidFill>
          <a:ln w="57150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8" name="텍스트 개체 틀 8"/>
          <p:cNvSpPr txBox="1">
            <a:spLocks/>
          </p:cNvSpPr>
          <p:nvPr/>
        </p:nvSpPr>
        <p:spPr>
          <a:xfrm>
            <a:off x="467544" y="22951"/>
            <a:ext cx="6315856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견적요청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061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468" y="908720"/>
            <a:ext cx="8586020" cy="5563534"/>
          </a:xfrm>
          <a:prstGeom prst="rect">
            <a:avLst/>
          </a:prstGeom>
        </p:spPr>
      </p:pic>
      <p:sp>
        <p:nvSpPr>
          <p:cNvPr id="3" name="텍스트 개체 틀 8"/>
          <p:cNvSpPr txBox="1">
            <a:spLocks/>
          </p:cNvSpPr>
          <p:nvPr/>
        </p:nvSpPr>
        <p:spPr>
          <a:xfrm>
            <a:off x="378468" y="-14472"/>
            <a:ext cx="6929836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나라장터 </a:t>
            </a:r>
            <a:r>
              <a:rPr lang="ko-KR" altLang="en-U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견적요청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altLang="ko-KR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나라장터</a:t>
            </a:r>
            <a:r>
              <a:rPr lang="en-US" altLang="ko-KR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&gt;</a:t>
            </a:r>
            <a:r>
              <a:rPr lang="ko-KR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수요기관업무</a:t>
            </a:r>
            <a:r>
              <a:rPr lang="en-US" altLang="ko-KR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&gt;</a:t>
            </a:r>
            <a:r>
              <a:rPr lang="ko-KR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물품</a:t>
            </a:r>
            <a:r>
              <a:rPr lang="en-US" altLang="ko-KR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&gt;</a:t>
            </a:r>
            <a:r>
              <a:rPr lang="ko-KR" altLang="en-US" sz="16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견적요청</a:t>
            </a:r>
            <a:r>
              <a:rPr lang="en-US" altLang="ko-KR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ko-KR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78468" y="1340768"/>
            <a:ext cx="1025180" cy="10801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6732240" y="2996952"/>
            <a:ext cx="1601244" cy="36004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1744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8"/>
          <p:cNvSpPr txBox="1">
            <a:spLocks/>
          </p:cNvSpPr>
          <p:nvPr/>
        </p:nvSpPr>
        <p:spPr>
          <a:xfrm>
            <a:off x="378468" y="-14472"/>
            <a:ext cx="462558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나라장터 </a:t>
            </a:r>
            <a:r>
              <a:rPr lang="ko-KR" altLang="en-U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견적요청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724874"/>
            <a:ext cx="8087941" cy="6148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5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8"/>
          <p:cNvSpPr txBox="1">
            <a:spLocks/>
          </p:cNvSpPr>
          <p:nvPr/>
        </p:nvSpPr>
        <p:spPr>
          <a:xfrm>
            <a:off x="378468" y="-14472"/>
            <a:ext cx="462558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나라장터 </a:t>
            </a:r>
            <a:r>
              <a:rPr lang="ko-KR" altLang="en-U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견적요청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372" y="836712"/>
            <a:ext cx="7653683" cy="5184576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6228183" y="1916832"/>
            <a:ext cx="1807871" cy="43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6186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1265" name="_x130241568" descr="EMB0000389806c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-39782"/>
            <a:ext cx="9145016" cy="6493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3990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856" y="980728"/>
            <a:ext cx="8659382" cy="5146147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5724128" y="1844824"/>
            <a:ext cx="864096" cy="50405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226856" y="27360"/>
            <a:ext cx="3678877" cy="548616"/>
            <a:chOff x="433518" y="967134"/>
            <a:chExt cx="3678877" cy="548616"/>
          </a:xfrm>
        </p:grpSpPr>
        <p:grpSp>
          <p:nvGrpSpPr>
            <p:cNvPr id="10" name="그룹 9"/>
            <p:cNvGrpSpPr/>
            <p:nvPr/>
          </p:nvGrpSpPr>
          <p:grpSpPr>
            <a:xfrm>
              <a:off x="433518" y="967134"/>
              <a:ext cx="3678877" cy="548616"/>
              <a:chOff x="506251" y="884006"/>
              <a:chExt cx="3678877" cy="548616"/>
            </a:xfrm>
          </p:grpSpPr>
          <p:sp>
            <p:nvSpPr>
              <p:cNvPr id="12" name="Text Box 63"/>
              <p:cNvSpPr txBox="1">
                <a:spLocks noChangeArrowheads="1"/>
              </p:cNvSpPr>
              <p:nvPr/>
            </p:nvSpPr>
            <p:spPr bwMode="auto">
              <a:xfrm>
                <a:off x="617406" y="951066"/>
                <a:ext cx="184731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latinLnBrk="0" hangingPunct="0">
                  <a:defRPr/>
                </a:pPr>
                <a:endParaRPr lang="en-US" altLang="ko-KR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13" name="텍스트 개체 틀 8"/>
              <p:cNvSpPr txBox="1">
                <a:spLocks/>
              </p:cNvSpPr>
              <p:nvPr/>
            </p:nvSpPr>
            <p:spPr>
              <a:xfrm>
                <a:off x="1198444" y="884006"/>
                <a:ext cx="2986684" cy="511781"/>
              </a:xfrm>
              <a:prstGeom prst="rect">
                <a:avLst/>
              </a:prstGeom>
              <a:extLst/>
            </p:spPr>
            <p:txBody>
              <a:bodyPr rtlCol="0" anchor="ctr"/>
              <a:lstStyle>
                <a:lvl1pPr marL="342900" indent="-3429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25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1pPr>
                <a:lvl2pPr marL="742950" indent="-28575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2pPr>
                <a:lvl3pPr marL="1143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3pPr>
                <a:lvl4pPr marL="1600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4pPr>
                <a:lvl5pPr marL="20574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»"/>
                  <a:defRPr lang="ko-KR" altLang="en-US" sz="1800" kern="12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5pPr>
                <a:lvl6pPr marL="25146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Font typeface="Arial" pitchFamily="34" charset="0"/>
                  <a:buNone/>
                  <a:defRPr/>
                </a:pPr>
                <a:endParaRPr sz="1800" dirty="0">
                  <a:solidFill>
                    <a:prstClr val="black">
                      <a:lumMod val="75000"/>
                      <a:lumOff val="25000"/>
                    </a:prstClr>
                  </a:solidFill>
                </a:endParaRPr>
              </a:p>
            </p:txBody>
          </p:sp>
          <p:pic>
            <p:nvPicPr>
              <p:cNvPr id="14" name="Picture 12" descr="바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6251" y="931071"/>
                <a:ext cx="3561693" cy="5015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5" name="Rectangle 14"/>
              <p:cNvSpPr>
                <a:spLocks noChangeArrowheads="1"/>
              </p:cNvSpPr>
              <p:nvPr/>
            </p:nvSpPr>
            <p:spPr bwMode="auto">
              <a:xfrm>
                <a:off x="907393" y="971720"/>
                <a:ext cx="2800511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17961" dir="2700000" algn="ctr" rotWithShape="0">
                  <a:schemeClr val="bg1"/>
                </a:outerShdw>
              </a:effectLst>
            </p:spPr>
            <p:txBody>
              <a:bodyPr wrap="square">
                <a:spAutoFit/>
              </a:bodyPr>
              <a:lstStyle/>
              <a:p>
                <a:pPr>
                  <a:defRPr/>
                </a:pPr>
                <a:r>
                  <a:rPr lang="en-US" altLang="ko-KR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r>
                  <a:rPr lang="ko-KR" altLang="en-US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인수의 견적요청</a:t>
                </a:r>
                <a:endParaRPr lang="ko-KR" altLang="en-US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pic>
          <p:nvPicPr>
            <p:cNvPr id="11" name="Picture 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541" y="1154170"/>
              <a:ext cx="234950" cy="252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75032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내용 개체 틀 2"/>
          <p:cNvSpPr txBox="1">
            <a:spLocks/>
          </p:cNvSpPr>
          <p:nvPr/>
        </p:nvSpPr>
        <p:spPr>
          <a:xfrm>
            <a:off x="728590" y="691947"/>
            <a:ext cx="8019873" cy="518532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ko-KR" altLang="en-US" sz="2800" dirty="0" smtClean="0"/>
          </a:p>
          <a:p>
            <a:r>
              <a:rPr lang="ko-KR" altLang="en-US" sz="2800" b="1" dirty="0" smtClean="0">
                <a:latin typeface="+mn-ea"/>
                <a:ea typeface="+mn-ea"/>
              </a:rPr>
              <a:t>투 명 성 </a:t>
            </a:r>
            <a:r>
              <a:rPr lang="en-US" altLang="ko-KR" sz="2800" b="1" dirty="0" smtClean="0">
                <a:latin typeface="+mn-ea"/>
                <a:ea typeface="+mn-ea"/>
              </a:rPr>
              <a:t>: </a:t>
            </a:r>
            <a:r>
              <a:rPr lang="ko-KR" altLang="en-US" sz="2800" b="1" dirty="0" smtClean="0">
                <a:latin typeface="+mn-ea"/>
                <a:ea typeface="+mn-ea"/>
              </a:rPr>
              <a:t>비대면 </a:t>
            </a:r>
            <a:r>
              <a:rPr lang="ko-KR" altLang="en-US" sz="2800" b="1" dirty="0" smtClean="0">
                <a:solidFill>
                  <a:srgbClr val="FF0000"/>
                </a:solidFill>
                <a:latin typeface="+mn-ea"/>
                <a:ea typeface="+mn-ea"/>
              </a:rPr>
              <a:t>비교견적</a:t>
            </a:r>
            <a:r>
              <a:rPr lang="ko-KR" altLang="en-US" sz="2800" b="1" dirty="0" smtClean="0">
                <a:latin typeface="+mn-ea"/>
                <a:ea typeface="+mn-ea"/>
              </a:rPr>
              <a:t>으로</a:t>
            </a:r>
            <a:r>
              <a:rPr lang="en-US" altLang="ko-KR" sz="2800" b="1" dirty="0" smtClean="0">
                <a:latin typeface="+mn-ea"/>
                <a:ea typeface="+mn-ea"/>
              </a:rPr>
              <a:t> </a:t>
            </a:r>
            <a:r>
              <a:rPr lang="ko-KR" altLang="en-US" sz="2800" b="1" dirty="0" smtClean="0">
                <a:latin typeface="+mn-ea"/>
                <a:ea typeface="+mn-ea"/>
              </a:rPr>
              <a:t>투명성 확보 </a:t>
            </a:r>
            <a:endParaRPr lang="en-US" altLang="ko-KR" sz="2800" b="1" dirty="0" smtClean="0">
              <a:latin typeface="+mn-ea"/>
              <a:ea typeface="+mn-ea"/>
            </a:endParaRPr>
          </a:p>
          <a:p>
            <a:pPr marL="0" indent="0">
              <a:buFont typeface="Arial" pitchFamily="34" charset="0"/>
              <a:buNone/>
            </a:pPr>
            <a:r>
              <a:rPr lang="ko-KR" altLang="en-US" sz="2800" b="1" dirty="0" smtClean="0">
                <a:latin typeface="+mn-ea"/>
                <a:ea typeface="+mn-ea"/>
              </a:rPr>
              <a:t>                </a:t>
            </a:r>
          </a:p>
          <a:p>
            <a:r>
              <a:rPr lang="ko-KR" altLang="en-US" sz="2800" b="1" dirty="0" smtClean="0">
                <a:latin typeface="+mn-ea"/>
                <a:ea typeface="+mn-ea"/>
              </a:rPr>
              <a:t>예산절감 </a:t>
            </a:r>
            <a:r>
              <a:rPr lang="en-US" altLang="ko-KR" sz="2800" b="1" dirty="0" smtClean="0">
                <a:latin typeface="+mn-ea"/>
                <a:ea typeface="+mn-ea"/>
              </a:rPr>
              <a:t>: </a:t>
            </a:r>
            <a:r>
              <a:rPr lang="ko-KR" altLang="en-US" sz="2400" b="1" dirty="0" smtClean="0">
                <a:solidFill>
                  <a:srgbClr val="FF0000"/>
                </a:solidFill>
                <a:latin typeface="+mn-ea"/>
                <a:ea typeface="+mn-ea"/>
              </a:rPr>
              <a:t>비교견적</a:t>
            </a:r>
            <a:r>
              <a:rPr lang="ko-KR" altLang="en-US" sz="2400" b="1" dirty="0" smtClean="0">
                <a:latin typeface="+mn-ea"/>
                <a:ea typeface="+mn-ea"/>
              </a:rPr>
              <a:t>으로 예산 및</a:t>
            </a:r>
            <a:r>
              <a:rPr lang="en-US" altLang="ko-KR" sz="2400" b="1" dirty="0" smtClean="0">
                <a:latin typeface="+mn-ea"/>
                <a:ea typeface="+mn-ea"/>
              </a:rPr>
              <a:t> </a:t>
            </a:r>
            <a:r>
              <a:rPr lang="ko-KR" altLang="en-US" sz="2400" b="1" dirty="0" smtClean="0">
                <a:latin typeface="+mn-ea"/>
                <a:ea typeface="+mn-ea"/>
              </a:rPr>
              <a:t>수수료 절감 기대</a:t>
            </a:r>
          </a:p>
          <a:p>
            <a:endParaRPr lang="ko-KR" altLang="en-US" sz="2800" b="1" dirty="0" smtClean="0">
              <a:latin typeface="+mn-ea"/>
              <a:ea typeface="+mn-ea"/>
            </a:endParaRPr>
          </a:p>
          <a:p>
            <a:r>
              <a:rPr lang="ko-KR" altLang="en-US" sz="2800" b="1" dirty="0" smtClean="0">
                <a:latin typeface="+mn-ea"/>
                <a:ea typeface="+mn-ea"/>
              </a:rPr>
              <a:t>무자격업체  진입 사전예방 기능</a:t>
            </a:r>
          </a:p>
          <a:p>
            <a:endParaRPr lang="ko-KR" altLang="en-US" sz="2800" b="1" dirty="0" smtClean="0">
              <a:latin typeface="+mn-ea"/>
              <a:ea typeface="+mn-ea"/>
            </a:endParaRPr>
          </a:p>
          <a:p>
            <a:r>
              <a:rPr lang="ko-KR" altLang="en-US" sz="2800" b="1" dirty="0" smtClean="0">
                <a:latin typeface="+mn-ea"/>
                <a:ea typeface="+mn-ea"/>
              </a:rPr>
              <a:t>공고기간 자유설정으로 긴급수요 대처 용이</a:t>
            </a:r>
            <a:endParaRPr lang="en-US" altLang="ko-KR" sz="2800" b="1" dirty="0" smtClean="0">
              <a:latin typeface="+mn-ea"/>
              <a:ea typeface="+mn-ea"/>
            </a:endParaRPr>
          </a:p>
          <a:p>
            <a:endParaRPr lang="en-US" altLang="ko-KR" sz="2800" b="1" dirty="0" smtClean="0">
              <a:latin typeface="+mn-ea"/>
              <a:ea typeface="+mn-ea"/>
            </a:endParaRPr>
          </a:p>
          <a:p>
            <a:r>
              <a:rPr lang="ko-KR" altLang="en-US" sz="2800" b="1" dirty="0" smtClean="0">
                <a:latin typeface="+mn-ea"/>
                <a:ea typeface="+mn-ea"/>
              </a:rPr>
              <a:t>간편하게 </a:t>
            </a:r>
            <a:r>
              <a:rPr lang="ko-KR" altLang="en-US" sz="3600" b="1" dirty="0" smtClean="0">
                <a:solidFill>
                  <a:srgbClr val="FF0000"/>
                </a:solidFill>
                <a:latin typeface="+mn-ea"/>
                <a:ea typeface="+mn-ea"/>
              </a:rPr>
              <a:t>수의시담</a:t>
            </a:r>
            <a:r>
              <a:rPr lang="ko-KR" altLang="en-US" sz="2800" b="1" dirty="0" smtClean="0">
                <a:latin typeface="+mn-ea"/>
                <a:ea typeface="+mn-ea"/>
              </a:rPr>
              <a:t>으로 가격협상가능</a:t>
            </a:r>
            <a:endParaRPr lang="ko-KR" altLang="en-US" sz="2800" b="1" dirty="0">
              <a:latin typeface="+mn-ea"/>
              <a:ea typeface="+mn-ea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611560" y="792552"/>
            <a:ext cx="8136904" cy="5372752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5400000" algn="t" rotWithShape="0">
              <a:prstClr val="black">
                <a:alpha val="8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텍스트 개체 틀 8"/>
          <p:cNvSpPr txBox="1">
            <a:spLocks/>
          </p:cNvSpPr>
          <p:nvPr/>
        </p:nvSpPr>
        <p:spPr>
          <a:xfrm>
            <a:off x="378468" y="-14472"/>
            <a:ext cx="3689476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86732" y="55617"/>
            <a:ext cx="5499248" cy="610934"/>
            <a:chOff x="506251" y="884006"/>
            <a:chExt cx="4425789" cy="610934"/>
          </a:xfrm>
        </p:grpSpPr>
        <p:grpSp>
          <p:nvGrpSpPr>
            <p:cNvPr id="7" name="그룹 6"/>
            <p:cNvGrpSpPr/>
            <p:nvPr/>
          </p:nvGrpSpPr>
          <p:grpSpPr>
            <a:xfrm>
              <a:off x="506251" y="884006"/>
              <a:ext cx="4425789" cy="610934"/>
              <a:chOff x="506251" y="884006"/>
              <a:chExt cx="3678877" cy="610934"/>
            </a:xfrm>
          </p:grpSpPr>
          <p:sp>
            <p:nvSpPr>
              <p:cNvPr id="10" name="Text Box 63"/>
              <p:cNvSpPr txBox="1">
                <a:spLocks noChangeArrowheads="1"/>
              </p:cNvSpPr>
              <p:nvPr/>
            </p:nvSpPr>
            <p:spPr bwMode="auto">
              <a:xfrm>
                <a:off x="617406" y="951066"/>
                <a:ext cx="123581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latinLnBrk="0" hangingPunct="0">
                  <a:defRPr/>
                </a:pPr>
                <a:endParaRPr kumimoji="0" lang="en-US" altLang="ko-KR" sz="2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11" name="텍스트 개체 틀 8"/>
              <p:cNvSpPr txBox="1">
                <a:spLocks/>
              </p:cNvSpPr>
              <p:nvPr/>
            </p:nvSpPr>
            <p:spPr>
              <a:xfrm>
                <a:off x="1198444" y="884006"/>
                <a:ext cx="2986684" cy="511781"/>
              </a:xfrm>
              <a:prstGeom prst="rect">
                <a:avLst/>
              </a:prstGeom>
              <a:extLst/>
            </p:spPr>
            <p:txBody>
              <a:bodyPr rtlCol="0" anchor="ctr"/>
              <a:lstStyle>
                <a:lvl1pPr marL="342900" indent="-3429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25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1pPr>
                <a:lvl2pPr marL="742950" indent="-28575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2pPr>
                <a:lvl3pPr marL="1143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3pPr>
                <a:lvl4pPr marL="1600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4pPr>
                <a:lvl5pPr marL="20574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»"/>
                  <a:defRPr lang="ko-KR" altLang="en-US" sz="1800" kern="12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5pPr>
                <a:lvl6pPr marL="25146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None/>
                  <a:defRPr/>
                </a:pPr>
                <a:endParaRPr lang="ko-KR" altLang="en-US" sz="28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pic>
            <p:nvPicPr>
              <p:cNvPr id="12" name="Picture 12" descr="바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6251" y="931071"/>
                <a:ext cx="3561693" cy="5015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3" name="Rectangle 14"/>
              <p:cNvSpPr>
                <a:spLocks noChangeArrowheads="1"/>
              </p:cNvSpPr>
              <p:nvPr/>
            </p:nvSpPr>
            <p:spPr bwMode="auto">
              <a:xfrm>
                <a:off x="905770" y="971720"/>
                <a:ext cx="3213963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17961" dir="2700000" algn="ctr" rotWithShape="0">
                  <a:schemeClr val="bg1"/>
                </a:outerShdw>
              </a:effectLst>
            </p:spPr>
            <p:txBody>
              <a:bodyPr wrap="square">
                <a:spAutoFit/>
              </a:bodyPr>
              <a:lstStyle/>
              <a:p>
                <a:pPr>
                  <a:buNone/>
                  <a:defRPr/>
                </a:pPr>
                <a:r>
                  <a:rPr lang="en-US" altLang="ko-KR" sz="28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S2B 1</a:t>
                </a:r>
                <a:r>
                  <a:rPr lang="ko-KR" altLang="en-US" sz="28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인수의 </a:t>
                </a:r>
                <a:r>
                  <a:rPr lang="ko-KR" altLang="en-US" sz="2800" dirty="0" err="1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견적요청</a:t>
                </a:r>
                <a:r>
                  <a:rPr lang="ko-KR" altLang="en-US" sz="28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장점</a:t>
                </a:r>
                <a:endParaRPr lang="ko-KR" altLang="en-US" sz="2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2278" y="1071042"/>
              <a:ext cx="234950" cy="252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80822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0" y="888127"/>
            <a:ext cx="8659382" cy="5146147"/>
          </a:xfrm>
          <a:prstGeom prst="rect">
            <a:avLst/>
          </a:prstGeom>
        </p:spPr>
      </p:pic>
      <p:grpSp>
        <p:nvGrpSpPr>
          <p:cNvPr id="6" name="그룹 5"/>
          <p:cNvGrpSpPr/>
          <p:nvPr/>
        </p:nvGrpSpPr>
        <p:grpSpPr>
          <a:xfrm>
            <a:off x="226856" y="27360"/>
            <a:ext cx="3678877" cy="548616"/>
            <a:chOff x="433518" y="967134"/>
            <a:chExt cx="3678877" cy="548616"/>
          </a:xfrm>
        </p:grpSpPr>
        <p:grpSp>
          <p:nvGrpSpPr>
            <p:cNvPr id="10" name="그룹 9"/>
            <p:cNvGrpSpPr/>
            <p:nvPr/>
          </p:nvGrpSpPr>
          <p:grpSpPr>
            <a:xfrm>
              <a:off x="433518" y="967134"/>
              <a:ext cx="3678877" cy="548616"/>
              <a:chOff x="506251" y="884006"/>
              <a:chExt cx="3678877" cy="548616"/>
            </a:xfrm>
          </p:grpSpPr>
          <p:sp>
            <p:nvSpPr>
              <p:cNvPr id="12" name="Text Box 63"/>
              <p:cNvSpPr txBox="1">
                <a:spLocks noChangeArrowheads="1"/>
              </p:cNvSpPr>
              <p:nvPr/>
            </p:nvSpPr>
            <p:spPr bwMode="auto">
              <a:xfrm>
                <a:off x="617406" y="951066"/>
                <a:ext cx="184731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latinLnBrk="0" hangingPunct="0">
                  <a:defRPr/>
                </a:pPr>
                <a:endParaRPr lang="en-US" altLang="ko-KR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13" name="텍스트 개체 틀 8"/>
              <p:cNvSpPr txBox="1">
                <a:spLocks/>
              </p:cNvSpPr>
              <p:nvPr/>
            </p:nvSpPr>
            <p:spPr>
              <a:xfrm>
                <a:off x="1198444" y="884006"/>
                <a:ext cx="2986684" cy="511781"/>
              </a:xfrm>
              <a:prstGeom prst="rect">
                <a:avLst/>
              </a:prstGeom>
              <a:extLst/>
            </p:spPr>
            <p:txBody>
              <a:bodyPr rtlCol="0" anchor="ctr"/>
              <a:lstStyle>
                <a:lvl1pPr marL="342900" indent="-3429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25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1pPr>
                <a:lvl2pPr marL="742950" indent="-28575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2pPr>
                <a:lvl3pPr marL="1143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3pPr>
                <a:lvl4pPr marL="1600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4pPr>
                <a:lvl5pPr marL="20574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»"/>
                  <a:defRPr lang="ko-KR" altLang="en-US" sz="1800" kern="12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5pPr>
                <a:lvl6pPr marL="25146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Font typeface="Arial" pitchFamily="34" charset="0"/>
                  <a:buNone/>
                  <a:defRPr/>
                </a:pPr>
                <a:endParaRPr sz="1800" dirty="0">
                  <a:solidFill>
                    <a:prstClr val="black">
                      <a:lumMod val="75000"/>
                      <a:lumOff val="25000"/>
                    </a:prstClr>
                  </a:solidFill>
                </a:endParaRPr>
              </a:p>
            </p:txBody>
          </p:sp>
          <p:pic>
            <p:nvPicPr>
              <p:cNvPr id="14" name="Picture 12" descr="바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6251" y="931071"/>
                <a:ext cx="3561693" cy="5015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5" name="Rectangle 14"/>
              <p:cNvSpPr>
                <a:spLocks noChangeArrowheads="1"/>
              </p:cNvSpPr>
              <p:nvPr/>
            </p:nvSpPr>
            <p:spPr bwMode="auto">
              <a:xfrm>
                <a:off x="907393" y="971720"/>
                <a:ext cx="2800511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17961" dir="2700000" algn="ctr" rotWithShape="0">
                  <a:schemeClr val="bg1"/>
                </a:outerShdw>
              </a:effectLst>
            </p:spPr>
            <p:txBody>
              <a:bodyPr wrap="square">
                <a:spAutoFit/>
              </a:bodyPr>
              <a:lstStyle/>
              <a:p>
                <a:pPr>
                  <a:defRPr/>
                </a:pPr>
                <a:r>
                  <a:rPr lang="en-US" altLang="ko-KR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r>
                  <a:rPr lang="ko-KR" altLang="en-US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인수의 견적요청</a:t>
                </a:r>
                <a:endParaRPr lang="ko-KR" altLang="en-US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pic>
          <p:nvPicPr>
            <p:cNvPr id="11" name="Picture 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541" y="1154170"/>
              <a:ext cx="234950" cy="252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직사각형 3"/>
          <p:cNvSpPr/>
          <p:nvPr/>
        </p:nvSpPr>
        <p:spPr>
          <a:xfrm>
            <a:off x="5695994" y="1700808"/>
            <a:ext cx="936104" cy="64807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4759890" y="2852935"/>
            <a:ext cx="936104" cy="43204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724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 bwMode="auto">
          <a:xfrm>
            <a:off x="1249933" y="1037951"/>
            <a:ext cx="6644135" cy="120032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ko-KR" altLang="en-US" sz="3600" b="1" dirty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비대면</a:t>
            </a:r>
            <a:r>
              <a:rPr lang="en-US" altLang="ko-KR" sz="3600" b="1" dirty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600" b="1" dirty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시스템</a:t>
            </a:r>
            <a:r>
              <a:rPr lang="en-US" altLang="ko-KR" sz="3600" b="1" dirty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3600" b="1" dirty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을 통한 견적을</a:t>
            </a:r>
            <a:endParaRPr lang="en-US" altLang="ko-KR" sz="3600" b="1" dirty="0">
              <a:ln w="9525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defRPr/>
            </a:pPr>
            <a:r>
              <a:rPr lang="ko-KR" altLang="en-US" sz="3600" b="1" dirty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받기 위해 필요한 내용은</a:t>
            </a:r>
            <a:r>
              <a:rPr lang="en-US" altLang="ko-KR" sz="3600" b="1" dirty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  <a:endParaRPr lang="ko-KR" altLang="en-US" sz="3600" b="1" dirty="0">
              <a:ln w="9525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698410" y="2466765"/>
            <a:ext cx="1944216" cy="504055"/>
            <a:chOff x="467544" y="1811728"/>
            <a:chExt cx="1944216" cy="504055"/>
          </a:xfrm>
        </p:grpSpPr>
        <p:sp>
          <p:nvSpPr>
            <p:cNvPr id="5" name="직사각형 4"/>
            <p:cNvSpPr/>
            <p:nvPr/>
          </p:nvSpPr>
          <p:spPr>
            <a:xfrm>
              <a:off x="467544" y="1811728"/>
              <a:ext cx="1944216" cy="504055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chemeClr val="tx2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6" name="Text Box 8"/>
            <p:cNvSpPr txBox="1">
              <a:spLocks noChangeArrowheads="1"/>
            </p:cNvSpPr>
            <p:nvPr/>
          </p:nvSpPr>
          <p:spPr bwMode="auto">
            <a:xfrm>
              <a:off x="660200" y="1822717"/>
              <a:ext cx="1531625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24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제       목</a:t>
              </a:r>
              <a:endParaRPr lang="ko-KR" altLang="ko-KR" sz="24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698410" y="3052557"/>
            <a:ext cx="1944216" cy="504055"/>
            <a:chOff x="467544" y="2603817"/>
            <a:chExt cx="1944216" cy="504055"/>
          </a:xfrm>
        </p:grpSpPr>
        <p:sp>
          <p:nvSpPr>
            <p:cNvPr id="8" name="직사각형 7"/>
            <p:cNvSpPr/>
            <p:nvPr/>
          </p:nvSpPr>
          <p:spPr>
            <a:xfrm>
              <a:off x="467544" y="2603817"/>
              <a:ext cx="1944216" cy="504055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chemeClr val="tx2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9" name="Text Box 8"/>
            <p:cNvSpPr txBox="1">
              <a:spLocks noChangeArrowheads="1"/>
            </p:cNvSpPr>
            <p:nvPr/>
          </p:nvSpPr>
          <p:spPr bwMode="auto">
            <a:xfrm>
              <a:off x="660200" y="2604646"/>
              <a:ext cx="1531625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24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업체 선정</a:t>
              </a:r>
              <a:endParaRPr lang="ko-KR" altLang="ko-KR" sz="24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10" name="그룹 9"/>
          <p:cNvGrpSpPr/>
          <p:nvPr/>
        </p:nvGrpSpPr>
        <p:grpSpPr>
          <a:xfrm>
            <a:off x="698410" y="3648077"/>
            <a:ext cx="1944216" cy="504055"/>
            <a:chOff x="467544" y="3395904"/>
            <a:chExt cx="1944216" cy="504055"/>
          </a:xfrm>
        </p:grpSpPr>
        <p:sp>
          <p:nvSpPr>
            <p:cNvPr id="11" name="직사각형 10"/>
            <p:cNvSpPr/>
            <p:nvPr/>
          </p:nvSpPr>
          <p:spPr>
            <a:xfrm>
              <a:off x="467544" y="3395904"/>
              <a:ext cx="1944216" cy="504055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chemeClr val="tx2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12" name="Text Box 8"/>
            <p:cNvSpPr txBox="1">
              <a:spLocks noChangeArrowheads="1"/>
            </p:cNvSpPr>
            <p:nvPr/>
          </p:nvSpPr>
          <p:spPr bwMode="auto">
            <a:xfrm>
              <a:off x="467544" y="3406893"/>
              <a:ext cx="1944216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24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공개 시간</a:t>
              </a:r>
              <a:endParaRPr lang="ko-KR" altLang="ko-KR" sz="24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698410" y="4233868"/>
            <a:ext cx="1944216" cy="504055"/>
            <a:chOff x="467544" y="4187992"/>
            <a:chExt cx="1944216" cy="504055"/>
          </a:xfrm>
        </p:grpSpPr>
        <p:sp>
          <p:nvSpPr>
            <p:cNvPr id="14" name="직사각형 13"/>
            <p:cNvSpPr/>
            <p:nvPr/>
          </p:nvSpPr>
          <p:spPr>
            <a:xfrm>
              <a:off x="467544" y="4187992"/>
              <a:ext cx="1944216" cy="504055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chemeClr val="tx2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15" name="Text Box 8"/>
            <p:cNvSpPr txBox="1">
              <a:spLocks noChangeArrowheads="1"/>
            </p:cNvSpPr>
            <p:nvPr/>
          </p:nvSpPr>
          <p:spPr bwMode="auto">
            <a:xfrm>
              <a:off x="660200" y="4198981"/>
              <a:ext cx="1531625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24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접수 기간</a:t>
              </a:r>
              <a:endParaRPr lang="ko-KR" altLang="ko-KR" sz="24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16" name="그룹 15"/>
          <p:cNvGrpSpPr/>
          <p:nvPr/>
        </p:nvGrpSpPr>
        <p:grpSpPr>
          <a:xfrm>
            <a:off x="698410" y="4823571"/>
            <a:ext cx="1944216" cy="504055"/>
            <a:chOff x="467544" y="4980080"/>
            <a:chExt cx="1944216" cy="504055"/>
          </a:xfrm>
        </p:grpSpPr>
        <p:sp>
          <p:nvSpPr>
            <p:cNvPr id="17" name="직사각형 16"/>
            <p:cNvSpPr/>
            <p:nvPr/>
          </p:nvSpPr>
          <p:spPr>
            <a:xfrm>
              <a:off x="467544" y="4980080"/>
              <a:ext cx="1944216" cy="504055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chemeClr val="tx2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18" name="Text Box 8"/>
            <p:cNvSpPr txBox="1">
              <a:spLocks noChangeArrowheads="1"/>
            </p:cNvSpPr>
            <p:nvPr/>
          </p:nvSpPr>
          <p:spPr bwMode="auto">
            <a:xfrm>
              <a:off x="660200" y="4991069"/>
              <a:ext cx="1531625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24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계약 기간</a:t>
              </a:r>
              <a:endParaRPr lang="ko-KR" altLang="ko-KR" sz="24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629920" y="5415285"/>
            <a:ext cx="2063506" cy="504055"/>
            <a:chOff x="399054" y="5766352"/>
            <a:chExt cx="2063506" cy="504055"/>
          </a:xfrm>
        </p:grpSpPr>
        <p:sp>
          <p:nvSpPr>
            <p:cNvPr id="20" name="직사각형 19"/>
            <p:cNvSpPr/>
            <p:nvPr/>
          </p:nvSpPr>
          <p:spPr>
            <a:xfrm>
              <a:off x="467544" y="5766352"/>
              <a:ext cx="1944216" cy="504055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chemeClr val="tx2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21" name="Text Box 8"/>
            <p:cNvSpPr txBox="1">
              <a:spLocks noChangeArrowheads="1"/>
            </p:cNvSpPr>
            <p:nvPr/>
          </p:nvSpPr>
          <p:spPr bwMode="auto">
            <a:xfrm>
              <a:off x="399054" y="5777341"/>
              <a:ext cx="2063506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계약내용첨부</a:t>
              </a:r>
              <a:endParaRPr lang="ko-KR" altLang="ko-KR" sz="24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22" name="TextBox 21"/>
          <p:cNvSpPr txBox="1"/>
          <p:nvPr/>
        </p:nvSpPr>
        <p:spPr bwMode="auto">
          <a:xfrm>
            <a:off x="2642626" y="2472525"/>
            <a:ext cx="6372200" cy="400110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ko-KR" alt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▶ </a:t>
            </a:r>
            <a:r>
              <a:rPr lang="ko-KR" altLang="en-US" sz="20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견적 요청 명 </a:t>
            </a:r>
            <a:r>
              <a:rPr lang="en-US" altLang="ko-KR" sz="20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(ex</a:t>
            </a:r>
            <a:r>
              <a:rPr lang="en-US" altLang="ko-KR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 OO</a:t>
            </a:r>
            <a:r>
              <a:rPr lang="ko-KR" altLang="en-US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유치원 학습교구 구매 견적요청</a:t>
            </a:r>
            <a:r>
              <a:rPr lang="en-US" altLang="ko-KR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20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3" name="TextBox 22"/>
          <p:cNvSpPr txBox="1"/>
          <p:nvPr/>
        </p:nvSpPr>
        <p:spPr bwMode="auto">
          <a:xfrm>
            <a:off x="2642626" y="3068998"/>
            <a:ext cx="5904656" cy="400110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ko-KR" alt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▶ </a:t>
            </a:r>
            <a:r>
              <a:rPr lang="ko-KR" altLang="en-US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전국에 공개</a:t>
            </a:r>
            <a:r>
              <a:rPr lang="en-US" altLang="ko-KR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?  </a:t>
            </a:r>
            <a:r>
              <a:rPr lang="ko-KR" altLang="en-US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우리지역 업체만</a:t>
            </a:r>
            <a:r>
              <a:rPr lang="en-US" altLang="ko-KR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?  </a:t>
            </a:r>
            <a:r>
              <a:rPr lang="ko-KR" altLang="en-US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아는</a:t>
            </a:r>
            <a:r>
              <a:rPr lang="en-US" altLang="ko-KR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업체에게</a:t>
            </a:r>
            <a:r>
              <a:rPr lang="en-US" altLang="ko-KR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  <a:endParaRPr lang="ko-KR" altLang="en-US" sz="20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 bwMode="auto">
          <a:xfrm>
            <a:off x="2642626" y="3662950"/>
            <a:ext cx="5904656" cy="400110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ko-KR" alt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▶ </a:t>
            </a:r>
            <a:r>
              <a:rPr lang="ko-KR" altLang="en-US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지금 당장 공개</a:t>
            </a:r>
            <a:r>
              <a:rPr lang="en-US" altLang="ko-KR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?  </a:t>
            </a:r>
            <a:r>
              <a:rPr lang="ko-KR" altLang="en-US" sz="2000" b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작성 후 </a:t>
            </a:r>
            <a:r>
              <a:rPr lang="ko-KR" altLang="en-US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내일부터 공개</a:t>
            </a:r>
            <a:r>
              <a:rPr lang="en-US" altLang="ko-KR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  <a:endParaRPr lang="ko-KR" altLang="en-US" sz="20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5" name="TextBox 24"/>
          <p:cNvSpPr txBox="1"/>
          <p:nvPr/>
        </p:nvSpPr>
        <p:spPr bwMode="auto">
          <a:xfrm>
            <a:off x="2642626" y="4260767"/>
            <a:ext cx="5904656" cy="400110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ko-KR" alt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▶ </a:t>
            </a:r>
            <a:r>
              <a:rPr lang="ko-KR" altLang="en-US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언제까지 견적을 받을 것인지 결정</a:t>
            </a:r>
          </a:p>
        </p:txBody>
      </p:sp>
      <p:sp>
        <p:nvSpPr>
          <p:cNvPr id="26" name="TextBox 25"/>
          <p:cNvSpPr txBox="1"/>
          <p:nvPr/>
        </p:nvSpPr>
        <p:spPr bwMode="auto">
          <a:xfrm>
            <a:off x="2656058" y="4844720"/>
            <a:ext cx="6487942" cy="400110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ko-KR" alt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▶ </a:t>
            </a:r>
            <a:r>
              <a:rPr lang="ko-KR" altLang="en-US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계약이행</a:t>
            </a:r>
            <a:r>
              <a:rPr lang="en-US" altLang="ko-KR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납품 등</a:t>
            </a:r>
            <a:r>
              <a:rPr lang="en-US" altLang="ko-KR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을 </a:t>
            </a:r>
            <a:r>
              <a:rPr lang="ko-KR" altLang="en-US" sz="20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완료해야 하는 기간</a:t>
            </a:r>
            <a:endParaRPr lang="ko-KR" altLang="en-US" sz="20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7" name="TextBox 26"/>
          <p:cNvSpPr txBox="1"/>
          <p:nvPr/>
        </p:nvSpPr>
        <p:spPr bwMode="auto">
          <a:xfrm>
            <a:off x="2656058" y="5438672"/>
            <a:ext cx="5904656" cy="400110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ko-KR" alt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▶ </a:t>
            </a:r>
            <a:r>
              <a:rPr lang="ko-KR" altLang="en-US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어떠한 내용으로 견적을 받을 것인지 목록 첨부</a:t>
            </a:r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E883472-33D5-4889-9B20-3632EE39BEE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39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226856" y="27360"/>
            <a:ext cx="3678877" cy="548616"/>
            <a:chOff x="433518" y="967134"/>
            <a:chExt cx="3678877" cy="548616"/>
          </a:xfrm>
        </p:grpSpPr>
        <p:grpSp>
          <p:nvGrpSpPr>
            <p:cNvPr id="32" name="그룹 31"/>
            <p:cNvGrpSpPr/>
            <p:nvPr/>
          </p:nvGrpSpPr>
          <p:grpSpPr>
            <a:xfrm>
              <a:off x="433518" y="967134"/>
              <a:ext cx="3678877" cy="548616"/>
              <a:chOff x="506251" y="884006"/>
              <a:chExt cx="3678877" cy="548616"/>
            </a:xfrm>
          </p:grpSpPr>
          <p:sp>
            <p:nvSpPr>
              <p:cNvPr id="34" name="Text Box 63"/>
              <p:cNvSpPr txBox="1">
                <a:spLocks noChangeArrowheads="1"/>
              </p:cNvSpPr>
              <p:nvPr/>
            </p:nvSpPr>
            <p:spPr bwMode="auto">
              <a:xfrm>
                <a:off x="617406" y="951066"/>
                <a:ext cx="184731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latinLnBrk="0" hangingPunct="0">
                  <a:defRPr/>
                </a:pPr>
                <a:endParaRPr lang="en-US" altLang="ko-KR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35" name="텍스트 개체 틀 8"/>
              <p:cNvSpPr txBox="1">
                <a:spLocks/>
              </p:cNvSpPr>
              <p:nvPr/>
            </p:nvSpPr>
            <p:spPr>
              <a:xfrm>
                <a:off x="1198444" y="884006"/>
                <a:ext cx="2986684" cy="511781"/>
              </a:xfrm>
              <a:prstGeom prst="rect">
                <a:avLst/>
              </a:prstGeom>
              <a:extLst/>
            </p:spPr>
            <p:txBody>
              <a:bodyPr rtlCol="0" anchor="ctr"/>
              <a:lstStyle>
                <a:lvl1pPr marL="342900" indent="-3429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25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1pPr>
                <a:lvl2pPr marL="742950" indent="-28575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2pPr>
                <a:lvl3pPr marL="1143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3pPr>
                <a:lvl4pPr marL="1600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4pPr>
                <a:lvl5pPr marL="20574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»"/>
                  <a:defRPr lang="ko-KR" altLang="en-US" sz="1800" kern="12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5pPr>
                <a:lvl6pPr marL="25146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Font typeface="Arial" pitchFamily="34" charset="0"/>
                  <a:buNone/>
                  <a:defRPr/>
                </a:pPr>
                <a:endParaRPr sz="1800" dirty="0">
                  <a:solidFill>
                    <a:prstClr val="black">
                      <a:lumMod val="75000"/>
                      <a:lumOff val="25000"/>
                    </a:prstClr>
                  </a:solidFill>
                </a:endParaRPr>
              </a:p>
            </p:txBody>
          </p:sp>
          <p:pic>
            <p:nvPicPr>
              <p:cNvPr id="36" name="Picture 12" descr="바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6251" y="931071"/>
                <a:ext cx="3561693" cy="5015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7" name="Rectangle 14"/>
              <p:cNvSpPr>
                <a:spLocks noChangeArrowheads="1"/>
              </p:cNvSpPr>
              <p:nvPr/>
            </p:nvSpPr>
            <p:spPr bwMode="auto">
              <a:xfrm>
                <a:off x="907393" y="971720"/>
                <a:ext cx="2800511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17961" dir="2700000" algn="ctr" rotWithShape="0">
                  <a:schemeClr val="bg1"/>
                </a:outerShdw>
              </a:effectLst>
            </p:spPr>
            <p:txBody>
              <a:bodyPr wrap="square">
                <a:spAutoFit/>
              </a:bodyPr>
              <a:lstStyle/>
              <a:p>
                <a:pPr>
                  <a:defRPr/>
                </a:pPr>
                <a:r>
                  <a:rPr lang="en-US" altLang="ko-KR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r>
                  <a:rPr lang="ko-KR" altLang="en-US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인수의 견적요청</a:t>
                </a:r>
                <a:endParaRPr lang="ko-KR" altLang="en-US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pic>
          <p:nvPicPr>
            <p:cNvPr id="33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541" y="1154170"/>
              <a:ext cx="234950" cy="252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52471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0" y="746712"/>
            <a:ext cx="9144000" cy="103804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810" dirty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1810" dirty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인 또는 </a:t>
            </a:r>
            <a:r>
              <a:rPr lang="en-US" altLang="ko-KR" sz="1810" dirty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1810" dirty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인 이상의 공급업체로부터 견적서를 </a:t>
            </a:r>
            <a:r>
              <a:rPr lang="ko-KR" altLang="en-US" sz="1810" dirty="0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제출 받아 </a:t>
            </a:r>
            <a:r>
              <a:rPr lang="ko-KR" altLang="en-US" sz="1810" dirty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제출된 </a:t>
            </a:r>
            <a:r>
              <a:rPr lang="ko-KR" altLang="en-US" sz="1810" dirty="0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견적가격 </a:t>
            </a:r>
            <a:r>
              <a:rPr lang="ko-KR" altLang="en-US" sz="1810" dirty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중</a:t>
            </a:r>
            <a:endParaRPr lang="en-US" altLang="ko-KR" sz="1810" dirty="0">
              <a:solidFill>
                <a:prstClr val="whit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defRPr/>
            </a:pPr>
            <a:r>
              <a:rPr lang="ko-KR" altLang="en-US" sz="1810" dirty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거래실례가격</a:t>
            </a:r>
            <a:r>
              <a:rPr lang="en-US" altLang="ko-KR" sz="1810" dirty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10" dirty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통계작성 승인을 받은 기관이 조사 공표한 </a:t>
            </a:r>
            <a:r>
              <a:rPr lang="ko-KR" altLang="en-US" sz="1810" dirty="0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가격</a:t>
            </a:r>
            <a:r>
              <a:rPr lang="en-US" altLang="ko-KR" sz="1810" dirty="0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10" dirty="0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유사 거래실례가격 </a:t>
            </a:r>
            <a:r>
              <a:rPr lang="ko-KR" altLang="en-US" sz="1810" dirty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등과 비교</a:t>
            </a:r>
            <a:r>
              <a:rPr lang="en-US" altLang="ko-KR" sz="1810" dirty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1810" dirty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검토하여 </a:t>
            </a:r>
            <a:r>
              <a:rPr lang="ko-KR" altLang="en-US" sz="1810" dirty="0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가장 </a:t>
            </a:r>
            <a:r>
              <a:rPr lang="ko-KR" altLang="en-US" sz="1810" dirty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경제적인 가격으로 최종 계약금액을 결정</a:t>
            </a:r>
            <a:endParaRPr lang="en-US" altLang="ko-KR" sz="1810" dirty="0">
              <a:solidFill>
                <a:srgbClr val="FFC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E883472-33D5-4889-9B20-3632EE39BEE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40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27" name="그룹 26"/>
          <p:cNvGrpSpPr/>
          <p:nvPr/>
        </p:nvGrpSpPr>
        <p:grpSpPr>
          <a:xfrm>
            <a:off x="4986061" y="2711868"/>
            <a:ext cx="2128299" cy="2498793"/>
            <a:chOff x="3956839" y="2090894"/>
            <a:chExt cx="2044700" cy="2575483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3956839" y="4090115"/>
              <a:ext cx="2044700" cy="576262"/>
            </a:xfrm>
            <a:prstGeom prst="round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accent5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B</a:t>
              </a:r>
              <a:r>
                <a:rPr kumimoji="0" lang="ko-KR" altLang="en-US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accent5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업체</a:t>
              </a:r>
              <a:r>
                <a:rPr kumimoji="0" lang="en-US" altLang="ko-KR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accent5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en-US" altLang="ko-KR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262626">
                      <a:lumMod val="90000"/>
                      <a:lumOff val="10000"/>
                    </a:srgb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190</a:t>
              </a:r>
              <a:r>
                <a:rPr kumimoji="0" lang="ko-KR" alt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262626">
                      <a:lumMod val="90000"/>
                      <a:lumOff val="10000"/>
                    </a:srgb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만원</a:t>
              </a:r>
            </a:p>
          </p:txBody>
        </p:sp>
        <p:pic>
          <p:nvPicPr>
            <p:cNvPr id="29" name="그림 2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7944" y="2090894"/>
              <a:ext cx="1822492" cy="208074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  <p:grpSp>
        <p:nvGrpSpPr>
          <p:cNvPr id="30" name="그룹 29"/>
          <p:cNvGrpSpPr/>
          <p:nvPr/>
        </p:nvGrpSpPr>
        <p:grpSpPr>
          <a:xfrm>
            <a:off x="7040240" y="3317651"/>
            <a:ext cx="2044700" cy="2508952"/>
            <a:chOff x="3776578" y="2065549"/>
            <a:chExt cx="2044700" cy="2585954"/>
          </a:xfrm>
        </p:grpSpPr>
        <p:sp>
          <p:nvSpPr>
            <p:cNvPr id="31" name="모서리가 둥근 직사각형 30"/>
            <p:cNvSpPr/>
            <p:nvPr/>
          </p:nvSpPr>
          <p:spPr bwMode="auto">
            <a:xfrm>
              <a:off x="3776578" y="4075241"/>
              <a:ext cx="2044700" cy="576262"/>
            </a:xfrm>
            <a:prstGeom prst="round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B05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C</a:t>
              </a:r>
              <a:r>
                <a:rPr kumimoji="0" lang="ko-KR" altLang="en-US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B05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업체</a:t>
              </a:r>
              <a:r>
                <a:rPr kumimoji="0" lang="en-US" altLang="ko-KR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B05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en-US" altLang="ko-KR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262626">
                      <a:lumMod val="90000"/>
                      <a:lumOff val="10000"/>
                    </a:srgb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210</a:t>
              </a:r>
              <a:r>
                <a:rPr kumimoji="0" lang="ko-KR" alt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262626">
                      <a:lumMod val="90000"/>
                      <a:lumOff val="10000"/>
                    </a:srgb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만원</a:t>
              </a:r>
            </a:p>
          </p:txBody>
        </p:sp>
        <p:pic>
          <p:nvPicPr>
            <p:cNvPr id="32" name="그림 3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77522" y="2065549"/>
              <a:ext cx="1822493" cy="208074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  <p:pic>
        <p:nvPicPr>
          <p:cNvPr id="33" name="그림 3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718" b="92163" l="5736" r="91771">
                        <a14:foregroundMark x1="29177" y1="31661" x2="29177" y2="31661"/>
                        <a14:foregroundMark x1="32918" y1="36677" x2="33167" y2="20063"/>
                        <a14:foregroundMark x1="31671" y1="21003" x2="5985" y2="19436"/>
                        <a14:foregroundMark x1="8229" y1="26332" x2="5736" y2="61442"/>
                        <a14:foregroundMark x1="29177" y1="40439" x2="37905" y2="44201"/>
                        <a14:foregroundMark x1="33666" y1="65831" x2="34913" y2="65831"/>
                        <a14:foregroundMark x1="35910" y1="67712" x2="37157" y2="68652"/>
                        <a14:foregroundMark x1="30175" y1="81505" x2="47132" y2="76489"/>
                        <a14:foregroundMark x1="51122" y1="88715" x2="50623" y2="92476"/>
                        <a14:foregroundMark x1="13965" y1="40439" x2="31920" y2="61442"/>
                        <a14:foregroundMark x1="52618" y1="47022" x2="57357" y2="56113"/>
                        <a14:foregroundMark x1="64589" y1="35110" x2="68080" y2="27586"/>
                        <a14:foregroundMark x1="71820" y1="40752" x2="73815" y2="42633"/>
                        <a14:foregroundMark x1="85786" y1="69279" x2="91771" y2="65831"/>
                        <a14:backgroundMark x1="33666" y1="20063" x2="33666" y2="20063"/>
                        <a14:backgroundMark x1="33167" y1="22571" x2="33167" y2="34483"/>
                        <a14:backgroundMark x1="33167" y1="23197" x2="32668" y2="18495"/>
                        <a14:backgroundMark x1="32918" y1="17555" x2="33666" y2="21630"/>
                        <a14:backgroundMark x1="33915" y1="22571" x2="33416" y2="17868"/>
                        <a14:backgroundMark x1="5985" y1="18495" x2="3990" y2="213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259" y="3373120"/>
            <a:ext cx="3619041" cy="28789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34" name="그룹 33"/>
          <p:cNvGrpSpPr/>
          <p:nvPr/>
        </p:nvGrpSpPr>
        <p:grpSpPr>
          <a:xfrm>
            <a:off x="2779191" y="2057812"/>
            <a:ext cx="2421949" cy="2535032"/>
            <a:chOff x="3852269" y="2090894"/>
            <a:chExt cx="2044700" cy="2312999"/>
          </a:xfrm>
        </p:grpSpPr>
        <p:sp>
          <p:nvSpPr>
            <p:cNvPr id="35" name="모서리가 둥근 직사각형 34"/>
            <p:cNvSpPr/>
            <p:nvPr/>
          </p:nvSpPr>
          <p:spPr bwMode="auto">
            <a:xfrm>
              <a:off x="3852269" y="3827631"/>
              <a:ext cx="2044700" cy="576262"/>
            </a:xfrm>
            <a:prstGeom prst="round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EE702A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A</a:t>
              </a:r>
              <a:r>
                <a:rPr kumimoji="0" lang="ko-KR" altLang="en-US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EE702A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업체</a:t>
              </a:r>
              <a:r>
                <a:rPr kumimoji="0" lang="en-US" altLang="ko-KR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EE702A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en-US" altLang="ko-KR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262626">
                      <a:lumMod val="90000"/>
                      <a:lumOff val="10000"/>
                    </a:srgb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200</a:t>
              </a:r>
              <a:r>
                <a:rPr kumimoji="0" lang="ko-KR" alt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262626">
                      <a:lumMod val="90000"/>
                      <a:lumOff val="10000"/>
                    </a:srgb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만원</a:t>
              </a:r>
            </a:p>
          </p:txBody>
        </p:sp>
        <p:pic>
          <p:nvPicPr>
            <p:cNvPr id="36" name="그림 3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7944" y="2090894"/>
              <a:ext cx="1613351" cy="1841964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  <p:grpSp>
        <p:nvGrpSpPr>
          <p:cNvPr id="17" name="그룹 16"/>
          <p:cNvGrpSpPr/>
          <p:nvPr/>
        </p:nvGrpSpPr>
        <p:grpSpPr>
          <a:xfrm>
            <a:off x="226856" y="27360"/>
            <a:ext cx="3678877" cy="548616"/>
            <a:chOff x="433518" y="967134"/>
            <a:chExt cx="3678877" cy="548616"/>
          </a:xfrm>
        </p:grpSpPr>
        <p:grpSp>
          <p:nvGrpSpPr>
            <p:cNvPr id="18" name="그룹 17"/>
            <p:cNvGrpSpPr/>
            <p:nvPr/>
          </p:nvGrpSpPr>
          <p:grpSpPr>
            <a:xfrm>
              <a:off x="433518" y="967134"/>
              <a:ext cx="3678877" cy="548616"/>
              <a:chOff x="506251" y="884006"/>
              <a:chExt cx="3678877" cy="548616"/>
            </a:xfrm>
          </p:grpSpPr>
          <p:sp>
            <p:nvSpPr>
              <p:cNvPr id="20" name="Text Box 63"/>
              <p:cNvSpPr txBox="1">
                <a:spLocks noChangeArrowheads="1"/>
              </p:cNvSpPr>
              <p:nvPr/>
            </p:nvSpPr>
            <p:spPr bwMode="auto">
              <a:xfrm>
                <a:off x="617406" y="951066"/>
                <a:ext cx="184731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latinLnBrk="0" hangingPunct="0">
                  <a:defRPr/>
                </a:pPr>
                <a:endParaRPr lang="en-US" altLang="ko-KR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21" name="텍스트 개체 틀 8"/>
              <p:cNvSpPr txBox="1">
                <a:spLocks/>
              </p:cNvSpPr>
              <p:nvPr/>
            </p:nvSpPr>
            <p:spPr>
              <a:xfrm>
                <a:off x="1198444" y="884006"/>
                <a:ext cx="2986684" cy="511781"/>
              </a:xfrm>
              <a:prstGeom prst="rect">
                <a:avLst/>
              </a:prstGeom>
              <a:extLst/>
            </p:spPr>
            <p:txBody>
              <a:bodyPr rtlCol="0" anchor="ctr"/>
              <a:lstStyle>
                <a:lvl1pPr marL="342900" indent="-3429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25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1pPr>
                <a:lvl2pPr marL="742950" indent="-28575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2pPr>
                <a:lvl3pPr marL="1143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3pPr>
                <a:lvl4pPr marL="1600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4pPr>
                <a:lvl5pPr marL="20574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»"/>
                  <a:defRPr lang="ko-KR" altLang="en-US" sz="1800" kern="12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5pPr>
                <a:lvl6pPr marL="25146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Font typeface="Arial" pitchFamily="34" charset="0"/>
                  <a:buNone/>
                  <a:defRPr/>
                </a:pPr>
                <a:endParaRPr sz="1800" dirty="0">
                  <a:solidFill>
                    <a:prstClr val="black">
                      <a:lumMod val="75000"/>
                      <a:lumOff val="25000"/>
                    </a:prstClr>
                  </a:solidFill>
                </a:endParaRPr>
              </a:p>
            </p:txBody>
          </p:sp>
          <p:pic>
            <p:nvPicPr>
              <p:cNvPr id="22" name="Picture 12" descr="바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6251" y="931071"/>
                <a:ext cx="3561693" cy="5015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3" name="Rectangle 14"/>
              <p:cNvSpPr>
                <a:spLocks noChangeArrowheads="1"/>
              </p:cNvSpPr>
              <p:nvPr/>
            </p:nvSpPr>
            <p:spPr bwMode="auto">
              <a:xfrm>
                <a:off x="907393" y="971720"/>
                <a:ext cx="2800511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17961" dir="2700000" algn="ctr" rotWithShape="0">
                  <a:schemeClr val="bg1"/>
                </a:outerShdw>
              </a:effectLst>
            </p:spPr>
            <p:txBody>
              <a:bodyPr wrap="square">
                <a:spAutoFit/>
              </a:bodyPr>
              <a:lstStyle/>
              <a:p>
                <a:pPr>
                  <a:defRPr/>
                </a:pPr>
                <a:r>
                  <a:rPr lang="en-US" altLang="ko-KR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r>
                  <a:rPr lang="ko-KR" altLang="en-US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인수의 견적요청</a:t>
                </a:r>
                <a:endParaRPr lang="ko-KR" altLang="en-US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pic>
          <p:nvPicPr>
            <p:cNvPr id="19" name="Picture 3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541" y="1154170"/>
              <a:ext cx="234950" cy="252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3" name="직선 연결선 2"/>
          <p:cNvCxnSpPr/>
          <p:nvPr/>
        </p:nvCxnSpPr>
        <p:spPr>
          <a:xfrm>
            <a:off x="3059832" y="1714875"/>
            <a:ext cx="1926229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6270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547510"/>
            <a:ext cx="8467725" cy="4200525"/>
          </a:xfrm>
          <a:prstGeom prst="rect">
            <a:avLst/>
          </a:prstGeom>
        </p:spPr>
      </p:pic>
      <p:sp>
        <p:nvSpPr>
          <p:cNvPr id="5" name="모서리가 둥근 직사각형 4"/>
          <p:cNvSpPr/>
          <p:nvPr/>
        </p:nvSpPr>
        <p:spPr>
          <a:xfrm>
            <a:off x="1868434" y="1943293"/>
            <a:ext cx="2634892" cy="3175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ko-KR" sz="900" b="1" dirty="0" smtClean="0">
                <a:solidFill>
                  <a:srgbClr val="404040"/>
                </a:solidFill>
              </a:rPr>
              <a:t>2020</a:t>
            </a:r>
            <a:r>
              <a:rPr lang="ko-KR" altLang="en-US" sz="900" b="1" dirty="0" smtClean="0">
                <a:solidFill>
                  <a:srgbClr val="404040"/>
                </a:solidFill>
              </a:rPr>
              <a:t> </a:t>
            </a:r>
            <a:r>
              <a:rPr lang="en-US" altLang="ko-KR" sz="900" b="1" dirty="0" smtClean="0">
                <a:solidFill>
                  <a:srgbClr val="404040"/>
                </a:solidFill>
              </a:rPr>
              <a:t>OO</a:t>
            </a:r>
            <a:r>
              <a:rPr lang="ko-KR" altLang="en-US" sz="900" b="1" dirty="0" smtClean="0">
                <a:solidFill>
                  <a:srgbClr val="404040"/>
                </a:solidFill>
              </a:rPr>
              <a:t>학교 </a:t>
            </a:r>
            <a:r>
              <a:rPr lang="en-US" altLang="ko-KR" sz="900" b="1" dirty="0">
                <a:solidFill>
                  <a:srgbClr val="404040"/>
                </a:solidFill>
              </a:rPr>
              <a:t>2</a:t>
            </a:r>
            <a:r>
              <a:rPr lang="ko-KR" altLang="en-US" sz="900" b="1" dirty="0">
                <a:solidFill>
                  <a:srgbClr val="404040"/>
                </a:solidFill>
              </a:rPr>
              <a:t>학기 학습준비물 구매건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331842" y="4123540"/>
            <a:ext cx="8470158" cy="223044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3400" spc="300" dirty="0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어떤 </a:t>
            </a:r>
            <a:r>
              <a:rPr lang="ko-KR" altLang="en-US" sz="3400" spc="300" dirty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계약의 견적을 받을 것인지 작성</a:t>
            </a:r>
            <a:endParaRPr lang="en-US" altLang="ko-KR" sz="3400" spc="300" dirty="0">
              <a:solidFill>
                <a:prstClr val="whit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defRPr/>
            </a:pPr>
            <a:r>
              <a:rPr lang="ko-KR" altLang="en-US" sz="2600" spc="300" dirty="0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600" spc="300" dirty="0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1. </a:t>
            </a:r>
            <a:r>
              <a:rPr lang="ko-KR" altLang="en-US" sz="2600" spc="300" dirty="0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물품 </a:t>
            </a:r>
            <a:r>
              <a:rPr lang="en-US" altLang="ko-KR" sz="2600" spc="300" dirty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or </a:t>
            </a:r>
            <a:r>
              <a:rPr lang="ko-KR" altLang="en-US" sz="2600" spc="300" dirty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공사 </a:t>
            </a:r>
            <a:r>
              <a:rPr lang="en-US" altLang="ko-KR" sz="2600" spc="300" dirty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or </a:t>
            </a:r>
            <a:r>
              <a:rPr lang="ko-KR" altLang="en-US" sz="2600" spc="300" dirty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용역</a:t>
            </a:r>
            <a:endParaRPr lang="en-US" altLang="ko-KR" sz="2600" spc="300" dirty="0">
              <a:solidFill>
                <a:prstClr val="whit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defRPr/>
            </a:pPr>
            <a:r>
              <a:rPr lang="ko-KR" altLang="en-US" sz="2600" spc="300" dirty="0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600" spc="300" dirty="0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2. </a:t>
            </a:r>
            <a:r>
              <a:rPr lang="ko-KR" altLang="en-US" sz="2600" spc="300" dirty="0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분류 </a:t>
            </a:r>
            <a:r>
              <a:rPr lang="ko-KR" altLang="en-US" sz="2600" spc="300" dirty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선택</a:t>
            </a:r>
            <a:r>
              <a:rPr lang="en-US" altLang="ko-KR" sz="2600" spc="300" dirty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(ex. </a:t>
            </a:r>
            <a:r>
              <a:rPr lang="ko-KR" altLang="en-US" sz="2600" spc="300" dirty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물품계약의 학습준비물</a:t>
            </a:r>
            <a:r>
              <a:rPr lang="en-US" altLang="ko-KR" sz="2600" spc="300" dirty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>
              <a:defRPr/>
            </a:pPr>
            <a:r>
              <a:rPr lang="ko-KR" altLang="en-US" sz="2600" spc="300" dirty="0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600" spc="300" dirty="0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3. </a:t>
            </a:r>
            <a:r>
              <a:rPr lang="ko-KR" altLang="en-US" sz="2600" spc="300" dirty="0" err="1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견적요청명</a:t>
            </a:r>
            <a:r>
              <a:rPr lang="en-US" altLang="ko-KR" sz="2600" spc="300" dirty="0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600" spc="300" dirty="0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제목</a:t>
            </a:r>
            <a:r>
              <a:rPr lang="en-US" altLang="ko-KR" sz="2600" spc="300" dirty="0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2600" spc="300" dirty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작성</a:t>
            </a:r>
            <a:endParaRPr lang="en-US" altLang="ko-KR" sz="2600" spc="300" dirty="0">
              <a:solidFill>
                <a:prstClr val="whit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E883472-33D5-4889-9B20-3632EE39BEE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53714" y="1492562"/>
            <a:ext cx="8239760" cy="107234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226856" y="27360"/>
            <a:ext cx="3883671" cy="548616"/>
            <a:chOff x="433518" y="967134"/>
            <a:chExt cx="3883671" cy="548616"/>
          </a:xfrm>
        </p:grpSpPr>
        <p:grpSp>
          <p:nvGrpSpPr>
            <p:cNvPr id="13" name="그룹 12"/>
            <p:cNvGrpSpPr/>
            <p:nvPr/>
          </p:nvGrpSpPr>
          <p:grpSpPr>
            <a:xfrm>
              <a:off x="433518" y="967134"/>
              <a:ext cx="3883671" cy="548616"/>
              <a:chOff x="506251" y="884006"/>
              <a:chExt cx="3883671" cy="548616"/>
            </a:xfrm>
          </p:grpSpPr>
          <p:sp>
            <p:nvSpPr>
              <p:cNvPr id="15" name="Text Box 63"/>
              <p:cNvSpPr txBox="1">
                <a:spLocks noChangeArrowheads="1"/>
              </p:cNvSpPr>
              <p:nvPr/>
            </p:nvSpPr>
            <p:spPr bwMode="auto">
              <a:xfrm>
                <a:off x="617406" y="951066"/>
                <a:ext cx="184731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latinLnBrk="0" hangingPunct="0">
                  <a:defRPr/>
                </a:pPr>
                <a:endParaRPr lang="en-US" altLang="ko-KR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16" name="텍스트 개체 틀 8"/>
              <p:cNvSpPr txBox="1">
                <a:spLocks/>
              </p:cNvSpPr>
              <p:nvPr/>
            </p:nvSpPr>
            <p:spPr>
              <a:xfrm>
                <a:off x="1198444" y="884006"/>
                <a:ext cx="2986684" cy="511781"/>
              </a:xfrm>
              <a:prstGeom prst="rect">
                <a:avLst/>
              </a:prstGeom>
              <a:extLst/>
            </p:spPr>
            <p:txBody>
              <a:bodyPr rtlCol="0" anchor="ctr"/>
              <a:lstStyle>
                <a:lvl1pPr marL="342900" indent="-3429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25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1pPr>
                <a:lvl2pPr marL="742950" indent="-28575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2pPr>
                <a:lvl3pPr marL="1143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3pPr>
                <a:lvl4pPr marL="1600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4pPr>
                <a:lvl5pPr marL="20574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»"/>
                  <a:defRPr lang="ko-KR" altLang="en-US" sz="1800" kern="12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5pPr>
                <a:lvl6pPr marL="25146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Font typeface="Arial" pitchFamily="34" charset="0"/>
                  <a:buNone/>
                  <a:defRPr/>
                </a:pPr>
                <a:endParaRPr sz="1800" dirty="0">
                  <a:solidFill>
                    <a:prstClr val="black">
                      <a:lumMod val="75000"/>
                      <a:lumOff val="25000"/>
                    </a:prstClr>
                  </a:solidFill>
                </a:endParaRPr>
              </a:p>
            </p:txBody>
          </p:sp>
          <p:pic>
            <p:nvPicPr>
              <p:cNvPr id="17" name="Picture 12" descr="바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6251" y="931071"/>
                <a:ext cx="3561693" cy="5015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8" name="Rectangle 14"/>
              <p:cNvSpPr>
                <a:spLocks noChangeArrowheads="1"/>
              </p:cNvSpPr>
              <p:nvPr/>
            </p:nvSpPr>
            <p:spPr bwMode="auto">
              <a:xfrm>
                <a:off x="907393" y="971720"/>
                <a:ext cx="3482529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17961" dir="2700000" algn="ctr" rotWithShape="0">
                  <a:schemeClr val="bg1"/>
                </a:outerShdw>
              </a:effectLst>
            </p:spPr>
            <p:txBody>
              <a:bodyPr wrap="square">
                <a:spAutoFit/>
              </a:bodyPr>
              <a:lstStyle/>
              <a:p>
                <a:pPr>
                  <a:defRPr/>
                </a:pPr>
                <a:r>
                  <a:rPr lang="en-US" altLang="ko-KR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r>
                  <a:rPr lang="ko-KR" altLang="en-US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인수의 견적요청</a:t>
                </a:r>
                <a:r>
                  <a:rPr lang="en-US" altLang="ko-KR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-</a:t>
                </a:r>
                <a:r>
                  <a:rPr lang="ko-KR" altLang="en-US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작성하기</a:t>
                </a:r>
                <a:endParaRPr lang="ko-KR" altLang="en-US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pic>
          <p:nvPicPr>
            <p:cNvPr id="14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541" y="1154170"/>
              <a:ext cx="234950" cy="252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31442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825" y="1700808"/>
            <a:ext cx="8896350" cy="4133850"/>
          </a:xfrm>
          <a:prstGeom prst="rect">
            <a:avLst/>
          </a:prstGeom>
        </p:spPr>
      </p:pic>
      <p:pic>
        <p:nvPicPr>
          <p:cNvPr id="1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696"/>
            <a:ext cx="914400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1644650" y="2215456"/>
            <a:ext cx="7183438" cy="34766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2568575" y="800993"/>
            <a:ext cx="1023938" cy="44608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8" name="직사각형 7"/>
          <p:cNvSpPr/>
          <p:nvPr/>
        </p:nvSpPr>
        <p:spPr>
          <a:xfrm>
            <a:off x="1001713" y="1247081"/>
            <a:ext cx="804862" cy="23971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10" name="텍스트 개체 틀 8"/>
          <p:cNvSpPr txBox="1">
            <a:spLocks/>
          </p:cNvSpPr>
          <p:nvPr/>
        </p:nvSpPr>
        <p:spPr>
          <a:xfrm>
            <a:off x="98928" y="44624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dirty="0">
                <a:solidFill>
                  <a:schemeClr val="bg1"/>
                </a:solidFill>
              </a:rPr>
              <a:t>S2B </a:t>
            </a:r>
            <a:r>
              <a:rPr lang="ko-KR" altLang="en-US" dirty="0">
                <a:solidFill>
                  <a:schemeClr val="bg1"/>
                </a:solidFill>
              </a:rPr>
              <a:t>시스템안내</a:t>
            </a:r>
            <a:r>
              <a:rPr lang="en-US" altLang="ko-KR" dirty="0">
                <a:solidFill>
                  <a:schemeClr val="bg1"/>
                </a:solidFill>
              </a:rPr>
              <a:t>: </a:t>
            </a:r>
            <a:r>
              <a:rPr lang="en-US" altLang="ko-KR" dirty="0" smtClean="0">
                <a:solidFill>
                  <a:schemeClr val="bg1"/>
                </a:solidFill>
              </a:rPr>
              <a:t>1</a:t>
            </a:r>
            <a:r>
              <a:rPr lang="ko-KR" altLang="en-US" dirty="0" smtClean="0">
                <a:solidFill>
                  <a:schemeClr val="bg1"/>
                </a:solidFill>
              </a:rPr>
              <a:t>인수의 견적요청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79512" y="3792446"/>
            <a:ext cx="8928992" cy="254158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 lvl="0">
              <a:defRPr lang="ko-KR"/>
            </a:defPPr>
            <a:lvl1pPr marL="0" lv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lvl="1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lvl="2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lvl="3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lvl="4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lvl="5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lvl="6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lvl="7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lvl="8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defRPr/>
            </a:pP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시스템연계 </a:t>
            </a:r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=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선택사항</a:t>
            </a:r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비 필수</a:t>
            </a:r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0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b="1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▪ </a:t>
            </a:r>
            <a:r>
              <a:rPr lang="ko-KR" altLang="en-US" sz="2000" b="1" u="sng" dirty="0" err="1" smtClean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에듀파인</a:t>
            </a:r>
            <a:r>
              <a:rPr lang="ko-KR" altLang="en-US" sz="2000" b="1" u="sng" dirty="0" smtClean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b="1" u="sng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요청</a:t>
            </a:r>
            <a:r>
              <a:rPr lang="en-US" altLang="ko-KR" sz="2000" b="1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b="1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→</a:t>
            </a:r>
            <a:r>
              <a:rPr lang="en-US" altLang="ko-KR" sz="2000" b="1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b="1" dirty="0" err="1">
                <a:solidFill>
                  <a:schemeClr val="accent4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에듀파인</a:t>
            </a:r>
            <a:r>
              <a:rPr lang="ko-KR" altLang="en-US" sz="2000" b="1" dirty="0">
                <a:solidFill>
                  <a:schemeClr val="accent4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품의 정보를 연계하고자 </a:t>
            </a:r>
            <a:r>
              <a:rPr lang="ko-KR" altLang="en-US" sz="2000" b="1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할 경우 선택</a:t>
            </a:r>
            <a:endParaRPr lang="en-US" altLang="ko-KR" sz="2000" b="1" dirty="0">
              <a:solidFill>
                <a:schemeClr val="bg1">
                  <a:lumMod val="8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2000" b="1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b="1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▪ </a:t>
            </a:r>
            <a:r>
              <a:rPr lang="ko-KR" altLang="en-US" sz="2000" b="1" u="sng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조합추천</a:t>
            </a:r>
            <a:r>
              <a:rPr lang="en-US" altLang="ko-KR" sz="1600" b="1" u="sng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(SMPP)</a:t>
            </a:r>
            <a:r>
              <a:rPr lang="en-US" altLang="ko-KR" sz="1600" b="1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b="1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→</a:t>
            </a:r>
            <a:r>
              <a:rPr lang="en-US" altLang="ko-KR" sz="2000" b="1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b="1" dirty="0">
                <a:solidFill>
                  <a:schemeClr val="accent4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추정가격 </a:t>
            </a:r>
            <a:r>
              <a:rPr lang="en-US" altLang="ko-KR" sz="2000" b="1" dirty="0">
                <a:solidFill>
                  <a:schemeClr val="accent4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r>
              <a:rPr lang="ko-KR" altLang="en-US" sz="2000" b="1" dirty="0" err="1" smtClean="0">
                <a:solidFill>
                  <a:schemeClr val="accent4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천만원</a:t>
            </a:r>
            <a:r>
              <a:rPr lang="ko-KR" altLang="en-US" sz="2000" b="1" dirty="0" smtClean="0">
                <a:solidFill>
                  <a:schemeClr val="accent4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b="1" dirty="0">
                <a:solidFill>
                  <a:schemeClr val="accent4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이하의 중소기업자간 경쟁제품을 </a:t>
            </a:r>
            <a:endParaRPr lang="en-US" altLang="ko-KR" sz="2000" b="1" dirty="0">
              <a:solidFill>
                <a:schemeClr val="accent4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2000" b="1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altLang="en-US" sz="2000" b="1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구매할 </a:t>
            </a:r>
            <a:r>
              <a:rPr lang="ko-KR" altLang="en-US" sz="2000" b="1" dirty="0" smtClean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경우 관련 조합으로부터 추천 </a:t>
            </a:r>
            <a:r>
              <a:rPr lang="ko-KR" altLang="en-US" sz="2000" b="1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받는 </a:t>
            </a:r>
            <a:r>
              <a:rPr lang="en-US" altLang="ko-KR" sz="2000" b="1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SMPP </a:t>
            </a:r>
            <a:r>
              <a:rPr lang="ko-KR" altLang="en-US" sz="2000" b="1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기능을 </a:t>
            </a:r>
            <a:r>
              <a:rPr lang="en-US" altLang="ko-KR" sz="2000" b="1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S2B</a:t>
            </a:r>
            <a:r>
              <a:rPr lang="ko-KR" altLang="en-US" sz="2000" b="1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에서도 추천 </a:t>
            </a:r>
            <a:endParaRPr lang="en-US" altLang="ko-KR" sz="2000" b="1" dirty="0">
              <a:solidFill>
                <a:schemeClr val="bg1">
                  <a:lumMod val="8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2000" b="1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altLang="en-US" sz="2000" b="1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요청할 수 있어</a:t>
            </a:r>
            <a:r>
              <a:rPr lang="en-US" altLang="ko-KR" sz="2000" b="1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b="1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그 내용을 불러오고자 할 경우 선택</a:t>
            </a:r>
          </a:p>
        </p:txBody>
      </p:sp>
      <p:sp>
        <p:nvSpPr>
          <p:cNvPr id="12" name="텍스트 개체 틀 8"/>
          <p:cNvSpPr txBox="1">
            <a:spLocks/>
          </p:cNvSpPr>
          <p:nvPr/>
        </p:nvSpPr>
        <p:spPr>
          <a:xfrm>
            <a:off x="378468" y="-14472"/>
            <a:ext cx="462558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</a:t>
            </a:r>
            <a:r>
              <a:rPr lang="ko-KR" altLang="en-U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견적요청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5440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825" y="1700808"/>
            <a:ext cx="8896350" cy="4133850"/>
          </a:xfrm>
          <a:prstGeom prst="rect">
            <a:avLst/>
          </a:prstGeom>
        </p:spPr>
      </p:pic>
      <p:pic>
        <p:nvPicPr>
          <p:cNvPr id="1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696"/>
            <a:ext cx="914400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2568575" y="800993"/>
            <a:ext cx="1023938" cy="44608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7" name="TextBox 2"/>
          <p:cNvSpPr txBox="1">
            <a:spLocks noChangeArrowheads="1"/>
          </p:cNvSpPr>
          <p:nvPr/>
        </p:nvSpPr>
        <p:spPr bwMode="auto">
          <a:xfrm>
            <a:off x="-323850" y="1196281"/>
            <a:ext cx="1841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latinLnBrk="0">
              <a:spcBef>
                <a:spcPct val="0"/>
              </a:spcBef>
              <a:buFontTx/>
              <a:buNone/>
            </a:pPr>
            <a:endParaRPr lang="ko-KR" altLang="en-US" sz="1800"/>
          </a:p>
        </p:txBody>
      </p:sp>
      <p:sp>
        <p:nvSpPr>
          <p:cNvPr id="8" name="직사각형 7"/>
          <p:cNvSpPr/>
          <p:nvPr/>
        </p:nvSpPr>
        <p:spPr>
          <a:xfrm>
            <a:off x="1001713" y="1247081"/>
            <a:ext cx="804862" cy="23971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131515" y="4149080"/>
            <a:ext cx="8832152" cy="223172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2800" dirty="0" smtClean="0">
                <a:solidFill>
                  <a:schemeClr val="accent4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과거</a:t>
            </a:r>
            <a:r>
              <a:rPr lang="ko-KR" altLang="en-US" sz="2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작성했던 견적요청을 불러오는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복사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기능</a:t>
            </a:r>
            <a:endParaRPr lang="en-US" altLang="ko-KR" sz="2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예</a:t>
            </a:r>
            <a:r>
              <a:rPr lang="en-US" altLang="ko-KR" sz="2000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견적업체가 참여하지 않아 종료 된 </a:t>
            </a:r>
            <a:r>
              <a:rPr lang="ko-KR" altLang="en-US" sz="2000" dirty="0" smtClean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요청 건</a:t>
            </a:r>
            <a:endParaRPr lang="en-US" altLang="ko-KR" sz="2000" dirty="0">
              <a:solidFill>
                <a:schemeClr val="bg1">
                  <a:lumMod val="8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1400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주기적으로 구매</a:t>
            </a:r>
            <a:r>
              <a:rPr lang="en-US" altLang="ko-KR" sz="2000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토너</a:t>
            </a:r>
            <a:r>
              <a:rPr lang="en-US" altLang="ko-KR" sz="2000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복사용지 등</a:t>
            </a:r>
            <a:r>
              <a:rPr lang="en-US" altLang="ko-KR" sz="2000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하는 건</a:t>
            </a:r>
            <a:endParaRPr lang="en-US" altLang="ko-KR" sz="2000" dirty="0">
              <a:solidFill>
                <a:schemeClr val="bg1">
                  <a:lumMod val="8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931416" y="3434656"/>
            <a:ext cx="1231532" cy="34766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1638520" y="3433775"/>
            <a:ext cx="3382752" cy="34766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2" name="텍스트 개체 틀 8"/>
          <p:cNvSpPr txBox="1">
            <a:spLocks/>
          </p:cNvSpPr>
          <p:nvPr/>
        </p:nvSpPr>
        <p:spPr>
          <a:xfrm>
            <a:off x="98928" y="44624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dirty="0">
                <a:solidFill>
                  <a:schemeClr val="bg1"/>
                </a:solidFill>
              </a:rPr>
              <a:t>S2B </a:t>
            </a:r>
            <a:r>
              <a:rPr lang="ko-KR" altLang="en-US" dirty="0">
                <a:solidFill>
                  <a:schemeClr val="bg1"/>
                </a:solidFill>
              </a:rPr>
              <a:t>시스템안내</a:t>
            </a:r>
            <a:r>
              <a:rPr lang="en-US" altLang="ko-KR" dirty="0">
                <a:solidFill>
                  <a:schemeClr val="bg1"/>
                </a:solidFill>
              </a:rPr>
              <a:t>: </a:t>
            </a:r>
            <a:r>
              <a:rPr lang="en-US" altLang="ko-KR" dirty="0" smtClean="0">
                <a:solidFill>
                  <a:schemeClr val="bg1"/>
                </a:solidFill>
              </a:rPr>
              <a:t>1</a:t>
            </a:r>
            <a:r>
              <a:rPr lang="ko-KR" altLang="en-US" dirty="0" smtClean="0">
                <a:solidFill>
                  <a:schemeClr val="bg1"/>
                </a:solidFill>
              </a:rPr>
              <a:t>인수의 견적요청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5" name="텍스트 개체 틀 8"/>
          <p:cNvSpPr txBox="1">
            <a:spLocks/>
          </p:cNvSpPr>
          <p:nvPr/>
        </p:nvSpPr>
        <p:spPr>
          <a:xfrm>
            <a:off x="378468" y="-14472"/>
            <a:ext cx="462558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</a:t>
            </a:r>
            <a:r>
              <a:rPr lang="ko-KR" altLang="en-U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견적요청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3783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37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1" grpId="1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116" y="1682203"/>
            <a:ext cx="8905875" cy="4095750"/>
          </a:xfrm>
          <a:prstGeom prst="rect">
            <a:avLst/>
          </a:prstGeom>
        </p:spPr>
      </p:pic>
      <p:pic>
        <p:nvPicPr>
          <p:cNvPr id="11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696"/>
            <a:ext cx="914400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2568575" y="800993"/>
            <a:ext cx="1023938" cy="44608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001713" y="1247081"/>
            <a:ext cx="804862" cy="23971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47995" y="4581128"/>
            <a:ext cx="8858582" cy="148877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50000"/>
              </a:lnSpc>
              <a:defRPr/>
            </a:pPr>
            <a:r>
              <a:rPr lang="en-US" altLang="ko-KR" sz="28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▪ </a:t>
            </a:r>
            <a:r>
              <a:rPr lang="ko-KR" altLang="en-US" sz="2800" spc="1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비예</a:t>
            </a:r>
            <a:r>
              <a:rPr lang="ko-KR" altLang="en-US" sz="2800" spc="6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가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→ </a:t>
            </a:r>
            <a:r>
              <a:rPr lang="ko-KR" altLang="en-US" sz="2400" dirty="0">
                <a:solidFill>
                  <a:srgbClr val="FFC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예정가격 없이 </a:t>
            </a:r>
            <a:r>
              <a:rPr lang="ko-KR" altLang="en-US" sz="2400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견적 제출 </a:t>
            </a:r>
            <a:endParaRPr lang="en-US" altLang="ko-KR" sz="2400" dirty="0">
              <a:solidFill>
                <a:schemeClr val="bg1">
                  <a:lumMod val="8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defRPr/>
            </a:pPr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▪ </a:t>
            </a:r>
            <a:r>
              <a:rPr lang="ko-KR" altLang="en-US" sz="28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단일예가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→ </a:t>
            </a:r>
            <a:r>
              <a:rPr lang="ko-KR" altLang="en-US" sz="2400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예정가격을 </a:t>
            </a:r>
            <a:r>
              <a:rPr lang="ko-KR" altLang="en-US" sz="2400" dirty="0" smtClean="0">
                <a:solidFill>
                  <a:srgbClr val="FFC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정하여</a:t>
            </a:r>
            <a:r>
              <a:rPr lang="ko-KR" altLang="en-US" sz="2400" dirty="0" smtClean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그 이하로 </a:t>
            </a:r>
            <a:r>
              <a:rPr lang="ko-KR" altLang="en-US" sz="2400" dirty="0" err="1" smtClean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견적제출</a:t>
            </a:r>
            <a:endParaRPr lang="en-US" altLang="ko-KR" sz="2400" dirty="0" smtClean="0">
              <a:solidFill>
                <a:schemeClr val="bg1">
                  <a:lumMod val="8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defRPr/>
            </a:pPr>
            <a:r>
              <a:rPr lang="en-US" altLang="ko-KR" sz="2000" dirty="0" smtClean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            (</a:t>
            </a:r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사업예산이 한정되어 있을 때 주로 이용</a:t>
            </a:r>
            <a:r>
              <a:rPr lang="en-US" altLang="ko-KR" sz="2000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u="sng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금액 비공개</a:t>
            </a:r>
            <a:r>
              <a:rPr lang="en-US" altLang="ko-KR" sz="2000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algn="r">
              <a:defRPr/>
            </a:pPr>
            <a:endParaRPr lang="en-US" altLang="ko-KR" sz="2000" dirty="0">
              <a:solidFill>
                <a:schemeClr val="bg1">
                  <a:lumMod val="8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605338" y="3739456"/>
            <a:ext cx="2840037" cy="34766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0" name="텍스트 개체 틀 8"/>
          <p:cNvSpPr txBox="1">
            <a:spLocks/>
          </p:cNvSpPr>
          <p:nvPr/>
        </p:nvSpPr>
        <p:spPr>
          <a:xfrm>
            <a:off x="98928" y="44624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dirty="0">
                <a:solidFill>
                  <a:schemeClr val="bg1"/>
                </a:solidFill>
              </a:rPr>
              <a:t>S2B </a:t>
            </a:r>
            <a:r>
              <a:rPr lang="ko-KR" altLang="en-US" dirty="0">
                <a:solidFill>
                  <a:schemeClr val="bg1"/>
                </a:solidFill>
              </a:rPr>
              <a:t>시스템안내</a:t>
            </a:r>
            <a:r>
              <a:rPr lang="en-US" altLang="ko-KR" dirty="0">
                <a:solidFill>
                  <a:schemeClr val="bg1"/>
                </a:solidFill>
              </a:rPr>
              <a:t>: </a:t>
            </a:r>
            <a:r>
              <a:rPr lang="en-US" altLang="ko-KR" dirty="0" smtClean="0">
                <a:solidFill>
                  <a:schemeClr val="bg1"/>
                </a:solidFill>
              </a:rPr>
              <a:t>1</a:t>
            </a:r>
            <a:r>
              <a:rPr lang="ko-KR" altLang="en-US" dirty="0" smtClean="0">
                <a:solidFill>
                  <a:schemeClr val="bg1"/>
                </a:solidFill>
              </a:rPr>
              <a:t>인수의 견적요청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3" name="텍스트 개체 틀 8"/>
          <p:cNvSpPr txBox="1">
            <a:spLocks/>
          </p:cNvSpPr>
          <p:nvPr/>
        </p:nvSpPr>
        <p:spPr>
          <a:xfrm>
            <a:off x="378468" y="-14472"/>
            <a:ext cx="462558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</a:t>
            </a:r>
            <a:r>
              <a:rPr lang="ko-KR" altLang="en-U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견적요청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3783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8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9826" name="Shape 119826"/>
          <p:cNvGrpSpPr/>
          <p:nvPr/>
        </p:nvGrpSpPr>
        <p:grpSpPr>
          <a:xfrm>
            <a:off x="251522" y="1041756"/>
            <a:ext cx="8553099" cy="2387244"/>
            <a:chOff x="125263" y="980728"/>
            <a:chExt cx="8911334" cy="2387244"/>
          </a:xfrm>
        </p:grpSpPr>
        <p:pic>
          <p:nvPicPr>
            <p:cNvPr id="119827" name="Shape 119827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25263" y="980728"/>
              <a:ext cx="8911233" cy="238724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9828" name="Shape 119828"/>
            <p:cNvSpPr/>
            <p:nvPr/>
          </p:nvSpPr>
          <p:spPr>
            <a:xfrm>
              <a:off x="1835697" y="1119458"/>
              <a:ext cx="7200900" cy="17542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25" tIns="45700" rIns="91425" bIns="45700" anchor="t" anchorCtr="0">
              <a:spAutoFit/>
            </a:bodyPr>
            <a:lstStyle/>
            <a:p>
              <a:pPr marL="342900" marR="0" lvl="0" indent="-342900" algn="l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dirty="0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1. </a:t>
              </a:r>
              <a:r>
                <a:rPr lang="en-US" sz="1800" dirty="0" err="1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물품내역서의</a:t>
              </a:r>
              <a:r>
                <a:rPr lang="en-US" sz="1800" dirty="0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 </a:t>
              </a:r>
              <a:r>
                <a:rPr lang="en-US" sz="1800" dirty="0" err="1">
                  <a:solidFill>
                    <a:srgbClr val="FF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규격,모델명</a:t>
              </a:r>
              <a:r>
                <a:rPr lang="en-US" sz="1800" dirty="0" err="1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과</a:t>
              </a:r>
              <a:r>
                <a:rPr lang="en-US" sz="1800" dirty="0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 </a:t>
              </a:r>
              <a:r>
                <a:rPr lang="en-US" sz="1800" dirty="0" err="1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반드시</a:t>
              </a:r>
              <a:r>
                <a:rPr lang="en-US" sz="1800" dirty="0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 </a:t>
              </a:r>
              <a:r>
                <a:rPr lang="en-US" sz="1800" dirty="0" err="1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동일한</a:t>
              </a:r>
              <a:r>
                <a:rPr lang="en-US" sz="1800" dirty="0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 </a:t>
              </a:r>
              <a:r>
                <a:rPr lang="en-US" sz="1800" dirty="0" err="1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제품이어야</a:t>
              </a:r>
              <a:r>
                <a:rPr lang="en-US" sz="1800" dirty="0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 </a:t>
              </a:r>
              <a:r>
                <a:rPr lang="en-US" sz="1800" dirty="0" err="1" smtClean="0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합니다</a:t>
              </a:r>
              <a:endParaRPr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marL="0" marR="0" lvl="0" indent="0" algn="l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dirty="0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2. </a:t>
              </a:r>
              <a:r>
                <a:rPr lang="en-US" sz="1800" dirty="0" err="1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물품내역서의</a:t>
              </a:r>
              <a:r>
                <a:rPr lang="en-US" sz="1800" dirty="0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 </a:t>
              </a:r>
              <a:r>
                <a:rPr lang="en-US" sz="1800" dirty="0" err="1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상세한</a:t>
              </a:r>
              <a:r>
                <a:rPr lang="en-US" sz="1800" dirty="0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 </a:t>
              </a:r>
              <a:r>
                <a:rPr lang="en-US" sz="1800" dirty="0" err="1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내용</a:t>
              </a:r>
              <a:r>
                <a:rPr lang="en-US" sz="1800" dirty="0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 </a:t>
              </a:r>
              <a:r>
                <a:rPr lang="en-US" sz="1800" dirty="0" err="1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확인</a:t>
              </a:r>
              <a:r>
                <a:rPr lang="en-US" sz="1800" dirty="0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 </a:t>
              </a:r>
              <a:r>
                <a:rPr lang="en-US" sz="1800" dirty="0" err="1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없이</a:t>
              </a:r>
              <a:r>
                <a:rPr lang="en-US" sz="1800" dirty="0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 </a:t>
              </a:r>
              <a:r>
                <a:rPr lang="en-US" sz="1800" dirty="0" err="1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제출한</a:t>
              </a:r>
              <a:r>
                <a:rPr lang="en-US" sz="1800" dirty="0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 </a:t>
              </a:r>
              <a:r>
                <a:rPr lang="en-US" sz="1800" dirty="0" err="1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견적에</a:t>
              </a:r>
              <a:r>
                <a:rPr lang="en-US" sz="1800" dirty="0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 </a:t>
              </a:r>
              <a:r>
                <a:rPr lang="en-US" sz="1800" dirty="0" err="1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대한</a:t>
              </a:r>
              <a:r>
                <a:rPr lang="en-US" sz="1800" dirty="0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 </a:t>
              </a:r>
              <a:endParaRPr sz="1800" dirty="0">
                <a:solidFill>
                  <a:schemeClr val="dk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rial"/>
                <a:sym typeface="Arial"/>
              </a:endParaRPr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dirty="0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    </a:t>
              </a:r>
              <a:r>
                <a:rPr lang="en-US" sz="1800" dirty="0" err="1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책임은</a:t>
              </a:r>
              <a:r>
                <a:rPr lang="en-US" sz="1800" dirty="0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 </a:t>
              </a:r>
              <a:r>
                <a:rPr lang="en-US" sz="1800" dirty="0" err="1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공급업체에</a:t>
              </a:r>
              <a:r>
                <a:rPr lang="en-US" sz="1800" dirty="0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 </a:t>
              </a:r>
              <a:r>
                <a:rPr lang="en-US" sz="1800" dirty="0" err="1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있습니다</a:t>
              </a:r>
              <a:r>
                <a:rPr lang="en-US" sz="1800" dirty="0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. </a:t>
              </a:r>
              <a:endParaRPr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marL="0" marR="0" lvl="0" indent="0" algn="l" rtl="0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dirty="0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3. </a:t>
              </a:r>
              <a:r>
                <a:rPr lang="en-US" sz="1800" dirty="0" err="1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문의처</a:t>
              </a:r>
              <a:r>
                <a:rPr lang="en-US" sz="1800" dirty="0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 : </a:t>
              </a:r>
              <a:r>
                <a:rPr lang="en-US" sz="1800" dirty="0" err="1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행정실</a:t>
              </a:r>
              <a:r>
                <a:rPr lang="en-US" sz="1800" dirty="0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 </a:t>
              </a:r>
              <a:r>
                <a:rPr lang="en-US" dirty="0" smtClean="0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055-000</a:t>
              </a:r>
              <a:r>
                <a:rPr lang="en-US" sz="1800" dirty="0" smtClean="0">
                  <a:solidFill>
                    <a:schemeClr val="dk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/>
                  <a:sym typeface="Arial"/>
                </a:rPr>
                <a:t>-1111</a:t>
              </a:r>
              <a:endParaRPr sz="1800" dirty="0">
                <a:solidFill>
                  <a:schemeClr val="dk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rial"/>
                <a:sym typeface="Arial"/>
              </a:endParaRPr>
            </a:p>
          </p:txBody>
        </p:sp>
      </p:grpSp>
      <p:grpSp>
        <p:nvGrpSpPr>
          <p:cNvPr id="119829" name="Shape 119829"/>
          <p:cNvGrpSpPr/>
          <p:nvPr/>
        </p:nvGrpSpPr>
        <p:grpSpPr>
          <a:xfrm>
            <a:off x="251522" y="3706052"/>
            <a:ext cx="8553001" cy="2675276"/>
            <a:chOff x="125263" y="3645024"/>
            <a:chExt cx="8911233" cy="2387244"/>
          </a:xfrm>
        </p:grpSpPr>
        <p:pic>
          <p:nvPicPr>
            <p:cNvPr id="119830" name="Shape 119830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25263" y="3645024"/>
              <a:ext cx="8911233" cy="238724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9831" name="Shape 119831"/>
            <p:cNvSpPr/>
            <p:nvPr/>
          </p:nvSpPr>
          <p:spPr>
            <a:xfrm>
              <a:off x="1835695" y="3707447"/>
              <a:ext cx="7128900" cy="181258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dirty="0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1. </a:t>
              </a:r>
              <a:r>
                <a:rPr lang="en-US" sz="1800" dirty="0" err="1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제품</a:t>
              </a:r>
              <a:r>
                <a:rPr lang="en-US" sz="1800" dirty="0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 </a:t>
              </a:r>
              <a:r>
                <a:rPr lang="en-US" sz="1800" dirty="0" err="1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설치</a:t>
              </a:r>
              <a:r>
                <a:rPr lang="en-US" sz="1800" dirty="0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 및 </a:t>
              </a:r>
              <a:r>
                <a:rPr lang="en-US" sz="1800" dirty="0" err="1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설치비</a:t>
              </a:r>
              <a:r>
                <a:rPr lang="en-US" sz="1800" dirty="0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 </a:t>
              </a:r>
              <a:r>
                <a:rPr lang="en-US" sz="1800" dirty="0" err="1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포함</a:t>
              </a:r>
              <a:r>
                <a:rPr lang="en-US" sz="1800" dirty="0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 </a:t>
              </a:r>
              <a:r>
                <a:rPr lang="en-US" sz="1800" dirty="0" err="1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견적제출</a:t>
              </a:r>
              <a:r>
                <a:rPr lang="en-US" sz="1800" dirty="0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 </a:t>
              </a:r>
              <a:r>
                <a:rPr lang="en-US" sz="1800" dirty="0" err="1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필수</a:t>
              </a:r>
              <a:endParaRPr sz="1800" dirty="0">
                <a:solidFill>
                  <a:schemeClr val="dk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dirty="0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2. </a:t>
              </a:r>
              <a:r>
                <a:rPr lang="en-US" sz="1800" dirty="0" err="1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검수</a:t>
              </a:r>
              <a:r>
                <a:rPr lang="en-US" sz="1800" dirty="0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 후 </a:t>
              </a:r>
              <a:r>
                <a:rPr lang="en-US" sz="1800" dirty="0" err="1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학교측</a:t>
              </a:r>
              <a:r>
                <a:rPr lang="en-US" sz="1800" dirty="0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 </a:t>
              </a:r>
              <a:r>
                <a:rPr lang="en-US" sz="1800" dirty="0" err="1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요청</a:t>
              </a:r>
              <a:r>
                <a:rPr lang="en-US" sz="1800" dirty="0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 </a:t>
              </a:r>
              <a:r>
                <a:rPr lang="en-US" sz="1800" dirty="0" err="1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물건과</a:t>
              </a:r>
              <a:r>
                <a:rPr lang="en-US" sz="1800" dirty="0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 </a:t>
              </a:r>
              <a:r>
                <a:rPr lang="en-US" sz="1800" dirty="0" err="1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다르거나</a:t>
              </a:r>
              <a:r>
                <a:rPr lang="en-US" sz="1800" dirty="0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 </a:t>
              </a:r>
              <a:r>
                <a:rPr lang="en-US" sz="1800" dirty="0" err="1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하자가</a:t>
              </a:r>
              <a:r>
                <a:rPr lang="en-US" sz="1800" dirty="0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 </a:t>
              </a:r>
              <a:r>
                <a:rPr lang="en-US" sz="1800" dirty="0" err="1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있을</a:t>
              </a:r>
              <a:r>
                <a:rPr lang="en-US" sz="1800" dirty="0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 </a:t>
              </a:r>
              <a:r>
                <a:rPr lang="en-US" sz="1800" dirty="0" err="1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경우</a:t>
              </a:r>
              <a:r>
                <a:rPr lang="en-US" sz="1800" dirty="0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 </a:t>
              </a:r>
              <a:endParaRPr sz="1800" dirty="0">
                <a:solidFill>
                  <a:schemeClr val="dk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/>
                <a:sym typeface="Arial"/>
              </a:endParaRPr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dirty="0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    </a:t>
              </a:r>
              <a:r>
                <a:rPr lang="en-US" sz="1800" dirty="0" err="1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즉시</a:t>
              </a:r>
              <a:r>
                <a:rPr lang="en-US" sz="1800" dirty="0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 </a:t>
              </a:r>
              <a:r>
                <a:rPr lang="en-US" sz="1800" dirty="0" err="1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교환</a:t>
              </a:r>
              <a:r>
                <a:rPr lang="en-US" sz="1800" dirty="0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 </a:t>
              </a:r>
              <a:r>
                <a:rPr lang="en-US" sz="1800" dirty="0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및 </a:t>
              </a:r>
              <a:r>
                <a:rPr lang="en-US" sz="1800" dirty="0" err="1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교환에</a:t>
              </a:r>
              <a:r>
                <a:rPr lang="en-US" sz="1800" dirty="0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 </a:t>
              </a:r>
              <a:r>
                <a:rPr lang="en-US" sz="1800" dirty="0" err="1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따른</a:t>
              </a:r>
              <a:r>
                <a:rPr lang="en-US" sz="1800" dirty="0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 </a:t>
              </a:r>
              <a:r>
                <a:rPr lang="en-US" sz="1800" dirty="0" err="1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비용은</a:t>
              </a:r>
              <a:r>
                <a:rPr lang="en-US" sz="1800" dirty="0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 </a:t>
              </a:r>
              <a:r>
                <a:rPr lang="en-US" sz="1800" dirty="0" err="1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업체가</a:t>
              </a:r>
              <a:r>
                <a:rPr lang="en-US" sz="1800" dirty="0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 </a:t>
              </a:r>
              <a:r>
                <a:rPr lang="en-US" sz="1800" dirty="0" err="1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부담함</a:t>
              </a:r>
              <a:r>
                <a:rPr lang="en-US" sz="1800" dirty="0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.</a:t>
              </a:r>
              <a:endParaRPr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marL="0" marR="0" lvl="0" indent="0" algn="l" rtl="0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dirty="0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*</a:t>
              </a:r>
              <a:r>
                <a:rPr lang="en-US" sz="1800" dirty="0" err="1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납품기한</a:t>
              </a:r>
              <a:r>
                <a:rPr lang="en-US" sz="1800" dirty="0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 : </a:t>
              </a:r>
              <a:r>
                <a:rPr lang="en-US" sz="1800" dirty="0" smtClean="0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2020.10.28.  </a:t>
              </a:r>
              <a:r>
                <a:rPr lang="en-US" sz="1800" dirty="0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13시까지 (</a:t>
              </a:r>
              <a:r>
                <a:rPr lang="en-US" sz="1800" dirty="0" err="1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기한엄수</a:t>
              </a:r>
              <a:r>
                <a:rPr lang="en-US" sz="1800" dirty="0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)</a:t>
              </a:r>
              <a:endParaRPr sz="1800" dirty="0">
                <a:solidFill>
                  <a:schemeClr val="dk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/>
                <a:sym typeface="Arial"/>
              </a:endParaRPr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dirty="0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*</a:t>
              </a:r>
              <a:r>
                <a:rPr lang="en-US" sz="1800" dirty="0" err="1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문의</a:t>
              </a:r>
              <a:r>
                <a:rPr lang="en-US" sz="1800" dirty="0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 : </a:t>
              </a:r>
              <a:r>
                <a:rPr lang="en-US" sz="1800" dirty="0" err="1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행정실</a:t>
              </a:r>
              <a:r>
                <a:rPr lang="en-US" sz="1800" dirty="0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 </a:t>
              </a:r>
              <a:r>
                <a:rPr lang="en-US" dirty="0" smtClean="0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000</a:t>
              </a:r>
              <a:r>
                <a:rPr lang="en-US" sz="1800" dirty="0" smtClean="0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-1111   </a:t>
              </a:r>
              <a:r>
                <a:rPr lang="en-US" sz="1800" dirty="0" err="1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담당교사</a:t>
              </a:r>
              <a:r>
                <a:rPr lang="en-US" sz="1800" dirty="0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 </a:t>
              </a:r>
              <a:r>
                <a:rPr lang="en-US" dirty="0" smtClean="0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000</a:t>
              </a:r>
              <a:r>
                <a:rPr lang="en-US" sz="1800" dirty="0" smtClean="0">
                  <a:solidFill>
                    <a:schemeClr val="dk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/>
                  <a:sym typeface="Arial"/>
                </a:rPr>
                <a:t>-2222</a:t>
              </a:r>
              <a:endParaRPr sz="1800" dirty="0">
                <a:solidFill>
                  <a:schemeClr val="dk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/>
                <a:sym typeface="Arial"/>
              </a:endParaRPr>
            </a:p>
          </p:txBody>
        </p:sp>
      </p:grpSp>
      <p:sp>
        <p:nvSpPr>
          <p:cNvPr id="9" name="텍스트 개체 틀 8"/>
          <p:cNvSpPr txBox="1">
            <a:spLocks/>
          </p:cNvSpPr>
          <p:nvPr/>
        </p:nvSpPr>
        <p:spPr>
          <a:xfrm>
            <a:off x="395536" y="12700"/>
            <a:ext cx="6912768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</a:t>
            </a:r>
            <a:r>
              <a:rPr lang="ko-KR" altLang="en-U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견적요청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따라하기</a:t>
            </a:r>
            <a:r>
              <a:rPr lang="en-US" altLang="ko-KR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주요 요청사항 작성</a:t>
            </a:r>
            <a:r>
              <a:rPr lang="en-US" altLang="ko-KR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ko-KR" altLang="en-US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포인트가 12개인 별 1"/>
          <p:cNvSpPr/>
          <p:nvPr/>
        </p:nvSpPr>
        <p:spPr>
          <a:xfrm>
            <a:off x="524948" y="748235"/>
            <a:ext cx="1598780" cy="1096386"/>
          </a:xfrm>
          <a:prstGeom prst="star12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smtClean="0">
                <a:solidFill>
                  <a:sysClr val="windowText" lastClr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물 품</a:t>
            </a:r>
            <a:endParaRPr lang="ko-KR" altLang="en-US" sz="2000">
              <a:solidFill>
                <a:sysClr val="windowText" lastClr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24368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233783" y="1041756"/>
            <a:ext cx="8879290" cy="2387244"/>
            <a:chOff x="125263" y="980728"/>
            <a:chExt cx="9198670" cy="2387244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263" y="980728"/>
              <a:ext cx="8911233" cy="23872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직사각형 30"/>
            <p:cNvSpPr>
              <a:spLocks noChangeArrowheads="1"/>
            </p:cNvSpPr>
            <p:nvPr/>
          </p:nvSpPr>
          <p:spPr bwMode="auto">
            <a:xfrm>
              <a:off x="1835696" y="1176134"/>
              <a:ext cx="7488237" cy="1892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342900" indent="-342900" latinLnBrk="1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marL="0" indent="0" latinLnBrk="0">
                <a:spcBef>
                  <a:spcPct val="0"/>
                </a:spcBef>
                <a:buNone/>
              </a:pPr>
              <a:r>
                <a:rPr lang="en-US" altLang="ko-KR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1. </a:t>
              </a:r>
              <a:r>
                <a:rPr lang="ko-KR" altLang="en-US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붙임 </a:t>
              </a:r>
              <a:r>
                <a:rPr lang="ko-KR" altLang="en-US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파일을 숙지 후 견적서를 제출하여 주시기 바랍니다</a:t>
              </a: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</a:t>
              </a:r>
            </a:p>
            <a:p>
              <a:pPr latinLnBrk="0">
                <a:spcBef>
                  <a:spcPct val="0"/>
                </a:spcBef>
                <a:buFontTx/>
                <a:buNone/>
              </a:pP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   </a:t>
              </a:r>
              <a:r>
                <a:rPr lang="en-US" altLang="ko-KR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</a:t>
              </a:r>
              <a:r>
                <a:rPr lang="en-US" altLang="ko-KR" sz="1800" dirty="0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(</a:t>
              </a:r>
              <a:r>
                <a:rPr lang="ko-KR" altLang="en-US" sz="1800" dirty="0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엑셀시트 </a:t>
              </a:r>
              <a:r>
                <a:rPr lang="en-US" altLang="ko-KR" sz="1800" dirty="0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3</a:t>
              </a:r>
              <a:r>
                <a:rPr lang="ko-KR" altLang="en-US" sz="1800" dirty="0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개임</a:t>
              </a:r>
              <a:r>
                <a:rPr lang="en-US" altLang="ko-KR" sz="1800" dirty="0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)</a:t>
              </a:r>
            </a:p>
            <a:p>
              <a:pPr latinLnBrk="0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2. </a:t>
              </a:r>
              <a:r>
                <a:rPr lang="ko-KR" altLang="en-US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물품 검수 확인 후 세금계산서 발행</a:t>
              </a:r>
              <a:endPara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latinLnBrk="0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※ </a:t>
              </a:r>
              <a:r>
                <a:rPr lang="ko-KR" altLang="en-US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문의처</a:t>
              </a:r>
              <a:endPara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latinLnBrk="0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</a:t>
              </a:r>
              <a:r>
                <a:rPr lang="en-US" altLang="ko-KR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 </a:t>
              </a:r>
              <a:r>
                <a:rPr lang="ko-KR" altLang="en-US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사업담당자 </a:t>
              </a:r>
              <a:r>
                <a:rPr lang="en-US" altLang="ko-KR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486-8282, </a:t>
              </a:r>
              <a:r>
                <a:rPr lang="ko-KR" altLang="en-US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계약담당자 </a:t>
              </a:r>
              <a:r>
                <a:rPr lang="en-US" altLang="ko-KR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486-1004</a:t>
              </a:r>
              <a:endPara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233783" y="3634044"/>
            <a:ext cx="9018737" cy="2459252"/>
            <a:chOff x="125263" y="3573016"/>
            <a:chExt cx="9343133" cy="2459252"/>
          </a:xfrm>
        </p:grpSpPr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263" y="3645024"/>
              <a:ext cx="8911233" cy="23872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직사각형 8"/>
            <p:cNvSpPr/>
            <p:nvPr/>
          </p:nvSpPr>
          <p:spPr>
            <a:xfrm>
              <a:off x="1835696" y="3573016"/>
              <a:ext cx="7632700" cy="20313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342900" indent="-342900">
                <a:buFontTx/>
                <a:buAutoNum type="arabicPeriod"/>
                <a:defRPr/>
              </a:pPr>
              <a:endPara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>
                <a:defRPr/>
              </a:pP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※ </a:t>
              </a: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물품 납품 전 반드시 </a:t>
              </a:r>
              <a:r>
                <a:rPr lang="ko-KR" altLang="en-US" dirty="0" err="1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행정실에</a:t>
              </a: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연락 바랍니다</a:t>
              </a: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</a:p>
            <a:p>
              <a:pPr>
                <a:defRPr/>
              </a:pP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  </a:t>
              </a:r>
              <a:r>
                <a:rPr lang="en-US" altLang="ko-KR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</a:t>
              </a:r>
              <a:r>
                <a:rPr lang="ko-KR" altLang="en-US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물품의 </a:t>
              </a: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검사검수는 </a:t>
              </a:r>
              <a:r>
                <a:rPr lang="ko-KR" altLang="en-US" dirty="0" err="1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행정실</a:t>
              </a: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직원 입회 하에 실시될 예정입니다</a:t>
              </a: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</a:t>
              </a:r>
            </a:p>
            <a:p>
              <a:pPr>
                <a:lnSpc>
                  <a:spcPct val="150000"/>
                </a:lnSpc>
                <a:defRPr/>
              </a:pPr>
              <a:r>
                <a:rPr lang="en-US" altLang="ko-KR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1. </a:t>
              </a: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납품일 준수를 바라며 </a:t>
              </a:r>
              <a:r>
                <a:rPr lang="ko-KR" altLang="en-US" dirty="0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분할</a:t>
              </a: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</a:t>
              </a:r>
              <a:r>
                <a:rPr lang="ko-KR" altLang="en-US" dirty="0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납품은 원칙적으로 불가</a:t>
              </a: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합니다</a:t>
              </a: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</a:t>
              </a:r>
            </a:p>
            <a:p>
              <a:pPr>
                <a:lnSpc>
                  <a:spcPct val="150000"/>
                </a:lnSpc>
                <a:defRPr/>
              </a:pPr>
              <a:r>
                <a:rPr lang="en-US" altLang="ko-KR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2. </a:t>
              </a: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물품의 제반 상세내역 및 재질</a:t>
              </a: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, </a:t>
              </a: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품명에 대한 사항에 의문이 있을</a:t>
              </a:r>
              <a:endPara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>
                <a:defRPr/>
              </a:pP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</a:t>
              </a:r>
              <a:r>
                <a:rPr lang="en-US" altLang="ko-KR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</a:t>
              </a:r>
              <a:r>
                <a:rPr lang="ko-KR" altLang="en-US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</a:t>
              </a: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시</a:t>
              </a: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, </a:t>
              </a: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담당자</a:t>
              </a:r>
              <a:r>
                <a:rPr lang="en-US" altLang="ko-KR" spc="-1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(</a:t>
              </a:r>
              <a:r>
                <a:rPr lang="ko-KR" altLang="en-US" spc="-1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교사 홍길동 </a:t>
              </a:r>
              <a:r>
                <a:rPr lang="en-US" altLang="ko-KR" spc="-1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: </a:t>
              </a:r>
              <a:r>
                <a:rPr lang="en-US" altLang="ko-KR" spc="-1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010-0070-7942)</a:t>
              </a:r>
              <a:r>
                <a:rPr lang="ko-KR" altLang="en-US" spc="-1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에게 연락</a:t>
              </a:r>
              <a:endPara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11" name="텍스트 개체 틀 8"/>
          <p:cNvSpPr txBox="1">
            <a:spLocks/>
          </p:cNvSpPr>
          <p:nvPr/>
        </p:nvSpPr>
        <p:spPr>
          <a:xfrm>
            <a:off x="395536" y="12700"/>
            <a:ext cx="6912768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</a:t>
            </a:r>
            <a:r>
              <a:rPr lang="ko-KR" altLang="en-U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견적요청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따라하기</a:t>
            </a:r>
            <a:r>
              <a:rPr lang="en-US" altLang="ko-KR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주요 요청사항 작성</a:t>
            </a:r>
            <a:r>
              <a:rPr lang="en-US" altLang="ko-KR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ko-KR" altLang="en-US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포인트가 12개인 별 11"/>
          <p:cNvSpPr/>
          <p:nvPr/>
        </p:nvSpPr>
        <p:spPr>
          <a:xfrm>
            <a:off x="524948" y="748235"/>
            <a:ext cx="1598780" cy="1096386"/>
          </a:xfrm>
          <a:prstGeom prst="star12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smtClean="0">
                <a:solidFill>
                  <a:sysClr val="windowText" lastClr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물 품</a:t>
            </a:r>
            <a:endParaRPr lang="ko-KR" altLang="en-US" sz="2000">
              <a:solidFill>
                <a:sysClr val="windowText" lastClr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0415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0"/>
          <p:cNvSpPr>
            <a:spLocks noChangeArrowheads="1"/>
          </p:cNvSpPr>
          <p:nvPr/>
        </p:nvSpPr>
        <p:spPr bwMode="auto">
          <a:xfrm>
            <a:off x="1884829" y="1314891"/>
            <a:ext cx="7228244" cy="317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latinLnBrk="0">
              <a:spcBef>
                <a:spcPct val="0"/>
              </a:spcBef>
              <a:buAutoNum type="arabicPeriod"/>
            </a:pP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도서정가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기초금액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의 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90%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미만으로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견적제출 하는 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경우 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 latinLnBrk="0">
              <a:spcBef>
                <a:spcPct val="0"/>
              </a:spcBef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견적 무효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atinLnBrk="0">
              <a:spcBef>
                <a:spcPct val="0"/>
              </a:spcBef>
              <a:buAutoNum type="arabicPeriod"/>
            </a:pPr>
            <a:endParaRPr lang="ko-KR" altLang="en-US" sz="1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 latinLnBrk="0">
              <a:spcBef>
                <a:spcPct val="0"/>
              </a:spcBef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2.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동일가격 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견적제출 일 경우 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'S2B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동일가격추첨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’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으로  </a:t>
            </a:r>
            <a:endParaRPr lang="en-US" altLang="ko-KR" sz="1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 latinLnBrk="0">
              <a:spcBef>
                <a:spcPct val="0"/>
              </a:spcBef>
              <a:buNone/>
            </a:pP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계약상대자결정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 latinLnBrk="0">
              <a:spcBef>
                <a:spcPct val="0"/>
              </a:spcBef>
              <a:buNone/>
            </a:pPr>
            <a:endParaRPr lang="ko-KR" altLang="en-US" sz="1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 latinLnBrk="0">
              <a:spcBef>
                <a:spcPct val="0"/>
              </a:spcBef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3. 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검수 시 파본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훼손된 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자료에 대해서는 즉시 교환 원칙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 latinLnBrk="0">
              <a:spcBef>
                <a:spcPct val="0"/>
              </a:spcBef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1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 이내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발행된 정품도서로 교환 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되어야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한다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 latinLnBrk="0">
              <a:spcBef>
                <a:spcPct val="0"/>
              </a:spcBef>
              <a:buNone/>
            </a:pPr>
            <a:endParaRPr lang="ko-KR" altLang="en-US" sz="1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 latinLnBrk="0">
              <a:spcBef>
                <a:spcPct val="0"/>
              </a:spcBef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4. 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품절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절판 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된 도서는 반드시 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곳 이상의 품절 확인서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제출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 latinLnBrk="0">
              <a:spcBef>
                <a:spcPct val="0"/>
              </a:spcBef>
              <a:buNone/>
            </a:pPr>
            <a:endParaRPr lang="en-US" altLang="ko-KR" sz="1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 latinLnBrk="0">
              <a:spcBef>
                <a:spcPct val="0"/>
              </a:spcBef>
              <a:buNone/>
            </a:pP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5. </a:t>
            </a:r>
            <a:r>
              <a:rPr lang="ko-KR" altLang="en-US" sz="18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품절도서 발생 시 품절도서 포함한 금액을 제출할 것</a:t>
            </a:r>
            <a:endParaRPr lang="ko-KR" altLang="en-US" sz="1800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33783" y="1041756"/>
            <a:ext cx="8879290" cy="4187444"/>
            <a:chOff x="125263" y="980728"/>
            <a:chExt cx="9198670" cy="2995775"/>
          </a:xfrm>
        </p:grpSpPr>
        <p:pic>
          <p:nvPicPr>
            <p:cNvPr id="6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263" y="980728"/>
              <a:ext cx="8911233" cy="2995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직사각형 30"/>
            <p:cNvSpPr>
              <a:spLocks noChangeArrowheads="1"/>
            </p:cNvSpPr>
            <p:nvPr/>
          </p:nvSpPr>
          <p:spPr bwMode="auto">
            <a:xfrm>
              <a:off x="1835696" y="1176134"/>
              <a:ext cx="7488237" cy="22679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342900" indent="-342900" latinLnBrk="1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latinLnBrk="0">
                <a:spcBef>
                  <a:spcPct val="0"/>
                </a:spcBef>
                <a:buAutoNum type="arabicPeriod"/>
              </a:pPr>
              <a:r>
                <a:rPr lang="ko-KR" altLang="en-US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도서정가</a:t>
              </a: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(</a:t>
              </a:r>
              <a:r>
                <a:rPr lang="ko-KR" altLang="en-US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기초금액</a:t>
              </a: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)</a:t>
              </a:r>
              <a:r>
                <a:rPr lang="ko-KR" altLang="en-US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의 </a:t>
              </a: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90%</a:t>
              </a:r>
              <a:r>
                <a:rPr lang="ko-KR" altLang="en-US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미만으로 </a:t>
              </a:r>
              <a:r>
                <a:rPr lang="ko-KR" altLang="en-US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견적제출 하는 </a:t>
              </a:r>
              <a:r>
                <a:rPr lang="ko-KR" altLang="en-US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경우 </a:t>
              </a:r>
              <a:endPara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marL="0" indent="0" latinLnBrk="0">
                <a:spcBef>
                  <a:spcPct val="0"/>
                </a:spcBef>
                <a:buNone/>
              </a:pP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</a:t>
              </a:r>
              <a:r>
                <a:rPr lang="en-US" altLang="ko-KR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   </a:t>
              </a:r>
              <a:r>
                <a:rPr lang="ko-KR" altLang="en-US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견적 무효</a:t>
              </a:r>
              <a:endPara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latinLnBrk="0">
                <a:spcBef>
                  <a:spcPct val="0"/>
                </a:spcBef>
                <a:buAutoNum type="arabicPeriod"/>
              </a:pPr>
              <a:endPara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marL="0" indent="0" latinLnBrk="0">
                <a:spcBef>
                  <a:spcPct val="0"/>
                </a:spcBef>
                <a:buNone/>
              </a:pP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2. </a:t>
              </a:r>
              <a:r>
                <a:rPr lang="ko-KR" altLang="en-US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동일가격 </a:t>
              </a:r>
              <a:r>
                <a:rPr lang="ko-KR" altLang="en-US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견적제출 일 경우 </a:t>
              </a: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'S2B </a:t>
              </a:r>
              <a:r>
                <a:rPr lang="ko-KR" altLang="en-US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동일가격추첨</a:t>
              </a:r>
              <a:r>
                <a:rPr lang="en-US" altLang="ko-KR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’</a:t>
              </a:r>
              <a:r>
                <a:rPr lang="ko-KR" altLang="en-US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으로  </a:t>
              </a:r>
              <a:endPara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marL="0" indent="0" latinLnBrk="0">
                <a:spcBef>
                  <a:spcPct val="0"/>
                </a:spcBef>
                <a:buNone/>
              </a:pPr>
              <a:r>
                <a:rPr lang="en-US" altLang="ko-KR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   </a:t>
              </a:r>
              <a:r>
                <a:rPr lang="ko-KR" altLang="en-US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계약상대자결정</a:t>
              </a:r>
              <a:endPara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marL="0" indent="0" latinLnBrk="0">
                <a:spcBef>
                  <a:spcPct val="0"/>
                </a:spcBef>
                <a:buNone/>
              </a:pPr>
              <a:endPara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marL="0" indent="0" latinLnBrk="0">
                <a:spcBef>
                  <a:spcPct val="0"/>
                </a:spcBef>
                <a:buNone/>
              </a:pP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3. </a:t>
              </a:r>
              <a:r>
                <a:rPr lang="ko-KR" altLang="en-US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검수 시 파본</a:t>
              </a:r>
              <a:r>
                <a:rPr lang="en-US" altLang="ko-KR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, </a:t>
              </a:r>
              <a:r>
                <a:rPr lang="ko-KR" altLang="en-US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훼손된 </a:t>
              </a:r>
              <a:r>
                <a:rPr lang="ko-KR" altLang="en-US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자료에 대해서는 즉시 교환 원칙</a:t>
              </a: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, </a:t>
              </a:r>
              <a:endPara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marL="0" indent="0" latinLnBrk="0">
                <a:spcBef>
                  <a:spcPct val="0"/>
                </a:spcBef>
                <a:buNone/>
              </a:pP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</a:t>
              </a:r>
              <a:r>
                <a:rPr lang="en-US" altLang="ko-KR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  1</a:t>
              </a:r>
              <a:r>
                <a:rPr lang="ko-KR" altLang="en-US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년 이내 </a:t>
              </a:r>
              <a:r>
                <a:rPr lang="ko-KR" altLang="en-US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발행된 정품도서로 교환 </a:t>
              </a:r>
              <a:r>
                <a:rPr lang="ko-KR" altLang="en-US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되어야 </a:t>
              </a:r>
              <a:r>
                <a:rPr lang="ko-KR" altLang="en-US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한다</a:t>
              </a:r>
              <a:endPara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marL="0" indent="0" latinLnBrk="0">
                <a:spcBef>
                  <a:spcPct val="0"/>
                </a:spcBef>
                <a:buNone/>
              </a:pPr>
              <a:endPara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marL="0" indent="0" latinLnBrk="0">
                <a:spcBef>
                  <a:spcPct val="0"/>
                </a:spcBef>
                <a:buNone/>
              </a:pP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4. </a:t>
              </a:r>
              <a:r>
                <a:rPr lang="ko-KR" altLang="en-US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품절</a:t>
              </a:r>
              <a:r>
                <a:rPr lang="en-US" altLang="ko-KR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, </a:t>
              </a:r>
              <a:r>
                <a:rPr lang="ko-KR" altLang="en-US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절판 </a:t>
              </a:r>
              <a:r>
                <a:rPr lang="ko-KR" altLang="en-US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된 도서는 반드시 </a:t>
              </a: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</a:t>
              </a:r>
              <a:r>
                <a:rPr lang="ko-KR" altLang="en-US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곳 이상의 품절 확인서 </a:t>
              </a:r>
              <a:r>
                <a:rPr lang="ko-KR" altLang="en-US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제출</a:t>
              </a:r>
              <a:endPara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marL="0" indent="0" latinLnBrk="0">
                <a:spcBef>
                  <a:spcPct val="0"/>
                </a:spcBef>
                <a:buNone/>
              </a:pPr>
              <a:endPara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marL="0" indent="0" latinLnBrk="0">
                <a:spcBef>
                  <a:spcPct val="0"/>
                </a:spcBef>
                <a:buNone/>
              </a:pPr>
              <a:r>
                <a:rPr lang="en-US" altLang="ko-KR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5. </a:t>
              </a:r>
              <a:r>
                <a:rPr lang="ko-KR" altLang="en-US" sz="1800" dirty="0" smtClean="0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품절도서 발생 시 품절도서 포함한 금액을 제출할 것</a:t>
              </a:r>
              <a:endParaRPr lang="ko-KR" altLang="en-US" sz="18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8" name="포인트가 12개인 별 7"/>
          <p:cNvSpPr/>
          <p:nvPr/>
        </p:nvSpPr>
        <p:spPr>
          <a:xfrm>
            <a:off x="524948" y="748235"/>
            <a:ext cx="1598780" cy="1096386"/>
          </a:xfrm>
          <a:prstGeom prst="star12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smtClean="0">
                <a:solidFill>
                  <a:sysClr val="windowText" lastClr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도서</a:t>
            </a:r>
            <a:endParaRPr lang="ko-KR" altLang="en-US" sz="2000">
              <a:solidFill>
                <a:sysClr val="windowText" lastClr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0" name="텍스트 개체 틀 8"/>
          <p:cNvSpPr txBox="1">
            <a:spLocks/>
          </p:cNvSpPr>
          <p:nvPr/>
        </p:nvSpPr>
        <p:spPr>
          <a:xfrm>
            <a:off x="395536" y="12700"/>
            <a:ext cx="6912768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</a:t>
            </a:r>
            <a:r>
              <a:rPr lang="ko-KR" altLang="en-U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견적요청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따라하기</a:t>
            </a:r>
            <a:r>
              <a:rPr lang="en-US" altLang="ko-KR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주요 요청사항 작성</a:t>
            </a:r>
            <a:r>
              <a:rPr lang="en-US" altLang="ko-KR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ko-KR" altLang="en-US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532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233784" y="1041756"/>
            <a:ext cx="8632328" cy="2387244"/>
            <a:chOff x="125263" y="980728"/>
            <a:chExt cx="8911233" cy="2387244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263" y="980728"/>
              <a:ext cx="8911233" cy="23872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직사각형 12"/>
            <p:cNvSpPr>
              <a:spLocks noChangeArrowheads="1"/>
            </p:cNvSpPr>
            <p:nvPr/>
          </p:nvSpPr>
          <p:spPr bwMode="auto">
            <a:xfrm>
              <a:off x="1835126" y="1112922"/>
              <a:ext cx="6408737" cy="1754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342900" indent="-342900" latinLnBrk="1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latinLnBrk="0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US" altLang="ko-KR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1</a:t>
              </a: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견적 </a:t>
              </a:r>
              <a:r>
                <a:rPr lang="ko-KR" altLang="en-US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제출 전 </a:t>
              </a:r>
              <a:r>
                <a:rPr lang="ko-KR" altLang="en-US" sz="1800" dirty="0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현장 방문</a:t>
              </a:r>
              <a:r>
                <a:rPr lang="ko-KR" altLang="en-US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및 확인하여 견적 제출 바랍니다</a:t>
              </a: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</a:t>
              </a:r>
            </a:p>
            <a:p>
              <a:pPr latinLnBrk="0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US" altLang="ko-KR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</a:t>
              </a: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현장설치 및 부가가치세 포함</a:t>
              </a:r>
              <a:endPara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latinLnBrk="0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US" altLang="ko-KR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3</a:t>
              </a: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CCTV </a:t>
              </a:r>
              <a:r>
                <a:rPr lang="ko-KR" altLang="en-US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설치도면 제출</a:t>
              </a:r>
              <a:endPara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latinLnBrk="0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US" altLang="ko-KR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4</a:t>
              </a: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문의사항은 행정실 </a:t>
              </a:r>
              <a:r>
                <a:rPr lang="en-US" altLang="ko-KR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000-1004</a:t>
              </a:r>
              <a:r>
                <a:rPr lang="ko-KR" altLang="en-US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입니다</a:t>
              </a:r>
              <a:endPara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233783" y="3706052"/>
            <a:ext cx="8910217" cy="2387244"/>
            <a:chOff x="125263" y="3645024"/>
            <a:chExt cx="9198100" cy="2387244"/>
          </a:xfrm>
        </p:grpSpPr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263" y="3645024"/>
              <a:ext cx="8911233" cy="23872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직사각형 8"/>
            <p:cNvSpPr/>
            <p:nvPr/>
          </p:nvSpPr>
          <p:spPr>
            <a:xfrm>
              <a:off x="1763688" y="3834914"/>
              <a:ext cx="7559675" cy="175432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  <a:defRPr/>
              </a:pPr>
              <a:r>
                <a:rPr lang="ko-KR" altLang="en-US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</a:t>
              </a: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1. </a:t>
              </a:r>
              <a:r>
                <a:rPr lang="ko-KR" altLang="en-US" dirty="0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현장확인</a:t>
              </a: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후 견적서 제출 요망</a:t>
              </a:r>
              <a:endPara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>
                <a:lnSpc>
                  <a:spcPct val="150000"/>
                </a:lnSpc>
                <a:defRPr/>
              </a:pP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</a:t>
              </a:r>
              <a:r>
                <a:rPr lang="en-US" altLang="ko-KR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(</a:t>
              </a: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현장 확인하지 않아 발생하는 불이익은 학교에서 책임지지 않음</a:t>
              </a: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)</a:t>
              </a:r>
            </a:p>
            <a:p>
              <a:pPr>
                <a:lnSpc>
                  <a:spcPct val="150000"/>
                </a:lnSpc>
                <a:defRPr/>
              </a:pPr>
              <a:r>
                <a:rPr lang="en-US" altLang="ko-KR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</a:t>
              </a: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2. </a:t>
              </a: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현장확인 가능 시간 </a:t>
              </a: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: </a:t>
              </a: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평일 </a:t>
              </a: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08:40~16:40</a:t>
              </a:r>
            </a:p>
            <a:p>
              <a:pPr>
                <a:lnSpc>
                  <a:spcPct val="150000"/>
                </a:lnSpc>
                <a:defRPr/>
              </a:pPr>
              <a:r>
                <a:rPr lang="en-US" altLang="ko-KR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</a:t>
              </a: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3. </a:t>
              </a: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기타 문의 사항 </a:t>
              </a: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: 00</a:t>
              </a: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초등학교 행정실 </a:t>
              </a:r>
              <a:r>
                <a:rPr lang="en-US" altLang="ko-KR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000-1004</a:t>
              </a:r>
              <a:endPara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11" name="포인트가 12개인 별 10"/>
          <p:cNvSpPr/>
          <p:nvPr/>
        </p:nvSpPr>
        <p:spPr>
          <a:xfrm>
            <a:off x="291351" y="764704"/>
            <a:ext cx="1598780" cy="1096386"/>
          </a:xfrm>
          <a:prstGeom prst="star12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smtClean="0">
                <a:solidFill>
                  <a:sysClr val="windowText" lastClr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공사</a:t>
            </a:r>
            <a:endParaRPr lang="ko-KR" altLang="en-US" sz="2000">
              <a:solidFill>
                <a:sysClr val="windowText" lastClr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2" name="텍스트 개체 틀 8"/>
          <p:cNvSpPr txBox="1">
            <a:spLocks/>
          </p:cNvSpPr>
          <p:nvPr/>
        </p:nvSpPr>
        <p:spPr>
          <a:xfrm>
            <a:off x="395536" y="12700"/>
            <a:ext cx="6912768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</a:t>
            </a:r>
            <a:r>
              <a:rPr lang="ko-KR" altLang="en-U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견적요청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따라하기</a:t>
            </a: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주요 </a:t>
            </a:r>
            <a:r>
              <a: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요청사항 작성</a:t>
            </a:r>
            <a:r>
              <a:rPr lang="en-US" altLang="ko-KR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ko-KR" altLang="en-US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029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/>
          <p:cNvGrpSpPr/>
          <p:nvPr/>
        </p:nvGrpSpPr>
        <p:grpSpPr>
          <a:xfrm>
            <a:off x="269279" y="908720"/>
            <a:ext cx="9127257" cy="2459252"/>
            <a:chOff x="125263" y="908720"/>
            <a:chExt cx="9487595" cy="2459252"/>
          </a:xfrm>
        </p:grpSpPr>
        <p:pic>
          <p:nvPicPr>
            <p:cNvPr id="11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263" y="980728"/>
              <a:ext cx="8911233" cy="23872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직사각형 12"/>
            <p:cNvSpPr>
              <a:spLocks noChangeArrowheads="1"/>
            </p:cNvSpPr>
            <p:nvPr/>
          </p:nvSpPr>
          <p:spPr bwMode="auto">
            <a:xfrm>
              <a:off x="1835696" y="908720"/>
              <a:ext cx="7777162" cy="2169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342900" indent="-342900" latinLnBrk="1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latinLnBrk="0">
                <a:spcBef>
                  <a:spcPct val="0"/>
                </a:spcBef>
                <a:buFontTx/>
                <a:buAutoNum type="arabicPeriod"/>
              </a:pPr>
              <a:endPara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latinLnBrk="0">
                <a:spcBef>
                  <a:spcPct val="0"/>
                </a:spcBef>
                <a:buFontTx/>
                <a:buNone/>
              </a:pP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1. </a:t>
              </a:r>
              <a:r>
                <a:rPr lang="ko-KR" altLang="en-US" sz="1800" dirty="0" err="1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천정형</a:t>
              </a:r>
              <a:r>
                <a:rPr lang="ko-KR" altLang="en-US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</a:t>
              </a: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70</a:t>
              </a:r>
              <a:r>
                <a:rPr lang="ko-KR" altLang="en-US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대</a:t>
              </a: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, </a:t>
              </a:r>
              <a:r>
                <a:rPr lang="ko-KR" altLang="en-US" sz="1800" dirty="0" err="1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스탠드형</a:t>
              </a:r>
              <a:r>
                <a:rPr lang="ko-KR" altLang="en-US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</a:t>
              </a: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4</a:t>
              </a:r>
              <a:r>
                <a:rPr lang="ko-KR" altLang="en-US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대</a:t>
              </a: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, </a:t>
              </a:r>
              <a:r>
                <a:rPr lang="ko-KR" altLang="en-US" sz="1800" dirty="0" err="1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벽걸형</a:t>
              </a:r>
              <a:r>
                <a:rPr lang="ko-KR" altLang="en-US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</a:t>
              </a: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</a:t>
              </a:r>
              <a:r>
                <a:rPr lang="ko-KR" altLang="en-US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대</a:t>
              </a: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,</a:t>
              </a:r>
              <a:r>
                <a:rPr lang="ko-KR" altLang="en-US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</a:t>
              </a:r>
              <a:r>
                <a:rPr lang="ko-KR" altLang="en-US" sz="1800" dirty="0" err="1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냉난방기</a:t>
              </a:r>
              <a:r>
                <a:rPr lang="ko-KR" altLang="en-US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필터 </a:t>
              </a: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4</a:t>
              </a:r>
              <a:r>
                <a:rPr lang="ko-KR" altLang="en-US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대</a:t>
              </a:r>
              <a:endPara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latinLnBrk="0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US" altLang="ko-KR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</a:t>
              </a: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필터 제거 및 부착 등에 따른 기기 파손 및 오류가 발생하지 </a:t>
              </a:r>
              <a:endPara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latinLnBrk="0">
                <a:spcBef>
                  <a:spcPct val="0"/>
                </a:spcBef>
                <a:buFontTx/>
                <a:buNone/>
              </a:pP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   </a:t>
              </a:r>
              <a:r>
                <a:rPr lang="ko-KR" altLang="en-US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않도록 주의</a:t>
              </a:r>
              <a:endPara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latinLnBrk="0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US" altLang="ko-KR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3</a:t>
              </a: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1800" dirty="0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청소일정은 학교와 협의</a:t>
              </a:r>
              <a:r>
                <a:rPr lang="ko-KR" altLang="en-US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하여 </a:t>
              </a: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8</a:t>
              </a:r>
              <a:r>
                <a:rPr lang="ko-KR" altLang="en-US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월 </a:t>
              </a: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31</a:t>
              </a:r>
              <a:r>
                <a:rPr lang="ko-KR" altLang="en-US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일 이내로 결정</a:t>
              </a:r>
              <a:endPara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latinLnBrk="0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US" altLang="ko-KR" sz="18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4</a:t>
              </a: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기타사항은 첨부파일을 확인하여 견적제출바랍니다</a:t>
              </a:r>
              <a:r>
                <a:rPr lang="en-US" altLang="ko-KR" sz="1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</a:t>
              </a:r>
              <a:endPara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269279" y="3429000"/>
            <a:ext cx="9127257" cy="2603268"/>
            <a:chOff x="125263" y="3429000"/>
            <a:chExt cx="9487595" cy="2603268"/>
          </a:xfrm>
        </p:grpSpPr>
        <p:pic>
          <p:nvPicPr>
            <p:cNvPr id="14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263" y="3645024"/>
              <a:ext cx="8911233" cy="23872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직사각형 14"/>
            <p:cNvSpPr/>
            <p:nvPr/>
          </p:nvSpPr>
          <p:spPr>
            <a:xfrm>
              <a:off x="1835696" y="3429000"/>
              <a:ext cx="7777162" cy="21698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342900" indent="-342900">
                <a:buFontTx/>
                <a:buAutoNum type="arabicPeriod"/>
                <a:defRPr/>
              </a:pPr>
              <a:endPara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>
                <a:defRPr/>
              </a:pP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1. </a:t>
              </a: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날짜 </a:t>
              </a: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: </a:t>
              </a:r>
              <a:r>
                <a:rPr lang="en-US" altLang="ko-KR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2021.10.11(</a:t>
              </a:r>
              <a:r>
                <a:rPr lang="ko-KR" altLang="en-US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월</a:t>
              </a:r>
              <a:r>
                <a:rPr lang="en-US" altLang="ko-KR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)</a:t>
              </a:r>
              <a:endPara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>
                <a:lnSpc>
                  <a:spcPct val="150000"/>
                </a:lnSpc>
                <a:defRPr/>
              </a:pPr>
              <a:r>
                <a:rPr lang="en-US" altLang="ko-KR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</a:t>
              </a: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일정 </a:t>
              </a: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: </a:t>
              </a:r>
              <a:r>
                <a:rPr lang="en-US" altLang="ko-KR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10</a:t>
              </a:r>
              <a:r>
                <a:rPr lang="ko-KR" altLang="en-US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일 </a:t>
              </a: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07:30 </a:t>
              </a:r>
              <a:r>
                <a:rPr lang="ko-KR" altLang="en-US" dirty="0" err="1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학교출발</a:t>
              </a:r>
              <a:r>
                <a:rPr lang="en-US" altLang="ko-KR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-</a:t>
              </a:r>
              <a:r>
                <a:rPr lang="ko-KR" altLang="en-US" dirty="0" err="1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통영세병관</a:t>
              </a:r>
              <a:r>
                <a:rPr lang="en-US" altLang="ko-KR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-</a:t>
              </a:r>
              <a:r>
                <a:rPr lang="ko-KR" altLang="en-US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충렬사</a:t>
              </a:r>
              <a:r>
                <a:rPr lang="en-US" altLang="ko-KR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-</a:t>
              </a:r>
              <a:r>
                <a:rPr lang="ko-KR" altLang="en-US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중식</a:t>
              </a:r>
              <a:endPara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>
                <a:lnSpc>
                  <a:spcPct val="150000"/>
                </a:lnSpc>
                <a:defRPr/>
              </a:pP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</a:t>
              </a:r>
              <a:r>
                <a:rPr lang="en-US" altLang="ko-KR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                  </a:t>
              </a:r>
              <a:r>
                <a:rPr lang="ko-KR" altLang="en-US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통영케이블카 및 스카이 </a:t>
              </a:r>
              <a:r>
                <a:rPr lang="ko-KR" altLang="en-US" dirty="0" err="1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루지</a:t>
              </a:r>
              <a:r>
                <a:rPr lang="en-US" altLang="ko-KR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-16:00</a:t>
              </a:r>
              <a:r>
                <a:rPr lang="ko-KR" altLang="en-US" dirty="0" err="1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학교도착</a:t>
              </a:r>
              <a:endPara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>
                <a:lnSpc>
                  <a:spcPct val="150000"/>
                </a:lnSpc>
                <a:defRPr/>
              </a:pPr>
              <a:r>
                <a:rPr lang="en-US" altLang="ko-KR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3</a:t>
              </a: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45</a:t>
              </a: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인승 차량 </a:t>
              </a: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1</a:t>
              </a: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대</a:t>
              </a:r>
              <a:endPara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>
                <a:defRPr/>
              </a:pP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   (</a:t>
              </a:r>
              <a:r>
                <a:rPr lang="ko-KR" altLang="en-US" dirty="0" err="1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유류비</a:t>
              </a: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, </a:t>
              </a:r>
              <a:r>
                <a:rPr lang="ko-KR" altLang="en-US" dirty="0" err="1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도로비</a:t>
              </a: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, </a:t>
              </a:r>
              <a:r>
                <a:rPr lang="ko-KR" altLang="en-US" dirty="0" err="1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주차비</a:t>
              </a: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, </a:t>
              </a: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기사숙식비 등 </a:t>
              </a:r>
              <a:r>
                <a:rPr lang="ko-KR" altLang="en-US" dirty="0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모든 </a:t>
              </a:r>
              <a:r>
                <a:rPr lang="ko-KR" altLang="en-US" dirty="0" err="1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제경비</a:t>
              </a:r>
              <a:r>
                <a:rPr lang="ko-KR" altLang="en-US" dirty="0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포함</a:t>
              </a: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)</a:t>
              </a:r>
              <a:endPara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9" name="텍스트 개체 틀 8"/>
          <p:cNvSpPr txBox="1">
            <a:spLocks/>
          </p:cNvSpPr>
          <p:nvPr/>
        </p:nvSpPr>
        <p:spPr>
          <a:xfrm>
            <a:off x="395536" y="12700"/>
            <a:ext cx="6912768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</a:t>
            </a:r>
            <a:r>
              <a:rPr lang="ko-KR" altLang="en-U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견적요청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따라하기</a:t>
            </a:r>
            <a:r>
              <a:rPr lang="en-US" altLang="ko-KR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주요 요청사항 작성</a:t>
            </a:r>
            <a:r>
              <a:rPr lang="en-US" altLang="ko-KR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ko-KR" altLang="en-US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포인트가 12개인 별 16"/>
          <p:cNvSpPr/>
          <p:nvPr/>
        </p:nvSpPr>
        <p:spPr>
          <a:xfrm>
            <a:off x="291351" y="764704"/>
            <a:ext cx="1598780" cy="1096386"/>
          </a:xfrm>
          <a:prstGeom prst="star12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smtClean="0">
                <a:solidFill>
                  <a:sysClr val="windowText" lastClr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용역</a:t>
            </a:r>
            <a:endParaRPr lang="ko-KR" altLang="en-US" sz="2000">
              <a:solidFill>
                <a:sysClr val="windowText" lastClr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59504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텍스트 개체 틀 8"/>
          <p:cNvSpPr txBox="1">
            <a:spLocks/>
          </p:cNvSpPr>
          <p:nvPr/>
        </p:nvSpPr>
        <p:spPr>
          <a:xfrm>
            <a:off x="395536" y="12700"/>
            <a:ext cx="6912768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</a:t>
            </a:r>
            <a:r>
              <a:rPr lang="ko-KR" altLang="en-U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견적요청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따라하기</a:t>
            </a:r>
            <a:r>
              <a:rPr lang="en-US" altLang="ko-KR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부속서류 첨부</a:t>
            </a:r>
            <a:r>
              <a:rPr lang="en-US" altLang="ko-KR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ko-KR" altLang="en-US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2525" y="623887"/>
            <a:ext cx="6838950" cy="5610225"/>
          </a:xfrm>
          <a:prstGeom prst="rect">
            <a:avLst/>
          </a:prstGeom>
        </p:spPr>
      </p:pic>
      <p:sp>
        <p:nvSpPr>
          <p:cNvPr id="17" name="포인트가 12개인 별 16"/>
          <p:cNvSpPr/>
          <p:nvPr/>
        </p:nvSpPr>
        <p:spPr>
          <a:xfrm>
            <a:off x="291351" y="764704"/>
            <a:ext cx="1598780" cy="1096386"/>
          </a:xfrm>
          <a:prstGeom prst="star12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smtClean="0">
                <a:solidFill>
                  <a:sysClr val="windowText" lastClr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용역</a:t>
            </a:r>
            <a:endParaRPr lang="ko-KR" altLang="en-US" sz="2000">
              <a:solidFill>
                <a:sysClr val="windowText" lastClr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843808" y="1168881"/>
            <a:ext cx="576064" cy="28803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486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2" name="그룹 1"/>
          <p:cNvGrpSpPr/>
          <p:nvPr/>
        </p:nvGrpSpPr>
        <p:grpSpPr>
          <a:xfrm>
            <a:off x="412547" y="2035820"/>
            <a:ext cx="8149948" cy="4417516"/>
            <a:chOff x="408844" y="836712"/>
            <a:chExt cx="8149948" cy="4000500"/>
          </a:xfrm>
        </p:grpSpPr>
        <p:pic>
          <p:nvPicPr>
            <p:cNvPr id="8194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358" y="836712"/>
              <a:ext cx="8110434" cy="40005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16" name="직사각형 15"/>
            <p:cNvSpPr/>
            <p:nvPr/>
          </p:nvSpPr>
          <p:spPr>
            <a:xfrm>
              <a:off x="6181750" y="1137568"/>
              <a:ext cx="993428" cy="308744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408844" y="2445668"/>
              <a:ext cx="1432334" cy="613544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19" name="직사각형 18"/>
          <p:cNvSpPr/>
          <p:nvPr/>
        </p:nvSpPr>
        <p:spPr>
          <a:xfrm>
            <a:off x="325803" y="883134"/>
            <a:ext cx="8362949" cy="110155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lvl="1">
              <a:spcBef>
                <a:spcPct val="0"/>
              </a:spcBef>
              <a:defRPr/>
            </a:pPr>
            <a:r>
              <a:rPr lang="en-US" altLang="ko-KR" sz="2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220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인수의 견적 요청시 </a:t>
            </a:r>
            <a:r>
              <a:rPr lang="ko-KR" altLang="en-US" sz="2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공고문은 생략하는 경우가 많으므로</a:t>
            </a:r>
            <a:endParaRPr lang="en-US" altLang="ko-KR" sz="2200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1">
              <a:spcBef>
                <a:spcPct val="0"/>
              </a:spcBef>
              <a:defRPr/>
            </a:pPr>
            <a:r>
              <a:rPr lang="ko-KR" altLang="en-US" sz="2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특수조건이 필요한 경우 별도 작성하여 첨부</a:t>
            </a:r>
            <a:endParaRPr lang="en-US" altLang="ko-KR" sz="2200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1">
              <a:spcBef>
                <a:spcPct val="0"/>
              </a:spcBef>
              <a:defRPr/>
            </a:pPr>
            <a:r>
              <a:rPr lang="en-US" altLang="ko-KR" sz="22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※ </a:t>
            </a:r>
            <a:r>
              <a:rPr lang="ko-KR" altLang="en-US" sz="220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타 학교 사례 검색하여 </a:t>
            </a:r>
            <a:r>
              <a:rPr lang="ko-KR" altLang="en-US" sz="22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활용 가능</a:t>
            </a:r>
            <a:endParaRPr lang="en-US" altLang="ko-KR" sz="2200" dirty="0">
              <a:solidFill>
                <a:schemeClr val="accent4">
                  <a:lumMod val="20000"/>
                  <a:lumOff val="80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텍스트 개체 틀 8"/>
          <p:cNvSpPr txBox="1">
            <a:spLocks/>
          </p:cNvSpPr>
          <p:nvPr/>
        </p:nvSpPr>
        <p:spPr>
          <a:xfrm>
            <a:off x="395536" y="12700"/>
            <a:ext cx="6912768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</a:t>
            </a:r>
            <a:r>
              <a:rPr lang="ko-KR" altLang="en-U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견적요청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따라하기</a:t>
            </a:r>
            <a:r>
              <a:rPr lang="en-US" altLang="ko-KR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계약현황</a:t>
            </a:r>
            <a:r>
              <a:rPr lang="ko-KR" alt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참고</a:t>
            </a:r>
            <a:r>
              <a:rPr lang="en-US" altLang="ko-KR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ko-KR" altLang="en-US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229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642918"/>
            <a:ext cx="8753498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모서리가 둥근 직사각형 9"/>
          <p:cNvSpPr/>
          <p:nvPr/>
        </p:nvSpPr>
        <p:spPr>
          <a:xfrm>
            <a:off x="7154487" y="3143248"/>
            <a:ext cx="989413" cy="29145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ko-KR" sz="1100" b="1" dirty="0">
                <a:solidFill>
                  <a:schemeClr val="tx1">
                    <a:lumMod val="90000"/>
                    <a:lumOff val="10000"/>
                  </a:schemeClr>
                </a:solidFill>
              </a:rPr>
              <a:t>1,000,000</a:t>
            </a:r>
            <a:endParaRPr lang="ko-KR" altLang="en-US" sz="1100" b="1" dirty="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928794" y="2714620"/>
            <a:ext cx="6215106" cy="27622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5214942" y="3143248"/>
            <a:ext cx="2930390" cy="28575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2571736" y="1000108"/>
            <a:ext cx="785818" cy="42862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357158" y="2214554"/>
            <a:ext cx="1214446" cy="21431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2786050" y="3429000"/>
            <a:ext cx="3571900" cy="21431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232867" y="1661580"/>
            <a:ext cx="4677737" cy="3749154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sp>
        <p:nvSpPr>
          <p:cNvPr id="15" name="직사각형 14"/>
          <p:cNvSpPr/>
          <p:nvPr/>
        </p:nvSpPr>
        <p:spPr>
          <a:xfrm>
            <a:off x="71406" y="4929198"/>
            <a:ext cx="8906151" cy="152242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단일예가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도서정가 입력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90%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미만 자동 부적격</a:t>
            </a:r>
            <a:r>
              <a:rPr lang="ko-KR" altLang="en-US" sz="26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☜추천 </a:t>
            </a:r>
            <a:endParaRPr lang="en-US" altLang="ko-KR" sz="26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defRPr/>
            </a:pP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※</a:t>
            </a: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비예가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en-US" altLang="ko-KR" sz="2600" dirty="0" smtClean="0">
                <a:solidFill>
                  <a:schemeClr val="accent4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90%</a:t>
            </a:r>
            <a:r>
              <a:rPr lang="ko-KR" altLang="en-US" sz="2600" dirty="0" smtClean="0">
                <a:solidFill>
                  <a:schemeClr val="accent4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미만 도서 직접 무효 처리</a:t>
            </a:r>
            <a:endParaRPr lang="en-US" altLang="ko-KR" sz="2600" dirty="0" smtClean="0">
              <a:solidFill>
                <a:schemeClr val="accent4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defRPr/>
            </a:pP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견적제출 공급업체 선택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최소 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개 이상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전체공개 기본설정</a:t>
            </a:r>
            <a:endParaRPr lang="en-US" altLang="ko-KR" sz="2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9" name="텍스트 개체 틀 8"/>
          <p:cNvSpPr txBox="1">
            <a:spLocks/>
          </p:cNvSpPr>
          <p:nvPr/>
        </p:nvSpPr>
        <p:spPr>
          <a:xfrm>
            <a:off x="395536" y="12700"/>
            <a:ext cx="7632848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견적요청 활용하기</a:t>
            </a:r>
            <a:r>
              <a:rPr lang="en-US" altLang="ko-KR" sz="2400" dirty="0" smtClean="0">
                <a:solidFill>
                  <a:srgbClr val="C00000"/>
                </a:solidFill>
              </a:rPr>
              <a:t>(</a:t>
            </a:r>
            <a:r>
              <a:rPr lang="ko-KR" altLang="en-US" sz="2400" smtClean="0">
                <a:solidFill>
                  <a:srgbClr val="C00000"/>
                </a:solidFill>
              </a:rPr>
              <a:t>도서구매</a:t>
            </a:r>
            <a:r>
              <a:rPr lang="en-US" altLang="ko-KR" sz="2400" dirty="0" smtClean="0">
                <a:solidFill>
                  <a:srgbClr val="C00000"/>
                </a:solidFill>
              </a:rPr>
              <a:t>)</a:t>
            </a:r>
            <a:endParaRPr lang="ko-KR" altLang="en-US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382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  <p:bldP spid="12" grpId="0" animBg="1"/>
      <p:bldP spid="13" grpId="0" animBg="1"/>
      <p:bldP spid="14" grpId="0" animBg="1"/>
      <p:bldP spid="18" grpId="0" animBg="1"/>
      <p:bldP spid="15" grpId="0" animBg="1"/>
      <p:bldP spid="15" grpId="1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285720" y="841716"/>
            <a:ext cx="8501122" cy="5665832"/>
            <a:chOff x="285720" y="785794"/>
            <a:chExt cx="8501122" cy="5665832"/>
          </a:xfrm>
        </p:grpSpPr>
        <p:pic>
          <p:nvPicPr>
            <p:cNvPr id="5124" name="Picture 4"/>
            <p:cNvPicPr>
              <a:picLocks noChangeAspect="1" noChangeArrowheads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604204" y="785794"/>
              <a:ext cx="7935624" cy="50720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3" name="직사각형 12"/>
            <p:cNvSpPr/>
            <p:nvPr/>
          </p:nvSpPr>
          <p:spPr>
            <a:xfrm>
              <a:off x="3214678" y="785794"/>
              <a:ext cx="5000660" cy="857256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5429256" y="4500570"/>
              <a:ext cx="785818" cy="214314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4357686" y="5643578"/>
              <a:ext cx="857256" cy="214314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3143240" y="1857364"/>
              <a:ext cx="4500594" cy="214314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285720" y="5857892"/>
              <a:ext cx="8501122" cy="59373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26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접수기간</a:t>
              </a:r>
              <a:r>
                <a:rPr lang="en-US" altLang="ko-KR" sz="26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:</a:t>
              </a:r>
              <a:r>
                <a:rPr lang="ko-KR" altLang="en-US" sz="26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기간 제한 없음</a:t>
              </a:r>
              <a:endParaRPr lang="en-US" altLang="ko-KR" sz="2600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10" name="텍스트 개체 틀 8"/>
          <p:cNvSpPr txBox="1">
            <a:spLocks/>
          </p:cNvSpPr>
          <p:nvPr/>
        </p:nvSpPr>
        <p:spPr>
          <a:xfrm>
            <a:off x="395536" y="12700"/>
            <a:ext cx="7632848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견적요청 활용하기</a:t>
            </a:r>
            <a:r>
              <a:rPr lang="en-US" altLang="ko-KR" sz="2400" dirty="0">
                <a:solidFill>
                  <a:srgbClr val="C00000"/>
                </a:solidFill>
              </a:rPr>
              <a:t>(</a:t>
            </a:r>
            <a:r>
              <a:rPr lang="ko-KR" altLang="en-US" sz="2400">
                <a:solidFill>
                  <a:srgbClr val="C00000"/>
                </a:solidFill>
              </a:rPr>
              <a:t>도서구매</a:t>
            </a:r>
            <a:r>
              <a:rPr lang="en-US" altLang="ko-KR" sz="2400" dirty="0">
                <a:solidFill>
                  <a:srgbClr val="C00000"/>
                </a:solidFill>
              </a:rPr>
              <a:t>)</a:t>
            </a:r>
            <a:endParaRPr lang="ko-KR" altLang="en-US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382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0" y="1052736"/>
            <a:ext cx="8928298" cy="4980671"/>
            <a:chOff x="-323850" y="896601"/>
            <a:chExt cx="9467850" cy="5196695"/>
          </a:xfrm>
        </p:grpSpPr>
        <p:pic>
          <p:nvPicPr>
            <p:cNvPr id="18" name="그림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896601"/>
              <a:ext cx="9144000" cy="885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625" y="1911361"/>
              <a:ext cx="9037638" cy="4154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직사각형 5"/>
            <p:cNvSpPr/>
            <p:nvPr/>
          </p:nvSpPr>
          <p:spPr>
            <a:xfrm>
              <a:off x="2568575" y="1004898"/>
              <a:ext cx="1023938" cy="446088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7" name="TextBox 2"/>
            <p:cNvSpPr txBox="1">
              <a:spLocks noChangeArrowheads="1"/>
            </p:cNvSpPr>
            <p:nvPr/>
          </p:nvSpPr>
          <p:spPr bwMode="auto">
            <a:xfrm>
              <a:off x="-323850" y="1400186"/>
              <a:ext cx="184150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latinLnBrk="1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latinLnBrk="0">
                <a:spcBef>
                  <a:spcPct val="0"/>
                </a:spcBef>
                <a:buFontTx/>
                <a:buNone/>
              </a:pPr>
              <a:endParaRPr lang="ko-KR" altLang="en-US" sz="1800"/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2568575" y="1450986"/>
              <a:ext cx="1139825" cy="239712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12" name="그림 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5330" y="5705924"/>
              <a:ext cx="5651066" cy="3873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직사각형 12"/>
            <p:cNvSpPr/>
            <p:nvPr/>
          </p:nvSpPr>
          <p:spPr>
            <a:xfrm>
              <a:off x="3626451" y="5738823"/>
              <a:ext cx="1233582" cy="315913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3275856" y="3853607"/>
              <a:ext cx="909272" cy="1522237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17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428992" y="4461585"/>
              <a:ext cx="571504" cy="1714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428992" y="4990227"/>
              <a:ext cx="571504" cy="1714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3" name="직사각형 22"/>
            <p:cNvSpPr/>
            <p:nvPr/>
          </p:nvSpPr>
          <p:spPr>
            <a:xfrm>
              <a:off x="73996" y="2840817"/>
              <a:ext cx="8972139" cy="84421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latinLnBrk="0">
                <a:lnSpc>
                  <a:spcPct val="150000"/>
                </a:lnSpc>
                <a:spcBef>
                  <a:spcPct val="0"/>
                </a:spcBef>
                <a:defRPr/>
              </a:pPr>
              <a:r>
                <a:rPr lang="ko-KR" altLang="en-US" sz="28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동일가격 발생 시 </a:t>
              </a:r>
              <a:r>
                <a:rPr lang="en-US" altLang="ko-KR" sz="28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'</a:t>
              </a:r>
              <a:r>
                <a:rPr lang="ko-KR" altLang="en-US" sz="28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추첨</a:t>
              </a:r>
              <a:r>
                <a:rPr lang="en-US" altLang="ko-KR" sz="28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' </a:t>
              </a:r>
              <a:r>
                <a:rPr lang="ko-KR" altLang="en-US" sz="28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버튼 활성화</a:t>
              </a:r>
              <a:r>
                <a:rPr lang="en-US" altLang="ko-KR" sz="28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(</a:t>
              </a:r>
              <a:r>
                <a:rPr lang="ko-KR" altLang="en-US" sz="28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선택적 활용</a:t>
              </a:r>
              <a:r>
                <a:rPr lang="en-US" altLang="ko-KR" sz="28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)</a:t>
              </a:r>
              <a:endParaRPr lang="ko-KR" altLang="en-US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77" t="13950" r="3194" b="36470"/>
          <a:stretch/>
        </p:blipFill>
        <p:spPr>
          <a:xfrm>
            <a:off x="5288274" y="3789040"/>
            <a:ext cx="3547736" cy="2819995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sp>
        <p:nvSpPr>
          <p:cNvPr id="14" name="텍스트 개체 틀 8"/>
          <p:cNvSpPr txBox="1">
            <a:spLocks/>
          </p:cNvSpPr>
          <p:nvPr/>
        </p:nvSpPr>
        <p:spPr>
          <a:xfrm>
            <a:off x="395536" y="12700"/>
            <a:ext cx="7632848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견적요청 활용하기</a:t>
            </a:r>
            <a:r>
              <a:rPr lang="en-US" altLang="ko-KR" sz="2400" dirty="0">
                <a:solidFill>
                  <a:srgbClr val="C00000"/>
                </a:solidFill>
              </a:rPr>
              <a:t>(</a:t>
            </a:r>
            <a:r>
              <a:rPr lang="ko-KR" altLang="en-US" sz="2400">
                <a:solidFill>
                  <a:srgbClr val="C00000"/>
                </a:solidFill>
              </a:rPr>
              <a:t>도서구매</a:t>
            </a:r>
            <a:r>
              <a:rPr lang="en-US" altLang="ko-KR" sz="2400" dirty="0">
                <a:solidFill>
                  <a:srgbClr val="C00000"/>
                </a:solidFill>
              </a:rPr>
              <a:t>)</a:t>
            </a:r>
            <a:endParaRPr lang="ko-KR" altLang="en-US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4104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2"/>
          <p:cNvSpPr txBox="1">
            <a:spLocks noChangeArrowheads="1"/>
          </p:cNvSpPr>
          <p:nvPr/>
        </p:nvSpPr>
        <p:spPr bwMode="auto">
          <a:xfrm>
            <a:off x="-323850" y="1196281"/>
            <a:ext cx="1841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latinLnBrk="0">
              <a:spcBef>
                <a:spcPct val="0"/>
              </a:spcBef>
              <a:buFontTx/>
              <a:buNone/>
            </a:pPr>
            <a:endParaRPr lang="ko-KR" altLang="en-US" sz="1800"/>
          </a:p>
        </p:txBody>
      </p:sp>
      <p:grpSp>
        <p:nvGrpSpPr>
          <p:cNvPr id="2" name="그룹 1"/>
          <p:cNvGrpSpPr/>
          <p:nvPr/>
        </p:nvGrpSpPr>
        <p:grpSpPr>
          <a:xfrm>
            <a:off x="395536" y="836712"/>
            <a:ext cx="8244408" cy="5400600"/>
            <a:chOff x="0" y="692696"/>
            <a:chExt cx="9144000" cy="5998634"/>
          </a:xfrm>
        </p:grpSpPr>
        <p:pic>
          <p:nvPicPr>
            <p:cNvPr id="16" name="그림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92696"/>
              <a:ext cx="9144000" cy="885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625" y="1707456"/>
              <a:ext cx="9037638" cy="4154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직사각형 5"/>
            <p:cNvSpPr/>
            <p:nvPr/>
          </p:nvSpPr>
          <p:spPr>
            <a:xfrm>
              <a:off x="2568575" y="800993"/>
              <a:ext cx="1023938" cy="446088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2568575" y="1247081"/>
              <a:ext cx="1139825" cy="239712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17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28992" y="4257680"/>
              <a:ext cx="571504" cy="1714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20" name="그림 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43108" y="5572140"/>
              <a:ext cx="5651066" cy="3873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직사각형 14"/>
            <p:cNvSpPr/>
            <p:nvPr/>
          </p:nvSpPr>
          <p:spPr>
            <a:xfrm>
              <a:off x="4643438" y="5643578"/>
              <a:ext cx="1485801" cy="244475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8195" name="Picture 3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572132" y="4214818"/>
              <a:ext cx="490539" cy="2143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21" name="Picture 3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572132" y="4786322"/>
              <a:ext cx="490539" cy="2143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9" name="직사각형 18"/>
            <p:cNvSpPr/>
            <p:nvPr/>
          </p:nvSpPr>
          <p:spPr>
            <a:xfrm>
              <a:off x="206432" y="5929330"/>
              <a:ext cx="8937568" cy="7620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t"/>
            <a:lstStyle/>
            <a:p>
              <a:pPr algn="ctr">
                <a:lnSpc>
                  <a:spcPct val="150000"/>
                </a:lnSpc>
                <a:defRPr/>
              </a:pPr>
              <a:r>
                <a:rPr lang="ko-KR" altLang="en-US" sz="26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받은 견적 전체가 부적격</a:t>
              </a:r>
              <a:r>
                <a:rPr lang="en-US" altLang="ko-KR" sz="26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-&gt; </a:t>
              </a:r>
              <a:r>
                <a:rPr lang="ko-KR" altLang="en-US" sz="26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견적요청 종료</a:t>
              </a:r>
              <a:r>
                <a:rPr lang="en-US" altLang="ko-KR" sz="26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/</a:t>
              </a:r>
              <a:r>
                <a:rPr lang="ko-KR" altLang="en-US" sz="26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취소</a:t>
              </a:r>
              <a:r>
                <a:rPr lang="en-US" altLang="ko-KR" sz="26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(</a:t>
              </a:r>
              <a:r>
                <a:rPr lang="ko-KR" altLang="en-US" sz="26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사유입력</a:t>
              </a:r>
              <a:r>
                <a:rPr lang="en-US" altLang="ko-KR" sz="26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)</a:t>
              </a:r>
              <a:endParaRPr lang="en-US" altLang="ko-KR" sz="2600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pic>
          <p:nvPicPr>
            <p:cNvPr id="8196" name="Picture 4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428992" y="4786322"/>
              <a:ext cx="571504" cy="1959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sp>
        <p:nvSpPr>
          <p:cNvPr id="18" name="텍스트 개체 틀 8"/>
          <p:cNvSpPr txBox="1">
            <a:spLocks/>
          </p:cNvSpPr>
          <p:nvPr/>
        </p:nvSpPr>
        <p:spPr>
          <a:xfrm>
            <a:off x="395536" y="12700"/>
            <a:ext cx="7632848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견적요청 활용하기</a:t>
            </a:r>
            <a:r>
              <a:rPr lang="en-US" altLang="ko-KR" sz="2400" dirty="0">
                <a:solidFill>
                  <a:srgbClr val="C00000"/>
                </a:solidFill>
              </a:rPr>
              <a:t>(</a:t>
            </a:r>
            <a:r>
              <a:rPr lang="ko-KR" altLang="en-US" sz="2400">
                <a:solidFill>
                  <a:srgbClr val="C00000"/>
                </a:solidFill>
              </a:rPr>
              <a:t>도서구매</a:t>
            </a:r>
            <a:r>
              <a:rPr lang="en-US" altLang="ko-KR" sz="2400" dirty="0">
                <a:solidFill>
                  <a:srgbClr val="C00000"/>
                </a:solidFill>
              </a:rPr>
              <a:t>)</a:t>
            </a:r>
            <a:endParaRPr lang="ko-KR" altLang="en-US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2751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-180528" y="764704"/>
            <a:ext cx="9216330" cy="5544616"/>
            <a:chOff x="-323850" y="692696"/>
            <a:chExt cx="9467850" cy="5963001"/>
          </a:xfrm>
        </p:grpSpPr>
        <p:pic>
          <p:nvPicPr>
            <p:cNvPr id="15" name="그림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92696"/>
              <a:ext cx="9144000" cy="885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625" y="1707456"/>
              <a:ext cx="9037638" cy="4154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직사각형 5"/>
            <p:cNvSpPr/>
            <p:nvPr/>
          </p:nvSpPr>
          <p:spPr>
            <a:xfrm>
              <a:off x="2568575" y="800993"/>
              <a:ext cx="1023938" cy="446088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7" name="TextBox 2"/>
            <p:cNvSpPr txBox="1">
              <a:spLocks noChangeArrowheads="1"/>
            </p:cNvSpPr>
            <p:nvPr/>
          </p:nvSpPr>
          <p:spPr bwMode="auto">
            <a:xfrm>
              <a:off x="-323850" y="1196281"/>
              <a:ext cx="184150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latinLnBrk="1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latinLnBrk="0">
                <a:spcBef>
                  <a:spcPct val="0"/>
                </a:spcBef>
                <a:buFontTx/>
                <a:buNone/>
              </a:pPr>
              <a:endParaRPr lang="ko-KR" altLang="en-US" sz="1800"/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2568575" y="1247081"/>
              <a:ext cx="1139825" cy="239712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7173913" y="4055368"/>
              <a:ext cx="1131887" cy="293688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100455" y="5214950"/>
              <a:ext cx="8972139" cy="144074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t"/>
            <a:lstStyle/>
            <a:p>
              <a:pPr algn="ctr">
                <a:lnSpc>
                  <a:spcPct val="150000"/>
                </a:lnSpc>
                <a:defRPr/>
              </a:pPr>
              <a:r>
                <a:rPr lang="ko-KR" altLang="en-US" sz="24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계약상대자 </a:t>
              </a:r>
              <a:r>
                <a:rPr lang="ko-KR" altLang="en-US" sz="24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결정</a:t>
              </a:r>
              <a:endPara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>
                <a:defRPr/>
              </a:pPr>
              <a:r>
                <a:rPr lang="ko-KR" altLang="en-US" sz="20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기본 계약 방법이 </a:t>
              </a:r>
              <a:r>
                <a:rPr lang="en-US" altLang="ko-KR" sz="20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'</a:t>
              </a:r>
              <a:r>
                <a:rPr lang="ko-KR" altLang="en-US" sz="20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간편계약</a:t>
              </a:r>
              <a:r>
                <a:rPr lang="en-US" altLang="ko-KR" sz="20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(</a:t>
              </a:r>
              <a:r>
                <a:rPr lang="ko-KR" altLang="en-US" sz="20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승낙사항</a:t>
              </a:r>
              <a:r>
                <a:rPr lang="en-US" altLang="ko-KR" sz="20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)' </a:t>
              </a:r>
              <a:r>
                <a:rPr lang="ko-KR" altLang="en-US" sz="20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으로 설정되어 있어</a:t>
              </a:r>
              <a:r>
                <a:rPr lang="en-US" altLang="ko-KR" sz="20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,</a:t>
              </a:r>
            </a:p>
            <a:p>
              <a:pPr algn="ctr">
                <a:defRPr/>
              </a:pPr>
              <a:r>
                <a:rPr lang="ko-KR" altLang="en-US" sz="20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전자계약 필요 시 </a:t>
              </a:r>
              <a:r>
                <a:rPr lang="en-US" altLang="ko-KR" sz="20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'</a:t>
              </a:r>
              <a:r>
                <a:rPr lang="ko-KR" altLang="en-US" sz="20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계약서작성</a:t>
              </a:r>
              <a:r>
                <a:rPr lang="en-US" altLang="ko-KR" sz="20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'</a:t>
              </a:r>
              <a:r>
                <a:rPr lang="ko-KR" altLang="en-US" sz="20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선택 후 저장</a:t>
              </a:r>
              <a:endParaRPr lang="en-US" altLang="ko-KR" sz="2000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1428728" y="2857496"/>
              <a:ext cx="2025650" cy="239713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28992" y="4257680"/>
              <a:ext cx="571504" cy="1714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3" name="직사각형 12"/>
            <p:cNvSpPr/>
            <p:nvPr/>
          </p:nvSpPr>
          <p:spPr>
            <a:xfrm>
              <a:off x="3357554" y="4214818"/>
              <a:ext cx="609600" cy="293687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9219" name="Picture 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428992" y="4786322"/>
              <a:ext cx="571504" cy="1959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1" name="Picture 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28794" y="1000108"/>
              <a:ext cx="7023100" cy="293370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357554" y="2571744"/>
              <a:ext cx="571504" cy="1714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9218" name="Picture 2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7643834" y="2643182"/>
              <a:ext cx="500066" cy="137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sp>
        <p:nvSpPr>
          <p:cNvPr id="17" name="텍스트 개체 틀 8"/>
          <p:cNvSpPr txBox="1">
            <a:spLocks/>
          </p:cNvSpPr>
          <p:nvPr/>
        </p:nvSpPr>
        <p:spPr>
          <a:xfrm>
            <a:off x="395536" y="12700"/>
            <a:ext cx="7632848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견적요청 활용하기</a:t>
            </a:r>
            <a:r>
              <a:rPr lang="en-US" altLang="ko-KR" sz="2400" dirty="0">
                <a:solidFill>
                  <a:srgbClr val="C00000"/>
                </a:solidFill>
              </a:rPr>
              <a:t>(</a:t>
            </a:r>
            <a:r>
              <a:rPr lang="ko-KR" altLang="en-US" sz="2400">
                <a:solidFill>
                  <a:srgbClr val="C00000"/>
                </a:solidFill>
              </a:rPr>
              <a:t>도서구매</a:t>
            </a:r>
            <a:r>
              <a:rPr lang="en-US" altLang="ko-KR" sz="2400" dirty="0">
                <a:solidFill>
                  <a:srgbClr val="C00000"/>
                </a:solidFill>
              </a:rPr>
              <a:t>)</a:t>
            </a:r>
            <a:endParaRPr lang="ko-KR" altLang="en-US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0692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72008" y="836712"/>
            <a:ext cx="8892480" cy="5472608"/>
            <a:chOff x="0" y="692696"/>
            <a:chExt cx="9144000" cy="5557496"/>
          </a:xfrm>
        </p:grpSpPr>
        <p:pic>
          <p:nvPicPr>
            <p:cNvPr id="8" name="그림 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26" t="1386" b="11839"/>
            <a:stretch/>
          </p:blipFill>
          <p:spPr bwMode="auto">
            <a:xfrm>
              <a:off x="323528" y="1607656"/>
              <a:ext cx="8820472" cy="45466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그림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92696"/>
              <a:ext cx="9144000" cy="885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직사각형 16"/>
            <p:cNvSpPr/>
            <p:nvPr/>
          </p:nvSpPr>
          <p:spPr>
            <a:xfrm>
              <a:off x="2568575" y="800993"/>
              <a:ext cx="1023938" cy="446088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19" name="그림 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0619"/>
            <a:stretch/>
          </p:blipFill>
          <p:spPr bwMode="auto">
            <a:xfrm>
              <a:off x="62190" y="1570931"/>
              <a:ext cx="1756039" cy="4552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직사각형 19"/>
            <p:cNvSpPr/>
            <p:nvPr/>
          </p:nvSpPr>
          <p:spPr>
            <a:xfrm>
              <a:off x="113185" y="3583588"/>
              <a:ext cx="1597025" cy="247650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24" name="그림 1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885" t="2051" r="744"/>
            <a:stretch/>
          </p:blipFill>
          <p:spPr bwMode="auto">
            <a:xfrm>
              <a:off x="1760088" y="1651765"/>
              <a:ext cx="7336342" cy="4365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직사각형 12"/>
            <p:cNvSpPr/>
            <p:nvPr/>
          </p:nvSpPr>
          <p:spPr bwMode="auto">
            <a:xfrm>
              <a:off x="3113399" y="3368813"/>
              <a:ext cx="1691163" cy="397174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ln w="57150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25" name="모서리가 둥근 직사각형 24"/>
            <p:cNvSpPr/>
            <p:nvPr/>
          </p:nvSpPr>
          <p:spPr>
            <a:xfrm>
              <a:off x="3094038" y="3410843"/>
              <a:ext cx="1736725" cy="31750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ko-KR" altLang="en-US" sz="9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lt"/>
                </a:rPr>
                <a:t>전북</a:t>
              </a:r>
              <a:r>
                <a:rPr lang="en-US" altLang="ko-KR" sz="9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lt"/>
                </a:rPr>
                <a:t>00</a:t>
              </a:r>
              <a:r>
                <a:rPr lang="ko-KR" altLang="en-US" sz="9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lt"/>
                </a:rPr>
                <a:t>학교 </a:t>
              </a:r>
              <a:r>
                <a:rPr lang="en-US" altLang="ko-KR" sz="9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lt"/>
                </a:rPr>
                <a:t>2</a:t>
              </a:r>
              <a:r>
                <a:rPr lang="ko-KR" altLang="en-US" sz="9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lt"/>
                </a:rPr>
                <a:t>학기 도서구매</a:t>
              </a:r>
              <a:endParaRPr lang="en-US" altLang="ko-KR" sz="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endParaRPr>
            </a:p>
            <a:p>
              <a:pPr>
                <a:defRPr/>
              </a:pPr>
              <a:r>
                <a:rPr lang="ko-KR" altLang="en-US" sz="9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lt"/>
                </a:rPr>
                <a:t>견적요청                      </a:t>
              </a:r>
            </a:p>
          </p:txBody>
        </p:sp>
        <p:sp>
          <p:nvSpPr>
            <p:cNvPr id="26" name="모서리가 둥근 직사각형 25"/>
            <p:cNvSpPr/>
            <p:nvPr/>
          </p:nvSpPr>
          <p:spPr>
            <a:xfrm>
              <a:off x="4706938" y="3404493"/>
              <a:ext cx="685800" cy="31750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dist">
                <a:defRPr/>
              </a:pPr>
              <a:r>
                <a:rPr lang="en-US" altLang="ko-KR" sz="900" b="1" spc="-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lt"/>
                </a:rPr>
                <a:t>2016-08-16</a:t>
              </a:r>
              <a:endParaRPr lang="ko-KR" altLang="en-US" sz="900" b="1" spc="-3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endParaRPr>
            </a:p>
          </p:txBody>
        </p:sp>
        <p:sp>
          <p:nvSpPr>
            <p:cNvPr id="27" name="모서리가 둥근 직사각형 26"/>
            <p:cNvSpPr/>
            <p:nvPr/>
          </p:nvSpPr>
          <p:spPr>
            <a:xfrm>
              <a:off x="5210175" y="3404493"/>
              <a:ext cx="1944688" cy="31750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ko-KR" sz="9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lt"/>
                </a:rPr>
                <a:t>     900,000  </a:t>
              </a:r>
              <a:r>
                <a:rPr lang="ko-KR" altLang="en-US" sz="9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lt"/>
                </a:rPr>
                <a:t>호남권  공급업체 </a:t>
              </a:r>
              <a:r>
                <a:rPr lang="en-US" altLang="ko-KR" sz="9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lt"/>
                </a:rPr>
                <a:t>A</a:t>
              </a:r>
              <a:endParaRPr lang="ko-KR" altLang="en-US" sz="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endParaRPr>
            </a:p>
          </p:txBody>
        </p:sp>
        <p:pic>
          <p:nvPicPr>
            <p:cNvPr id="4098" name="Picture 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05930" y="1660445"/>
              <a:ext cx="7217291" cy="4589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직사각형 29"/>
            <p:cNvSpPr/>
            <p:nvPr/>
          </p:nvSpPr>
          <p:spPr>
            <a:xfrm>
              <a:off x="1901454" y="4441957"/>
              <a:ext cx="7152692" cy="1491102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73996" y="4077073"/>
              <a:ext cx="8972139" cy="1368151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t"/>
            <a:lstStyle/>
            <a:p>
              <a:pPr algn="ctr" latinLnBrk="0">
                <a:lnSpc>
                  <a:spcPct val="150000"/>
                </a:lnSpc>
                <a:spcBef>
                  <a:spcPct val="0"/>
                </a:spcBef>
                <a:defRPr/>
              </a:pPr>
              <a:r>
                <a:rPr lang="ko-KR" altLang="en-US" sz="28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계약 이행</a:t>
              </a:r>
              <a:r>
                <a:rPr lang="en-US" altLang="ko-KR" sz="28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(</a:t>
              </a:r>
              <a:r>
                <a:rPr lang="ko-KR" altLang="en-US" sz="28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납품</a:t>
              </a:r>
              <a:r>
                <a:rPr lang="en-US" altLang="ko-KR" sz="28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) </a:t>
              </a:r>
              <a:r>
                <a:rPr lang="ko-KR" altLang="en-US" sz="28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후 검수단계 </a:t>
              </a:r>
              <a:endPara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 latinLnBrk="0">
                <a:lnSpc>
                  <a:spcPct val="150000"/>
                </a:lnSpc>
                <a:spcBef>
                  <a:spcPct val="0"/>
                </a:spcBef>
                <a:defRPr/>
              </a:pPr>
              <a:r>
                <a:rPr lang="en-US" altLang="ko-KR" sz="24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'</a:t>
              </a:r>
              <a:r>
                <a:rPr lang="ko-KR" altLang="en-US" sz="2400" dirty="0" err="1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계약명</a:t>
              </a:r>
              <a:r>
                <a:rPr lang="en-US" altLang="ko-KR" sz="2400" dirty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'</a:t>
              </a:r>
              <a:r>
                <a:rPr lang="ko-KR" altLang="en-US" sz="2400" dirty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클릭으로 </a:t>
              </a:r>
              <a:r>
                <a:rPr lang="ko-KR" altLang="en-US" sz="24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검수 진행</a:t>
              </a:r>
              <a:endParaRPr lang="en-US" altLang="ko-KR" sz="2400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>
                <a:lnSpc>
                  <a:spcPct val="150000"/>
                </a:lnSpc>
                <a:defRPr/>
              </a:pPr>
              <a:endParaRPr lang="en-US" altLang="ko-KR" sz="2400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3151575" y="5938348"/>
              <a:ext cx="5463869" cy="311844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18" name="텍스트 개체 틀 8"/>
          <p:cNvSpPr txBox="1">
            <a:spLocks/>
          </p:cNvSpPr>
          <p:nvPr/>
        </p:nvSpPr>
        <p:spPr>
          <a:xfrm>
            <a:off x="395536" y="12700"/>
            <a:ext cx="7632848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견적요청 활용하기</a:t>
            </a:r>
            <a:r>
              <a:rPr lang="en-US" altLang="ko-KR" sz="2400" dirty="0">
                <a:solidFill>
                  <a:srgbClr val="C00000"/>
                </a:solidFill>
              </a:rPr>
              <a:t>(</a:t>
            </a:r>
            <a:r>
              <a:rPr lang="ko-KR" altLang="en-US" sz="2400">
                <a:solidFill>
                  <a:srgbClr val="C00000"/>
                </a:solidFill>
              </a:rPr>
              <a:t>도서구매</a:t>
            </a:r>
            <a:r>
              <a:rPr lang="en-US" altLang="ko-KR" sz="2400" dirty="0">
                <a:solidFill>
                  <a:srgbClr val="C00000"/>
                </a:solidFill>
              </a:rPr>
              <a:t>)</a:t>
            </a:r>
            <a:endParaRPr lang="ko-KR" altLang="en-US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184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30477" y="980728"/>
            <a:ext cx="8892480" cy="5472608"/>
            <a:chOff x="0" y="692696"/>
            <a:chExt cx="9144000" cy="5813430"/>
          </a:xfrm>
        </p:grpSpPr>
        <p:pic>
          <p:nvPicPr>
            <p:cNvPr id="8" name="그림 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26" t="1386" b="11839"/>
            <a:stretch/>
          </p:blipFill>
          <p:spPr bwMode="auto">
            <a:xfrm>
              <a:off x="323528" y="1607656"/>
              <a:ext cx="8820472" cy="45466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그림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92696"/>
              <a:ext cx="9144000" cy="885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직사각형 16"/>
            <p:cNvSpPr/>
            <p:nvPr/>
          </p:nvSpPr>
          <p:spPr>
            <a:xfrm>
              <a:off x="2568575" y="800993"/>
              <a:ext cx="1023938" cy="446088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19" name="그림 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0619"/>
            <a:stretch/>
          </p:blipFill>
          <p:spPr bwMode="auto">
            <a:xfrm>
              <a:off x="62190" y="1570931"/>
              <a:ext cx="1756039" cy="4552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직사각형 19"/>
            <p:cNvSpPr/>
            <p:nvPr/>
          </p:nvSpPr>
          <p:spPr>
            <a:xfrm>
              <a:off x="113185" y="3808278"/>
              <a:ext cx="1597025" cy="247650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6146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64052" y="1706033"/>
              <a:ext cx="7229610" cy="43908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직사각형 21"/>
            <p:cNvSpPr/>
            <p:nvPr/>
          </p:nvSpPr>
          <p:spPr bwMode="auto">
            <a:xfrm>
              <a:off x="7193633" y="3394238"/>
              <a:ext cx="655408" cy="319087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ln w="5715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266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428991" y="3439204"/>
              <a:ext cx="1428761" cy="2041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1267" name="Picture 3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714744" y="1500174"/>
              <a:ext cx="3143272" cy="5005952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  <a:effectLst/>
          </p:spPr>
        </p:pic>
      </p:grpSp>
      <p:sp>
        <p:nvSpPr>
          <p:cNvPr id="12" name="텍스트 개체 틀 8"/>
          <p:cNvSpPr txBox="1">
            <a:spLocks/>
          </p:cNvSpPr>
          <p:nvPr/>
        </p:nvSpPr>
        <p:spPr>
          <a:xfrm>
            <a:off x="395536" y="12700"/>
            <a:ext cx="7632848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견적요청 활용하기</a:t>
            </a:r>
            <a:r>
              <a:rPr lang="en-US" altLang="ko-KR" sz="2400" dirty="0">
                <a:solidFill>
                  <a:srgbClr val="C00000"/>
                </a:solidFill>
              </a:rPr>
              <a:t>(</a:t>
            </a:r>
            <a:r>
              <a:rPr lang="ko-KR" altLang="en-US" sz="2400">
                <a:solidFill>
                  <a:srgbClr val="C00000"/>
                </a:solidFill>
              </a:rPr>
              <a:t>도서구매</a:t>
            </a:r>
            <a:r>
              <a:rPr lang="en-US" altLang="ko-KR" sz="2400" dirty="0">
                <a:solidFill>
                  <a:srgbClr val="C00000"/>
                </a:solidFill>
              </a:rPr>
              <a:t>)</a:t>
            </a:r>
            <a:endParaRPr lang="ko-KR" altLang="en-US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870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6" t="1386" b="11839"/>
          <a:stretch/>
        </p:blipFill>
        <p:spPr bwMode="auto">
          <a:xfrm>
            <a:off x="323528" y="1607656"/>
            <a:ext cx="8820472" cy="4546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696"/>
            <a:ext cx="914400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직사각형 16"/>
          <p:cNvSpPr/>
          <p:nvPr/>
        </p:nvSpPr>
        <p:spPr>
          <a:xfrm>
            <a:off x="2568575" y="800993"/>
            <a:ext cx="1023938" cy="44608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19" name="그림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619"/>
          <a:stretch/>
        </p:blipFill>
        <p:spPr bwMode="auto">
          <a:xfrm>
            <a:off x="62190" y="1570931"/>
            <a:ext cx="1756039" cy="455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직사각형 19"/>
          <p:cNvSpPr/>
          <p:nvPr/>
        </p:nvSpPr>
        <p:spPr>
          <a:xfrm>
            <a:off x="113185" y="3808278"/>
            <a:ext cx="1597025" cy="24765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4052" y="1706033"/>
            <a:ext cx="7229610" cy="4390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직사각형 21"/>
          <p:cNvSpPr/>
          <p:nvPr/>
        </p:nvSpPr>
        <p:spPr bwMode="auto">
          <a:xfrm>
            <a:off x="6625226" y="3394238"/>
            <a:ext cx="655408" cy="31908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직사각형 10"/>
          <p:cNvSpPr/>
          <p:nvPr/>
        </p:nvSpPr>
        <p:spPr bwMode="auto">
          <a:xfrm>
            <a:off x="7193633" y="3394238"/>
            <a:ext cx="655408" cy="31908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n w="57150">
                <a:solidFill>
                  <a:schemeClr val="tx1"/>
                </a:solidFill>
              </a:ln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8991" y="3439204"/>
            <a:ext cx="1428761" cy="204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57620" y="3429000"/>
            <a:ext cx="2314580" cy="1283474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sp>
        <p:nvSpPr>
          <p:cNvPr id="13" name="텍스트 개체 틀 8"/>
          <p:cNvSpPr txBox="1">
            <a:spLocks/>
          </p:cNvSpPr>
          <p:nvPr/>
        </p:nvSpPr>
        <p:spPr>
          <a:xfrm>
            <a:off x="395536" y="12700"/>
            <a:ext cx="7632848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견적요청 활용하기</a:t>
            </a:r>
            <a:r>
              <a:rPr lang="en-US" altLang="ko-KR" sz="2400" dirty="0">
                <a:solidFill>
                  <a:srgbClr val="C00000"/>
                </a:solidFill>
              </a:rPr>
              <a:t>(</a:t>
            </a:r>
            <a:r>
              <a:rPr lang="ko-KR" altLang="en-US" sz="2400">
                <a:solidFill>
                  <a:srgbClr val="C00000"/>
                </a:solidFill>
              </a:rPr>
              <a:t>도서구매</a:t>
            </a:r>
            <a:r>
              <a:rPr lang="en-US" altLang="ko-KR" sz="2400" dirty="0">
                <a:solidFill>
                  <a:srgbClr val="C00000"/>
                </a:solidFill>
              </a:rPr>
              <a:t>)</a:t>
            </a:r>
            <a:endParaRPr lang="ko-KR" altLang="en-US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367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1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1571612"/>
            <a:ext cx="7358082" cy="4786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696"/>
            <a:ext cx="914400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직사각형 16"/>
          <p:cNvSpPr/>
          <p:nvPr/>
        </p:nvSpPr>
        <p:spPr>
          <a:xfrm>
            <a:off x="2568575" y="800993"/>
            <a:ext cx="1023938" cy="44608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19" name="그림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619"/>
          <a:stretch/>
        </p:blipFill>
        <p:spPr bwMode="auto">
          <a:xfrm>
            <a:off x="62190" y="1570931"/>
            <a:ext cx="1756039" cy="455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직사각형 19"/>
          <p:cNvSpPr/>
          <p:nvPr/>
        </p:nvSpPr>
        <p:spPr>
          <a:xfrm>
            <a:off x="113185" y="3808278"/>
            <a:ext cx="1597025" cy="24765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868" y="2643182"/>
            <a:ext cx="2166938" cy="142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43306" y="2285992"/>
            <a:ext cx="857256" cy="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직사각형 17"/>
          <p:cNvSpPr/>
          <p:nvPr/>
        </p:nvSpPr>
        <p:spPr>
          <a:xfrm>
            <a:off x="4786315" y="6072206"/>
            <a:ext cx="571504" cy="28575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3286116" y="6072206"/>
            <a:ext cx="164307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b="1" dirty="0" smtClean="0">
                <a:solidFill>
                  <a:srgbClr val="FF0000"/>
                </a:solidFill>
                <a:latin typeface="HY중고딕" pitchFamily="18" charset="-127"/>
                <a:ea typeface="HY중고딕" pitchFamily="18" charset="-127"/>
              </a:rPr>
              <a:t>완료된 계약으로 이동</a:t>
            </a:r>
            <a:endParaRPr lang="ko-KR" altLang="en-US" sz="1100" b="1" dirty="0">
              <a:solidFill>
                <a:srgbClr val="FF0000"/>
              </a:solidFill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2" name="모서리가 둥근 직사각형 1"/>
          <p:cNvSpPr/>
          <p:nvPr/>
        </p:nvSpPr>
        <p:spPr>
          <a:xfrm>
            <a:off x="3592513" y="2636912"/>
            <a:ext cx="331415" cy="144016"/>
          </a:xfrm>
          <a:prstGeom prst="roundRect">
            <a:avLst/>
          </a:prstGeom>
          <a:solidFill>
            <a:schemeClr val="bg1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텍스트 개체 틀 8"/>
          <p:cNvSpPr txBox="1">
            <a:spLocks/>
          </p:cNvSpPr>
          <p:nvPr/>
        </p:nvSpPr>
        <p:spPr>
          <a:xfrm>
            <a:off x="395536" y="12700"/>
            <a:ext cx="7632848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견적요청 활용하기</a:t>
            </a:r>
            <a:r>
              <a:rPr lang="en-US" altLang="ko-KR" sz="2400" dirty="0">
                <a:solidFill>
                  <a:srgbClr val="C00000"/>
                </a:solidFill>
              </a:rPr>
              <a:t>(</a:t>
            </a:r>
            <a:r>
              <a:rPr lang="ko-KR" altLang="en-US" sz="2400">
                <a:solidFill>
                  <a:srgbClr val="C00000"/>
                </a:solidFill>
              </a:rPr>
              <a:t>도서구매</a:t>
            </a:r>
            <a:r>
              <a:rPr lang="en-US" altLang="ko-KR" sz="2400" dirty="0">
                <a:solidFill>
                  <a:srgbClr val="C00000"/>
                </a:solidFill>
              </a:rPr>
              <a:t>)</a:t>
            </a:r>
            <a:endParaRPr lang="ko-KR" altLang="en-US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367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1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72008" y="980728"/>
            <a:ext cx="8964488" cy="5400600"/>
            <a:chOff x="0" y="692696"/>
            <a:chExt cx="9144000" cy="5593366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9152" y="1700808"/>
              <a:ext cx="9006492" cy="4096703"/>
            </a:xfrm>
            <a:prstGeom prst="rect">
              <a:avLst/>
            </a:prstGeom>
          </p:spPr>
        </p:pic>
        <p:pic>
          <p:nvPicPr>
            <p:cNvPr id="12" name="그림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92696"/>
              <a:ext cx="9144000" cy="885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직사각형 5"/>
            <p:cNvSpPr/>
            <p:nvPr/>
          </p:nvSpPr>
          <p:spPr>
            <a:xfrm>
              <a:off x="2568575" y="800993"/>
              <a:ext cx="1023938" cy="446088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1001713" y="1247081"/>
              <a:ext cx="804862" cy="239712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684059" y="1730156"/>
              <a:ext cx="1146095" cy="229219"/>
            </a:xfrm>
            <a:prstGeom prst="rect">
              <a:avLst/>
            </a:prstGeom>
          </p:spPr>
        </p:pic>
        <p:pic>
          <p:nvPicPr>
            <p:cNvPr id="16" name="그림 1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64482" y="1734196"/>
              <a:ext cx="2865218" cy="228387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>
            <a:xfrm>
              <a:off x="1684060" y="2032389"/>
              <a:ext cx="211307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100" dirty="0" smtClean="0"/>
                <a:t>경주 불국사 외</a:t>
              </a:r>
              <a:r>
                <a:rPr lang="en-US" altLang="ko-KR" sz="1100" dirty="0" smtClean="0"/>
                <a:t>(</a:t>
              </a:r>
              <a:r>
                <a:rPr lang="ko-KR" altLang="en-US" sz="1100" dirty="0" smtClean="0"/>
                <a:t>첨부파일 참조</a:t>
              </a:r>
              <a:r>
                <a:rPr lang="en-US" altLang="ko-KR" sz="1100" dirty="0" smtClean="0"/>
                <a:t>)</a:t>
              </a:r>
              <a:endParaRPr lang="ko-KR" altLang="en-US" sz="1100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159858" y="2032389"/>
              <a:ext cx="80021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100" dirty="0" smtClean="0"/>
                <a:t>20170405</a:t>
              </a:r>
              <a:endParaRPr lang="ko-KR" altLang="en-US" sz="1100" dirty="0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7418412" y="2032389"/>
              <a:ext cx="80021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100" dirty="0" smtClean="0"/>
                <a:t>20170407</a:t>
              </a:r>
              <a:endParaRPr lang="ko-KR" altLang="en-US" sz="1100" dirty="0"/>
            </a:p>
          </p:txBody>
        </p:sp>
        <p:pic>
          <p:nvPicPr>
            <p:cNvPr id="24" name="그림 23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203848" y="5847912"/>
              <a:ext cx="2533650" cy="438150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1691680" y="2428629"/>
              <a:ext cx="3807453" cy="6001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100" dirty="0" smtClean="0"/>
                <a:t>담당자 </a:t>
              </a:r>
              <a:r>
                <a:rPr lang="en-US" altLang="ko-KR" sz="1100" dirty="0" smtClean="0"/>
                <a:t>: 000-123-1234</a:t>
              </a:r>
            </a:p>
            <a:p>
              <a:r>
                <a:rPr lang="ko-KR" altLang="en-US" sz="1100" dirty="0" smtClean="0"/>
                <a:t>차량임차 관련 모든 </a:t>
              </a:r>
              <a:r>
                <a:rPr lang="ko-KR" altLang="en-US" sz="1100" dirty="0" err="1" smtClean="0"/>
                <a:t>제경비</a:t>
              </a:r>
              <a:r>
                <a:rPr lang="ko-KR" altLang="en-US" sz="1100" dirty="0" smtClean="0"/>
                <a:t> 포함해서 견적 요청 드립니다</a:t>
              </a:r>
              <a:r>
                <a:rPr lang="en-US" altLang="ko-KR" sz="1100" dirty="0" smtClean="0"/>
                <a:t>.</a:t>
              </a:r>
            </a:p>
            <a:p>
              <a:r>
                <a:rPr lang="ko-KR" altLang="en-US" sz="1100" dirty="0" smtClean="0"/>
                <a:t>자세한 사항은 첨부파일 참고 바랍니다</a:t>
              </a:r>
              <a:r>
                <a:rPr lang="en-US" altLang="ko-KR" sz="1100" dirty="0" smtClean="0"/>
                <a:t>.</a:t>
              </a:r>
              <a:endParaRPr lang="ko-KR" altLang="en-US" sz="1100" dirty="0"/>
            </a:p>
          </p:txBody>
        </p:sp>
        <p:sp>
          <p:nvSpPr>
            <p:cNvPr id="26" name="직사각형 25"/>
            <p:cNvSpPr/>
            <p:nvPr/>
          </p:nvSpPr>
          <p:spPr>
            <a:xfrm>
              <a:off x="92598" y="3093720"/>
              <a:ext cx="8969376" cy="51613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필요한 부가 제출 자료를 선택하여 요청</a:t>
              </a:r>
              <a:endParaRPr lang="en-US" altLang="ko-KR" sz="2000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130175" y="3688080"/>
              <a:ext cx="8926513" cy="507793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17" name="텍스트 개체 틀 8"/>
          <p:cNvSpPr txBox="1">
            <a:spLocks/>
          </p:cNvSpPr>
          <p:nvPr/>
        </p:nvSpPr>
        <p:spPr>
          <a:xfrm>
            <a:off x="395536" y="12700"/>
            <a:ext cx="7632848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견적요청 활용하기</a:t>
            </a:r>
            <a:r>
              <a:rPr lang="en-US" altLang="ko-KR" sz="2400" dirty="0">
                <a:solidFill>
                  <a:srgbClr val="C00000"/>
                </a:solidFill>
              </a:rPr>
              <a:t>(</a:t>
            </a:r>
            <a:r>
              <a:rPr lang="ko-KR" altLang="en-US" sz="2400">
                <a:solidFill>
                  <a:srgbClr val="C00000"/>
                </a:solidFill>
              </a:rPr>
              <a:t>차량임차용역</a:t>
            </a:r>
            <a:r>
              <a:rPr lang="en-US" altLang="ko-KR" sz="2400" dirty="0">
                <a:solidFill>
                  <a:srgbClr val="C00000"/>
                </a:solidFill>
              </a:rPr>
              <a:t>)</a:t>
            </a:r>
            <a:endParaRPr lang="ko-KR" altLang="en-US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918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0" y="859970"/>
            <a:ext cx="9144000" cy="5593366"/>
            <a:chOff x="0" y="692696"/>
            <a:chExt cx="9144000" cy="5593366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9152" y="1700808"/>
              <a:ext cx="9006492" cy="4096703"/>
            </a:xfrm>
            <a:prstGeom prst="rect">
              <a:avLst/>
            </a:prstGeom>
          </p:spPr>
        </p:pic>
        <p:pic>
          <p:nvPicPr>
            <p:cNvPr id="12" name="그림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92696"/>
              <a:ext cx="9144000" cy="885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직사각형 5"/>
            <p:cNvSpPr/>
            <p:nvPr/>
          </p:nvSpPr>
          <p:spPr>
            <a:xfrm>
              <a:off x="2568575" y="800993"/>
              <a:ext cx="1023938" cy="446088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1001713" y="1247081"/>
              <a:ext cx="804862" cy="239712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684059" y="1730156"/>
              <a:ext cx="1146095" cy="229219"/>
            </a:xfrm>
            <a:prstGeom prst="rect">
              <a:avLst/>
            </a:prstGeom>
          </p:spPr>
        </p:pic>
        <p:pic>
          <p:nvPicPr>
            <p:cNvPr id="16" name="그림 1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64482" y="1734196"/>
              <a:ext cx="2865218" cy="228387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>
            <a:xfrm>
              <a:off x="1684060" y="2032389"/>
              <a:ext cx="211307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100" dirty="0" smtClean="0"/>
                <a:t>경주 불국사 외</a:t>
              </a:r>
              <a:r>
                <a:rPr lang="en-US" altLang="ko-KR" sz="1100" dirty="0" smtClean="0"/>
                <a:t>(</a:t>
              </a:r>
              <a:r>
                <a:rPr lang="ko-KR" altLang="en-US" sz="1100" dirty="0" smtClean="0"/>
                <a:t>첨부파일 참조</a:t>
              </a:r>
              <a:r>
                <a:rPr lang="en-US" altLang="ko-KR" sz="1100" dirty="0" smtClean="0"/>
                <a:t>)</a:t>
              </a:r>
              <a:endParaRPr lang="ko-KR" altLang="en-US" sz="1100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159858" y="2032389"/>
              <a:ext cx="80021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100" dirty="0" smtClean="0"/>
                <a:t>20170405</a:t>
              </a:r>
              <a:endParaRPr lang="ko-KR" altLang="en-US" sz="1100" dirty="0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7418412" y="2032389"/>
              <a:ext cx="80021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100" dirty="0" smtClean="0"/>
                <a:t>20170407</a:t>
              </a:r>
              <a:endParaRPr lang="ko-KR" altLang="en-US" sz="1100" dirty="0"/>
            </a:p>
          </p:txBody>
        </p:sp>
        <p:pic>
          <p:nvPicPr>
            <p:cNvPr id="24" name="그림 23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203848" y="5847912"/>
              <a:ext cx="2533650" cy="438150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1691680" y="2428629"/>
              <a:ext cx="3807453" cy="6001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100" dirty="0" smtClean="0"/>
                <a:t>담당자 </a:t>
              </a:r>
              <a:r>
                <a:rPr lang="en-US" altLang="ko-KR" sz="1100" dirty="0" smtClean="0"/>
                <a:t>: 000-123-1234</a:t>
              </a:r>
            </a:p>
            <a:p>
              <a:r>
                <a:rPr lang="ko-KR" altLang="en-US" sz="1100" dirty="0" smtClean="0"/>
                <a:t>차량임차 관련 모든 </a:t>
              </a:r>
              <a:r>
                <a:rPr lang="ko-KR" altLang="en-US" sz="1100" dirty="0" err="1" smtClean="0"/>
                <a:t>제경비</a:t>
              </a:r>
              <a:r>
                <a:rPr lang="ko-KR" altLang="en-US" sz="1100" dirty="0" smtClean="0"/>
                <a:t> 포함해서 견적 요청 드립니다</a:t>
              </a:r>
              <a:r>
                <a:rPr lang="en-US" altLang="ko-KR" sz="1100" dirty="0" smtClean="0"/>
                <a:t>.</a:t>
              </a:r>
            </a:p>
            <a:p>
              <a:r>
                <a:rPr lang="ko-KR" altLang="en-US" sz="1100" dirty="0" smtClean="0"/>
                <a:t>자세한 사항은 첨부파일 참고 바랍니다</a:t>
              </a:r>
              <a:r>
                <a:rPr lang="en-US" altLang="ko-KR" sz="1100" dirty="0" smtClean="0"/>
                <a:t>.</a:t>
              </a:r>
              <a:endParaRPr lang="ko-KR" altLang="en-US" sz="1100" dirty="0"/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130175" y="4180587"/>
              <a:ext cx="8869045" cy="1519173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645960" y="4204089"/>
              <a:ext cx="2808782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100" dirty="0"/>
                <a:t>OO</a:t>
              </a:r>
              <a:r>
                <a:rPr lang="ko-KR" altLang="en-US" sz="1100" dirty="0"/>
                <a:t>학교 현장체험학습 </a:t>
              </a:r>
              <a:r>
                <a:rPr lang="ko-KR" altLang="en-US" sz="1100" dirty="0" smtClean="0"/>
                <a:t>차량계약 특수조건</a:t>
              </a:r>
              <a:endParaRPr lang="ko-KR" altLang="en-US" sz="1100" dirty="0"/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3231515" y="5890260"/>
              <a:ext cx="2323465" cy="327660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105710" y="3255269"/>
              <a:ext cx="8906151" cy="865188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28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공고문 비 필수</a:t>
              </a:r>
              <a:r>
                <a:rPr lang="en-US" altLang="ko-KR" sz="28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,</a:t>
              </a:r>
              <a:r>
                <a:rPr lang="ko-KR" altLang="en-US" sz="28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견적 받고자 하는 내역만 파일첨부</a:t>
              </a:r>
              <a:endPara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23" name="텍스트 개체 틀 8"/>
          <p:cNvSpPr txBox="1">
            <a:spLocks/>
          </p:cNvSpPr>
          <p:nvPr/>
        </p:nvSpPr>
        <p:spPr>
          <a:xfrm>
            <a:off x="395536" y="12700"/>
            <a:ext cx="7632848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견적요청 활용하기</a:t>
            </a:r>
            <a:r>
              <a:rPr lang="en-US" altLang="ko-KR" sz="2400" dirty="0">
                <a:solidFill>
                  <a:srgbClr val="C00000"/>
                </a:solidFill>
              </a:rPr>
              <a:t>(</a:t>
            </a:r>
            <a:r>
              <a:rPr lang="ko-KR" altLang="en-US" sz="2400">
                <a:solidFill>
                  <a:srgbClr val="C00000"/>
                </a:solidFill>
              </a:rPr>
              <a:t>차량임차용역</a:t>
            </a:r>
            <a:r>
              <a:rPr lang="en-US" altLang="ko-KR" sz="2400" dirty="0">
                <a:solidFill>
                  <a:srgbClr val="C00000"/>
                </a:solidFill>
              </a:rPr>
              <a:t>)</a:t>
            </a:r>
            <a:endParaRPr lang="ko-KR" altLang="en-US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526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/>
          <p:cNvGrpSpPr/>
          <p:nvPr/>
        </p:nvGrpSpPr>
        <p:grpSpPr>
          <a:xfrm>
            <a:off x="6040064" y="2749929"/>
            <a:ext cx="1668492" cy="1493583"/>
            <a:chOff x="6614548" y="1810852"/>
            <a:chExt cx="1668492" cy="1493583"/>
          </a:xfrm>
        </p:grpSpPr>
        <p:grpSp>
          <p:nvGrpSpPr>
            <p:cNvPr id="211" name="그룹 210"/>
            <p:cNvGrpSpPr/>
            <p:nvPr/>
          </p:nvGrpSpPr>
          <p:grpSpPr>
            <a:xfrm>
              <a:off x="6614548" y="1810852"/>
              <a:ext cx="1668492" cy="1493583"/>
              <a:chOff x="3780309" y="2875723"/>
              <a:chExt cx="1483196" cy="1327712"/>
            </a:xfrm>
          </p:grpSpPr>
          <p:sp>
            <p:nvSpPr>
              <p:cNvPr id="212" name="육각형 211"/>
              <p:cNvSpPr/>
              <p:nvPr/>
            </p:nvSpPr>
            <p:spPr>
              <a:xfrm>
                <a:off x="3780309" y="2875723"/>
                <a:ext cx="1483196" cy="1327712"/>
              </a:xfrm>
              <a:prstGeom prst="hexagon">
                <a:avLst/>
              </a:prstGeom>
              <a:solidFill>
                <a:schemeClr val="bg1">
                  <a:lumMod val="65000"/>
                </a:schemeClr>
              </a:solidFill>
              <a:ln w="57150">
                <a:solidFill>
                  <a:schemeClr val="bg1">
                    <a:lumMod val="85000"/>
                  </a:schemeClr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213" name="타원 212"/>
              <p:cNvSpPr/>
              <p:nvPr/>
            </p:nvSpPr>
            <p:spPr>
              <a:xfrm>
                <a:off x="4173729" y="3188507"/>
                <a:ext cx="658256" cy="658256"/>
              </a:xfrm>
              <a:prstGeom prst="ellipse">
                <a:avLst/>
              </a:prstGeom>
              <a:solidFill>
                <a:srgbClr val="0D0D0D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228" name="TextBox 227"/>
            <p:cNvSpPr txBox="1"/>
            <p:nvPr/>
          </p:nvSpPr>
          <p:spPr>
            <a:xfrm>
              <a:off x="6989268" y="2047550"/>
              <a:ext cx="902811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800" b="1" dirty="0" smtClean="0">
                  <a:solidFill>
                    <a:schemeClr val="bg1"/>
                  </a:solidFill>
                </a:rPr>
                <a:t>견적</a:t>
              </a:r>
              <a:endParaRPr lang="en-US" altLang="ko-KR" sz="28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2800" b="1" dirty="0" smtClean="0">
                  <a:solidFill>
                    <a:schemeClr val="bg1"/>
                  </a:solidFill>
                </a:rPr>
                <a:t>요청</a:t>
              </a:r>
              <a:endParaRPr lang="ko-KR" altLang="en-US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31" name="아래쪽 화살표 230"/>
          <p:cNvSpPr/>
          <p:nvPr/>
        </p:nvSpPr>
        <p:spPr>
          <a:xfrm rot="14582368">
            <a:off x="5749130" y="3814523"/>
            <a:ext cx="472176" cy="416029"/>
          </a:xfrm>
          <a:prstGeom prst="downArrow">
            <a:avLst/>
          </a:prstGeom>
          <a:solidFill>
            <a:schemeClr val="bg1">
              <a:lumMod val="65000"/>
            </a:schemeClr>
          </a:solidFill>
          <a:ln w="57150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26" name="그룹 25"/>
          <p:cNvGrpSpPr/>
          <p:nvPr/>
        </p:nvGrpSpPr>
        <p:grpSpPr>
          <a:xfrm>
            <a:off x="2626044" y="836712"/>
            <a:ext cx="1668492" cy="1493583"/>
            <a:chOff x="930714" y="3385614"/>
            <a:chExt cx="1668492" cy="1493583"/>
          </a:xfrm>
        </p:grpSpPr>
        <p:grpSp>
          <p:nvGrpSpPr>
            <p:cNvPr id="199" name="그룹 198"/>
            <p:cNvGrpSpPr/>
            <p:nvPr/>
          </p:nvGrpSpPr>
          <p:grpSpPr>
            <a:xfrm>
              <a:off x="930714" y="3385614"/>
              <a:ext cx="1668492" cy="1493583"/>
              <a:chOff x="3780309" y="2875723"/>
              <a:chExt cx="1483196" cy="1327712"/>
            </a:xfrm>
          </p:grpSpPr>
          <p:sp>
            <p:nvSpPr>
              <p:cNvPr id="200" name="육각형 199"/>
              <p:cNvSpPr/>
              <p:nvPr/>
            </p:nvSpPr>
            <p:spPr>
              <a:xfrm>
                <a:off x="3780309" y="2875723"/>
                <a:ext cx="1483196" cy="1327712"/>
              </a:xfrm>
              <a:prstGeom prst="hexagon">
                <a:avLst/>
              </a:prstGeom>
              <a:solidFill>
                <a:schemeClr val="accent1">
                  <a:lumMod val="50000"/>
                </a:schemeClr>
              </a:solidFill>
              <a:ln w="57150">
                <a:solidFill>
                  <a:schemeClr val="bg1">
                    <a:lumMod val="85000"/>
                  </a:schemeClr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201" name="타원 200"/>
              <p:cNvSpPr/>
              <p:nvPr/>
            </p:nvSpPr>
            <p:spPr>
              <a:xfrm>
                <a:off x="4173729" y="3188507"/>
                <a:ext cx="658256" cy="658256"/>
              </a:xfrm>
              <a:prstGeom prst="ellipse">
                <a:avLst/>
              </a:prstGeom>
              <a:solidFill>
                <a:srgbClr val="0D0D0D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220" name="TextBox 219"/>
            <p:cNvSpPr txBox="1"/>
            <p:nvPr/>
          </p:nvSpPr>
          <p:spPr>
            <a:xfrm>
              <a:off x="1287190" y="3842281"/>
              <a:ext cx="90281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800" b="1" dirty="0" smtClean="0">
                  <a:solidFill>
                    <a:schemeClr val="bg1"/>
                  </a:solidFill>
                </a:rPr>
                <a:t>입찰</a:t>
              </a:r>
              <a:endParaRPr lang="ko-KR" altLang="en-US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3" name="아래쪽 화살표 12"/>
          <p:cNvSpPr/>
          <p:nvPr/>
        </p:nvSpPr>
        <p:spPr>
          <a:xfrm rot="14582368">
            <a:off x="2316504" y="1851148"/>
            <a:ext cx="472176" cy="416029"/>
          </a:xfrm>
          <a:prstGeom prst="downArrow">
            <a:avLst/>
          </a:prstGeom>
          <a:solidFill>
            <a:schemeClr val="bg1">
              <a:lumMod val="65000"/>
            </a:schemeClr>
          </a:solidFill>
          <a:ln w="57150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36" name="아래쪽 화살표 235"/>
          <p:cNvSpPr/>
          <p:nvPr/>
        </p:nvSpPr>
        <p:spPr>
          <a:xfrm rot="14582368">
            <a:off x="4030770" y="2823520"/>
            <a:ext cx="472176" cy="416029"/>
          </a:xfrm>
          <a:prstGeom prst="downArrow">
            <a:avLst/>
          </a:prstGeom>
          <a:solidFill>
            <a:schemeClr val="bg1">
              <a:lumMod val="65000"/>
            </a:schemeClr>
          </a:solidFill>
          <a:ln w="57150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2" name="그룹 1"/>
          <p:cNvGrpSpPr/>
          <p:nvPr/>
        </p:nvGrpSpPr>
        <p:grpSpPr>
          <a:xfrm>
            <a:off x="4325059" y="1777759"/>
            <a:ext cx="1668492" cy="1493583"/>
            <a:chOff x="4325059" y="1966615"/>
            <a:chExt cx="1668492" cy="1493583"/>
          </a:xfrm>
        </p:grpSpPr>
        <p:grpSp>
          <p:nvGrpSpPr>
            <p:cNvPr id="207" name="그룹 206"/>
            <p:cNvGrpSpPr/>
            <p:nvPr/>
          </p:nvGrpSpPr>
          <p:grpSpPr>
            <a:xfrm>
              <a:off x="4325059" y="1966615"/>
              <a:ext cx="1668492" cy="1493583"/>
              <a:chOff x="3780309" y="2875723"/>
              <a:chExt cx="1483196" cy="1327712"/>
            </a:xfrm>
            <a:solidFill>
              <a:schemeClr val="accent4">
                <a:lumMod val="75000"/>
              </a:schemeClr>
            </a:solidFill>
          </p:grpSpPr>
          <p:sp>
            <p:nvSpPr>
              <p:cNvPr id="208" name="육각형 207"/>
              <p:cNvSpPr/>
              <p:nvPr/>
            </p:nvSpPr>
            <p:spPr>
              <a:xfrm>
                <a:off x="3780309" y="2875723"/>
                <a:ext cx="1483196" cy="1327712"/>
              </a:xfrm>
              <a:prstGeom prst="hexagon">
                <a:avLst/>
              </a:prstGeom>
              <a:grpFill/>
              <a:ln w="57150">
                <a:solidFill>
                  <a:schemeClr val="bg1">
                    <a:lumMod val="85000"/>
                  </a:schemeClr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209" name="타원 208"/>
              <p:cNvSpPr/>
              <p:nvPr/>
            </p:nvSpPr>
            <p:spPr>
              <a:xfrm>
                <a:off x="4173729" y="3188507"/>
                <a:ext cx="658256" cy="6582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51" name="타원 50"/>
            <p:cNvSpPr/>
            <p:nvPr/>
          </p:nvSpPr>
          <p:spPr>
            <a:xfrm>
              <a:off x="4755717" y="2366413"/>
              <a:ext cx="740492" cy="747897"/>
            </a:xfrm>
            <a:prstGeom prst="ellipse">
              <a:avLst/>
            </a:prstGeom>
            <a:solidFill>
              <a:srgbClr val="0D0D0D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26" name="TextBox 225"/>
            <p:cNvSpPr txBox="1"/>
            <p:nvPr/>
          </p:nvSpPr>
          <p:spPr>
            <a:xfrm>
              <a:off x="4674558" y="2225125"/>
              <a:ext cx="902811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2800" b="1" dirty="0" smtClean="0">
                  <a:solidFill>
                    <a:schemeClr val="bg1"/>
                  </a:solidFill>
                </a:rPr>
                <a:t>2</a:t>
              </a:r>
              <a:r>
                <a:rPr lang="ko-KR" altLang="en-US" sz="2800" b="1" dirty="0" smtClean="0">
                  <a:solidFill>
                    <a:schemeClr val="bg1"/>
                  </a:solidFill>
                </a:rPr>
                <a:t>인</a:t>
              </a:r>
              <a:endParaRPr lang="en-US" altLang="ko-KR" sz="28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2800" b="1" dirty="0" smtClean="0">
                  <a:solidFill>
                    <a:schemeClr val="bg1"/>
                  </a:solidFill>
                </a:rPr>
                <a:t>수의</a:t>
              </a:r>
              <a:endParaRPr lang="ko-KR" altLang="en-US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" name="직사각형 2"/>
          <p:cNvSpPr/>
          <p:nvPr/>
        </p:nvSpPr>
        <p:spPr>
          <a:xfrm>
            <a:off x="0" y="695202"/>
            <a:ext cx="9158909" cy="5650934"/>
          </a:xfrm>
          <a:prstGeom prst="rect">
            <a:avLst/>
          </a:prstGeom>
          <a:solidFill>
            <a:srgbClr val="FDFDFD">
              <a:alpha val="91765"/>
            </a:srgb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/>
          <p:cNvGrpSpPr/>
          <p:nvPr/>
        </p:nvGrpSpPr>
        <p:grpSpPr>
          <a:xfrm>
            <a:off x="4328418" y="3765307"/>
            <a:ext cx="1668492" cy="1508519"/>
            <a:chOff x="5086448" y="2578606"/>
            <a:chExt cx="1668492" cy="1493583"/>
          </a:xfrm>
        </p:grpSpPr>
        <p:grpSp>
          <p:nvGrpSpPr>
            <p:cNvPr id="203" name="그룹 202"/>
            <p:cNvGrpSpPr/>
            <p:nvPr/>
          </p:nvGrpSpPr>
          <p:grpSpPr>
            <a:xfrm>
              <a:off x="5086448" y="2578606"/>
              <a:ext cx="1668492" cy="1493583"/>
              <a:chOff x="3780309" y="2875723"/>
              <a:chExt cx="1483196" cy="1327712"/>
            </a:xfrm>
          </p:grpSpPr>
          <p:sp>
            <p:nvSpPr>
              <p:cNvPr id="204" name="육각형 203"/>
              <p:cNvSpPr/>
              <p:nvPr/>
            </p:nvSpPr>
            <p:spPr>
              <a:xfrm>
                <a:off x="3780309" y="2875723"/>
                <a:ext cx="1483196" cy="1327712"/>
              </a:xfrm>
              <a:prstGeom prst="hexagon">
                <a:avLst/>
              </a:prstGeom>
              <a:solidFill>
                <a:schemeClr val="accent1">
                  <a:lumMod val="75000"/>
                </a:schemeClr>
              </a:solidFill>
              <a:ln w="5715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205" name="타원 204"/>
              <p:cNvSpPr/>
              <p:nvPr/>
            </p:nvSpPr>
            <p:spPr>
              <a:xfrm>
                <a:off x="4173729" y="3188507"/>
                <a:ext cx="658256" cy="658256"/>
              </a:xfrm>
              <a:prstGeom prst="ellipse">
                <a:avLst/>
              </a:prstGeom>
              <a:solidFill>
                <a:srgbClr val="0D0D0D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227" name="TextBox 226"/>
            <p:cNvSpPr txBox="1"/>
            <p:nvPr/>
          </p:nvSpPr>
          <p:spPr>
            <a:xfrm>
              <a:off x="5447858" y="2815300"/>
              <a:ext cx="902811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2800" b="1" dirty="0" smtClean="0">
                  <a:solidFill>
                    <a:schemeClr val="bg1"/>
                  </a:solidFill>
                </a:rPr>
                <a:t>1</a:t>
              </a:r>
              <a:r>
                <a:rPr lang="ko-KR" altLang="en-US" sz="2800" b="1" dirty="0" smtClean="0">
                  <a:solidFill>
                    <a:schemeClr val="bg1"/>
                  </a:solidFill>
                </a:rPr>
                <a:t>인</a:t>
              </a:r>
              <a:endParaRPr lang="en-US" altLang="ko-KR" sz="28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2800" b="1" dirty="0" smtClean="0">
                  <a:solidFill>
                    <a:schemeClr val="bg1"/>
                  </a:solidFill>
                </a:rPr>
                <a:t>수의</a:t>
              </a:r>
              <a:endParaRPr lang="ko-KR" altLang="en-US" sz="28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899592" y="1804715"/>
            <a:ext cx="1668492" cy="1493583"/>
            <a:chOff x="2341698" y="2578606"/>
            <a:chExt cx="1668492" cy="1493583"/>
          </a:xfrm>
        </p:grpSpPr>
        <p:grpSp>
          <p:nvGrpSpPr>
            <p:cNvPr id="152" name="그룹 151"/>
            <p:cNvGrpSpPr/>
            <p:nvPr/>
          </p:nvGrpSpPr>
          <p:grpSpPr>
            <a:xfrm>
              <a:off x="2341698" y="2578606"/>
              <a:ext cx="1668492" cy="1493583"/>
              <a:chOff x="3780309" y="2875723"/>
              <a:chExt cx="1483196" cy="1327712"/>
            </a:xfrm>
          </p:grpSpPr>
          <p:sp>
            <p:nvSpPr>
              <p:cNvPr id="153" name="육각형 152"/>
              <p:cNvSpPr/>
              <p:nvPr/>
            </p:nvSpPr>
            <p:spPr>
              <a:xfrm>
                <a:off x="3780309" y="2875723"/>
                <a:ext cx="1483196" cy="1327712"/>
              </a:xfrm>
              <a:prstGeom prst="hexagon">
                <a:avLst/>
              </a:prstGeom>
              <a:solidFill>
                <a:schemeClr val="bg1">
                  <a:lumMod val="75000"/>
                </a:schemeClr>
              </a:solidFill>
              <a:ln w="5715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54" name="타원 153"/>
              <p:cNvSpPr/>
              <p:nvPr/>
            </p:nvSpPr>
            <p:spPr>
              <a:xfrm>
                <a:off x="4173729" y="3188507"/>
                <a:ext cx="658256" cy="658256"/>
              </a:xfrm>
              <a:prstGeom prst="ellipse">
                <a:avLst/>
              </a:prstGeom>
              <a:solidFill>
                <a:srgbClr val="0D0D0D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2752185" y="3030744"/>
              <a:ext cx="82586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800" b="1" dirty="0" smtClean="0">
                  <a:solidFill>
                    <a:schemeClr val="bg1"/>
                  </a:solidFill>
                </a:rPr>
                <a:t>S2B</a:t>
              </a:r>
              <a:endParaRPr lang="ko-KR" altLang="en-US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35" name="아래쪽 화살표 234"/>
          <p:cNvSpPr/>
          <p:nvPr/>
        </p:nvSpPr>
        <p:spPr>
          <a:xfrm rot="17791414">
            <a:off x="2340660" y="2790680"/>
            <a:ext cx="472176" cy="416029"/>
          </a:xfrm>
          <a:prstGeom prst="downArrow">
            <a:avLst/>
          </a:prstGeom>
          <a:solidFill>
            <a:schemeClr val="bg1">
              <a:lumMod val="65000"/>
            </a:schemeClr>
          </a:solidFill>
          <a:ln w="57150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8" name="그룹 7"/>
          <p:cNvGrpSpPr/>
          <p:nvPr/>
        </p:nvGrpSpPr>
        <p:grpSpPr>
          <a:xfrm>
            <a:off x="2613344" y="2789598"/>
            <a:ext cx="1668492" cy="1493583"/>
            <a:chOff x="3705992" y="1788209"/>
            <a:chExt cx="1668492" cy="1493583"/>
          </a:xfrm>
        </p:grpSpPr>
        <p:grpSp>
          <p:nvGrpSpPr>
            <p:cNvPr id="195" name="그룹 194"/>
            <p:cNvGrpSpPr/>
            <p:nvPr/>
          </p:nvGrpSpPr>
          <p:grpSpPr>
            <a:xfrm>
              <a:off x="3705992" y="1788209"/>
              <a:ext cx="1668492" cy="1493583"/>
              <a:chOff x="3780309" y="2875723"/>
              <a:chExt cx="1483196" cy="1327712"/>
            </a:xfrm>
          </p:grpSpPr>
          <p:sp>
            <p:nvSpPr>
              <p:cNvPr id="196" name="육각형 195"/>
              <p:cNvSpPr/>
              <p:nvPr/>
            </p:nvSpPr>
            <p:spPr>
              <a:xfrm>
                <a:off x="3780309" y="2875723"/>
                <a:ext cx="1483196" cy="1327712"/>
              </a:xfrm>
              <a:prstGeom prst="hexagon">
                <a:avLst/>
              </a:prstGeom>
              <a:solidFill>
                <a:schemeClr val="accent5">
                  <a:lumMod val="75000"/>
                </a:schemeClr>
              </a:solidFill>
              <a:ln w="5715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97" name="타원 196"/>
              <p:cNvSpPr/>
              <p:nvPr/>
            </p:nvSpPr>
            <p:spPr>
              <a:xfrm>
                <a:off x="4173729" y="3188507"/>
                <a:ext cx="658256" cy="658256"/>
              </a:xfrm>
              <a:prstGeom prst="ellipse">
                <a:avLst/>
              </a:prstGeom>
              <a:solidFill>
                <a:srgbClr val="0D0D0D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221" name="TextBox 220"/>
            <p:cNvSpPr txBox="1"/>
            <p:nvPr/>
          </p:nvSpPr>
          <p:spPr>
            <a:xfrm>
              <a:off x="4074577" y="2042845"/>
              <a:ext cx="902811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800" b="1" dirty="0" smtClean="0">
                  <a:solidFill>
                    <a:schemeClr val="bg1"/>
                  </a:solidFill>
                </a:rPr>
                <a:t>수의</a:t>
              </a:r>
              <a:endParaRPr lang="en-US" altLang="ko-KR" sz="2800" b="1" dirty="0" smtClean="0">
                <a:solidFill>
                  <a:schemeClr val="bg1"/>
                </a:solidFill>
              </a:endParaRPr>
            </a:p>
            <a:p>
              <a:r>
                <a:rPr lang="ko-KR" altLang="en-US" sz="2800" b="1" dirty="0" smtClean="0">
                  <a:solidFill>
                    <a:schemeClr val="bg1"/>
                  </a:solidFill>
                </a:rPr>
                <a:t>계</a:t>
              </a:r>
              <a:r>
                <a:rPr lang="ko-KR" altLang="en-US" sz="2800" b="1" dirty="0">
                  <a:solidFill>
                    <a:schemeClr val="bg1"/>
                  </a:solidFill>
                </a:rPr>
                <a:t>약</a:t>
              </a:r>
            </a:p>
          </p:txBody>
        </p:sp>
      </p:grpSp>
      <p:sp>
        <p:nvSpPr>
          <p:cNvPr id="233" name="아래쪽 화살표 232"/>
          <p:cNvSpPr/>
          <p:nvPr/>
        </p:nvSpPr>
        <p:spPr>
          <a:xfrm rot="17791414">
            <a:off x="4048925" y="3787151"/>
            <a:ext cx="472176" cy="416029"/>
          </a:xfrm>
          <a:prstGeom prst="downArrow">
            <a:avLst/>
          </a:prstGeom>
          <a:solidFill>
            <a:schemeClr val="bg1">
              <a:lumMod val="65000"/>
            </a:schemeClr>
          </a:solidFill>
          <a:ln w="57150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8" name="텍스트 개체 틀 8"/>
          <p:cNvSpPr txBox="1">
            <a:spLocks/>
          </p:cNvSpPr>
          <p:nvPr/>
        </p:nvSpPr>
        <p:spPr>
          <a:xfrm>
            <a:off x="98928" y="44624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견적정보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6050652" y="4766029"/>
            <a:ext cx="1668492" cy="1493583"/>
            <a:chOff x="6600130" y="3366561"/>
            <a:chExt cx="1668492" cy="1493583"/>
          </a:xfrm>
        </p:grpSpPr>
        <p:grpSp>
          <p:nvGrpSpPr>
            <p:cNvPr id="215" name="그룹 214"/>
            <p:cNvGrpSpPr/>
            <p:nvPr/>
          </p:nvGrpSpPr>
          <p:grpSpPr>
            <a:xfrm>
              <a:off x="6600130" y="3366561"/>
              <a:ext cx="1668492" cy="1493583"/>
              <a:chOff x="3780309" y="2875723"/>
              <a:chExt cx="1483196" cy="1327712"/>
            </a:xfrm>
          </p:grpSpPr>
          <p:sp>
            <p:nvSpPr>
              <p:cNvPr id="216" name="육각형 215"/>
              <p:cNvSpPr/>
              <p:nvPr/>
            </p:nvSpPr>
            <p:spPr>
              <a:xfrm>
                <a:off x="3780309" y="2875723"/>
                <a:ext cx="1483196" cy="1327712"/>
              </a:xfrm>
              <a:prstGeom prst="hexagon">
                <a:avLst/>
              </a:prstGeom>
              <a:solidFill>
                <a:schemeClr val="bg1">
                  <a:lumMod val="50000"/>
                </a:schemeClr>
              </a:solidFill>
              <a:ln w="57150">
                <a:solidFill>
                  <a:schemeClr val="bg1">
                    <a:lumMod val="85000"/>
                  </a:schemeClr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217" name="타원 216"/>
              <p:cNvSpPr/>
              <p:nvPr/>
            </p:nvSpPr>
            <p:spPr>
              <a:xfrm>
                <a:off x="4173729" y="3188507"/>
                <a:ext cx="658256" cy="658256"/>
              </a:xfrm>
              <a:prstGeom prst="ellipse">
                <a:avLst/>
              </a:prstGeom>
              <a:solidFill>
                <a:srgbClr val="0D0D0D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229" name="TextBox 228"/>
            <p:cNvSpPr txBox="1"/>
            <p:nvPr/>
          </p:nvSpPr>
          <p:spPr>
            <a:xfrm>
              <a:off x="7010698" y="3627021"/>
              <a:ext cx="902811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800" b="1" dirty="0" smtClean="0">
                  <a:solidFill>
                    <a:schemeClr val="bg1"/>
                  </a:solidFill>
                </a:rPr>
                <a:t>견적</a:t>
              </a:r>
              <a:endParaRPr lang="en-US" altLang="ko-KR" sz="28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2800" b="1" dirty="0" smtClean="0">
                  <a:solidFill>
                    <a:schemeClr val="bg1"/>
                  </a:solidFill>
                </a:rPr>
                <a:t>정보</a:t>
              </a:r>
              <a:endParaRPr lang="ko-KR" altLang="en-US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32" name="아래쪽 화살표 231"/>
          <p:cNvSpPr/>
          <p:nvPr/>
        </p:nvSpPr>
        <p:spPr>
          <a:xfrm rot="17791414">
            <a:off x="5753200" y="4791295"/>
            <a:ext cx="472176" cy="416029"/>
          </a:xfrm>
          <a:prstGeom prst="downArrow">
            <a:avLst/>
          </a:prstGeom>
          <a:solidFill>
            <a:schemeClr val="bg1">
              <a:lumMod val="65000"/>
            </a:schemeClr>
          </a:solidFill>
          <a:ln w="57150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22392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텍스트 개체 틀 8"/>
          <p:cNvSpPr txBox="1">
            <a:spLocks/>
          </p:cNvSpPr>
          <p:nvPr/>
        </p:nvSpPr>
        <p:spPr>
          <a:xfrm>
            <a:off x="75482" y="9455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지정정보처리장치 </a:t>
            </a:r>
            <a:r>
              <a:rPr lang="en-US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vs </a:t>
            </a: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인터넷 쇼핑몰 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223580" y="2572546"/>
            <a:ext cx="4097781" cy="3376363"/>
            <a:chOff x="1116013" y="2788638"/>
            <a:chExt cx="6641440" cy="3242275"/>
          </a:xfrm>
        </p:grpSpPr>
        <p:grpSp>
          <p:nvGrpSpPr>
            <p:cNvPr id="34" name="그룹 28"/>
            <p:cNvGrpSpPr>
              <a:grpSpLocks/>
            </p:cNvGrpSpPr>
            <p:nvPr/>
          </p:nvGrpSpPr>
          <p:grpSpPr bwMode="auto">
            <a:xfrm>
              <a:off x="4877095" y="2814816"/>
              <a:ext cx="2852737" cy="1262063"/>
              <a:chOff x="6893174" y="1716031"/>
              <a:chExt cx="2852928" cy="1261848"/>
            </a:xfrm>
          </p:grpSpPr>
          <p:sp>
            <p:nvSpPr>
              <p:cNvPr id="35" name="모서리가 둥근 직사각형 34"/>
              <p:cNvSpPr/>
              <p:nvPr/>
            </p:nvSpPr>
            <p:spPr>
              <a:xfrm>
                <a:off x="6893174" y="1877928"/>
                <a:ext cx="2852928" cy="1099951"/>
              </a:xfrm>
              <a:prstGeom prst="roundRect">
                <a:avLst/>
              </a:prstGeom>
              <a:solidFill>
                <a:sysClr val="window" lastClr="FFFFFF"/>
              </a:solidFill>
              <a:ln w="6350" cap="flat" cmpd="sng" algn="ctr">
                <a:solidFill>
                  <a:srgbClr val="4F81BD">
                    <a:shade val="50000"/>
                  </a:srgbClr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kern="0">
                  <a:solidFill>
                    <a:sysClr val="window" lastClr="FFFFFF"/>
                  </a:solidFill>
                  <a:latin typeface="맑은 고딕"/>
                  <a:ea typeface="맑은 고딕"/>
                </a:endParaRPr>
              </a:p>
            </p:txBody>
          </p:sp>
          <p:pic>
            <p:nvPicPr>
              <p:cNvPr id="36" name="Picture 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64038" y="2111503"/>
                <a:ext cx="2733675" cy="6381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8" name="TextBox 37"/>
              <p:cNvSpPr txBox="1"/>
              <p:nvPr/>
            </p:nvSpPr>
            <p:spPr>
              <a:xfrm>
                <a:off x="7838572" y="1716031"/>
                <a:ext cx="1013157" cy="265953"/>
              </a:xfrm>
              <a:prstGeom prst="rect">
                <a:avLst/>
              </a:prstGeom>
              <a:solidFill>
                <a:sysClr val="window" lastClr="FFFFFF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1200" b="1" kern="0" dirty="0">
                    <a:ln w="1905"/>
                    <a:solidFill>
                      <a:srgbClr val="1F497D"/>
                    </a:solidFill>
                    <a:effectLst>
                      <a:innerShdw blurRad="69850" dist="43180" dir="5400000">
                        <a:srgbClr val="000000">
                          <a:alpha val="65000"/>
                        </a:srgbClr>
                      </a:innerShdw>
                    </a:effectLst>
                    <a:latin typeface="맑은 고딕"/>
                    <a:ea typeface="맑은 고딕"/>
                  </a:rPr>
                  <a:t>조달청</a:t>
                </a:r>
                <a:endParaRPr lang="ko-KR" altLang="en-US" b="1" kern="0" dirty="0">
                  <a:ln w="1905"/>
                  <a:solidFill>
                    <a:srgbClr val="1F497D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맑은 고딕"/>
                  <a:ea typeface="맑은 고딕"/>
                </a:endParaRPr>
              </a:p>
            </p:txBody>
          </p:sp>
        </p:grpSp>
        <p:grpSp>
          <p:nvGrpSpPr>
            <p:cNvPr id="39" name="그룹 29"/>
            <p:cNvGrpSpPr>
              <a:grpSpLocks/>
            </p:cNvGrpSpPr>
            <p:nvPr/>
          </p:nvGrpSpPr>
          <p:grpSpPr bwMode="auto">
            <a:xfrm>
              <a:off x="1116013" y="4725988"/>
              <a:ext cx="2852737" cy="1304925"/>
              <a:chOff x="3131840" y="3833468"/>
              <a:chExt cx="2852928" cy="1305436"/>
            </a:xfrm>
          </p:grpSpPr>
          <p:sp>
            <p:nvSpPr>
              <p:cNvPr id="40" name="모서리가 둥근 직사각형 39"/>
              <p:cNvSpPr/>
              <p:nvPr/>
            </p:nvSpPr>
            <p:spPr>
              <a:xfrm>
                <a:off x="3131840" y="4039924"/>
                <a:ext cx="2852928" cy="1098980"/>
              </a:xfrm>
              <a:prstGeom prst="roundRect">
                <a:avLst/>
              </a:prstGeom>
              <a:solidFill>
                <a:sysClr val="window" lastClr="FFFFFF"/>
              </a:solidFill>
              <a:ln w="6350" cap="flat" cmpd="sng" algn="ctr">
                <a:solidFill>
                  <a:srgbClr val="4F81BD">
                    <a:shade val="50000"/>
                  </a:srgbClr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kern="0">
                  <a:solidFill>
                    <a:sysClr val="window" lastClr="FFFFFF"/>
                  </a:solidFill>
                  <a:latin typeface="맑은 고딕"/>
                  <a:ea typeface="맑은 고딕"/>
                </a:endParaRPr>
              </a:p>
            </p:txBody>
          </p:sp>
          <p:pic>
            <p:nvPicPr>
              <p:cNvPr id="41" name="Picture 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02704" y="4203944"/>
                <a:ext cx="2733675" cy="7715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2" name="TextBox 41"/>
              <p:cNvSpPr txBox="1"/>
              <p:nvPr/>
            </p:nvSpPr>
            <p:spPr>
              <a:xfrm>
                <a:off x="3446269" y="3833468"/>
                <a:ext cx="2219294" cy="266103"/>
              </a:xfrm>
              <a:prstGeom prst="rect">
                <a:avLst/>
              </a:prstGeom>
              <a:solidFill>
                <a:sysClr val="window" lastClr="FFFFFF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1200" b="1" kern="0" dirty="0">
                    <a:ln w="1905"/>
                    <a:solidFill>
                      <a:srgbClr val="1F497D"/>
                    </a:solidFill>
                    <a:effectLst>
                      <a:innerShdw blurRad="69850" dist="43180" dir="5400000">
                        <a:srgbClr val="000000">
                          <a:alpha val="65000"/>
                        </a:srgbClr>
                      </a:innerShdw>
                    </a:effectLst>
                    <a:latin typeface="맑은 고딕"/>
                    <a:ea typeface="맑은 고딕"/>
                  </a:rPr>
                  <a:t>농수산물유통공사</a:t>
                </a:r>
              </a:p>
            </p:txBody>
          </p:sp>
        </p:grpSp>
        <p:grpSp>
          <p:nvGrpSpPr>
            <p:cNvPr id="43" name="그룹 27"/>
            <p:cNvGrpSpPr>
              <a:grpSpLocks/>
            </p:cNvGrpSpPr>
            <p:nvPr/>
          </p:nvGrpSpPr>
          <p:grpSpPr bwMode="auto">
            <a:xfrm>
              <a:off x="1130046" y="2788638"/>
              <a:ext cx="2852736" cy="1304925"/>
              <a:chOff x="3361826" y="1895360"/>
              <a:chExt cx="2852927" cy="1305436"/>
            </a:xfrm>
          </p:grpSpPr>
          <p:sp>
            <p:nvSpPr>
              <p:cNvPr id="44" name="모서리가 둥근 직사각형 43"/>
              <p:cNvSpPr/>
              <p:nvPr/>
            </p:nvSpPr>
            <p:spPr>
              <a:xfrm>
                <a:off x="3361826" y="2101816"/>
                <a:ext cx="2852927" cy="1098980"/>
              </a:xfrm>
              <a:prstGeom prst="roundRect">
                <a:avLst/>
              </a:prstGeom>
              <a:solidFill>
                <a:sysClr val="window" lastClr="FFFFFF"/>
              </a:solidFill>
              <a:ln w="6350" cap="flat" cmpd="sng" algn="ctr">
                <a:solidFill>
                  <a:srgbClr val="4F81BD">
                    <a:shade val="50000"/>
                  </a:srgbClr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kern="0">
                  <a:solidFill>
                    <a:sysClr val="window" lastClr="FFFFFF"/>
                  </a:solidFill>
                  <a:latin typeface="맑은 고딕"/>
                  <a:ea typeface="맑은 고딕"/>
                </a:endParaRPr>
              </a:p>
            </p:txBody>
          </p:sp>
          <p:pic>
            <p:nvPicPr>
              <p:cNvPr id="45" name="Picture 4" descr="D:\S2B장민아\로고\S2B로고png파일.png"/>
              <p:cNvPicPr>
                <a:picLocks noChangeAspect="1" noChangeArrowheads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000"/>
              <a:stretch/>
            </p:blipFill>
            <p:spPr bwMode="auto">
              <a:xfrm>
                <a:off x="3778371" y="2374848"/>
                <a:ext cx="2013475" cy="6006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6" name="TextBox 45"/>
              <p:cNvSpPr txBox="1"/>
              <p:nvPr/>
            </p:nvSpPr>
            <p:spPr>
              <a:xfrm>
                <a:off x="3660578" y="1895360"/>
                <a:ext cx="2219295" cy="266103"/>
              </a:xfrm>
              <a:prstGeom prst="rect">
                <a:avLst/>
              </a:prstGeom>
              <a:solidFill>
                <a:sysClr val="window" lastClr="FFFFFF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1200" b="1" kern="0" dirty="0">
                    <a:ln w="1905"/>
                    <a:solidFill>
                      <a:srgbClr val="1F497D"/>
                    </a:solidFill>
                    <a:effectLst>
                      <a:innerShdw blurRad="69850" dist="43180" dir="5400000">
                        <a:srgbClr val="000000">
                          <a:alpha val="65000"/>
                        </a:srgbClr>
                      </a:innerShdw>
                    </a:effectLst>
                    <a:latin typeface="맑은 고딕"/>
                    <a:ea typeface="맑은 고딕"/>
                  </a:rPr>
                  <a:t>한국교직원공제회</a:t>
                </a:r>
              </a:p>
            </p:txBody>
          </p:sp>
        </p:grpSp>
        <p:cxnSp>
          <p:nvCxnSpPr>
            <p:cNvPr id="47" name="직선 연결선 43"/>
            <p:cNvCxnSpPr>
              <a:cxnSpLocks noChangeShapeType="1"/>
            </p:cNvCxnSpPr>
            <p:nvPr/>
          </p:nvCxnSpPr>
          <p:spPr bwMode="auto">
            <a:xfrm>
              <a:off x="3059113" y="4437063"/>
              <a:ext cx="2952750" cy="0"/>
            </a:xfrm>
            <a:prstGeom prst="line">
              <a:avLst/>
            </a:prstGeom>
            <a:noFill/>
            <a:ln w="9525" algn="ctr">
              <a:solidFill>
                <a:srgbClr val="7F7F7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8" name="직선 연결선 44"/>
            <p:cNvCxnSpPr>
              <a:cxnSpLocks noChangeShapeType="1"/>
            </p:cNvCxnSpPr>
            <p:nvPr/>
          </p:nvCxnSpPr>
          <p:spPr bwMode="auto">
            <a:xfrm>
              <a:off x="4572000" y="3429000"/>
              <a:ext cx="0" cy="2016125"/>
            </a:xfrm>
            <a:prstGeom prst="line">
              <a:avLst/>
            </a:prstGeom>
            <a:noFill/>
            <a:ln w="9525" algn="ctr">
              <a:solidFill>
                <a:srgbClr val="7F7F7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grpSp>
          <p:nvGrpSpPr>
            <p:cNvPr id="49" name="그룹 45"/>
            <p:cNvGrpSpPr>
              <a:grpSpLocks/>
            </p:cNvGrpSpPr>
            <p:nvPr/>
          </p:nvGrpSpPr>
          <p:grpSpPr bwMode="auto">
            <a:xfrm>
              <a:off x="4904716" y="4758732"/>
              <a:ext cx="2852737" cy="1262062"/>
              <a:chOff x="4904500" y="4037946"/>
              <a:chExt cx="2852928" cy="1261848"/>
            </a:xfrm>
          </p:grpSpPr>
          <p:grpSp>
            <p:nvGrpSpPr>
              <p:cNvPr id="50" name="그룹 26"/>
              <p:cNvGrpSpPr>
                <a:grpSpLocks/>
              </p:cNvGrpSpPr>
              <p:nvPr/>
            </p:nvGrpSpPr>
            <p:grpSpPr bwMode="auto">
              <a:xfrm>
                <a:off x="4904500" y="4037946"/>
                <a:ext cx="2852928" cy="1261848"/>
                <a:chOff x="7136748" y="3659618"/>
                <a:chExt cx="2852928" cy="1261848"/>
              </a:xfrm>
            </p:grpSpPr>
            <p:sp>
              <p:nvSpPr>
                <p:cNvPr id="52" name="모서리가 둥근 직사각형 51"/>
                <p:cNvSpPr/>
                <p:nvPr/>
              </p:nvSpPr>
              <p:spPr>
                <a:xfrm>
                  <a:off x="7136748" y="3821515"/>
                  <a:ext cx="2852928" cy="1099951"/>
                </a:xfrm>
                <a:prstGeom prst="roundRect">
                  <a:avLst/>
                </a:prstGeom>
                <a:solidFill>
                  <a:sysClr val="window" lastClr="FFFFFF"/>
                </a:solidFill>
                <a:ln w="6350" cap="flat" cmpd="sng" algn="ctr">
                  <a:solidFill>
                    <a:srgbClr val="4F81BD">
                      <a:shade val="5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ko-KR" altLang="en-US" kern="0">
                    <a:solidFill>
                      <a:sysClr val="window" lastClr="FFFFFF"/>
                    </a:solidFill>
                    <a:latin typeface="맑은 고딕"/>
                    <a:ea typeface="맑은 고딕"/>
                  </a:endParaRPr>
                </a:p>
              </p:txBody>
            </p:sp>
            <p:sp>
              <p:nvSpPr>
                <p:cNvPr id="53" name="TextBox 52"/>
                <p:cNvSpPr txBox="1"/>
                <p:nvPr/>
              </p:nvSpPr>
              <p:spPr>
                <a:xfrm>
                  <a:off x="7506396" y="3659618"/>
                  <a:ext cx="2219294" cy="265953"/>
                </a:xfrm>
                <a:prstGeom prst="rect">
                  <a:avLst/>
                </a:prstGeom>
                <a:solidFill>
                  <a:sysClr val="window" lastClr="FFFFFF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txBody>
                <a:bodyPr wrap="none"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ko-KR" altLang="en-US" sz="1200" b="1" kern="0" dirty="0">
                      <a:ln w="1905"/>
                      <a:solidFill>
                        <a:srgbClr val="1F497D"/>
                      </a:solidFill>
                      <a:effectLst>
                        <a:innerShdw blurRad="69850" dist="43180" dir="5400000">
                          <a:srgbClr val="000000">
                            <a:alpha val="65000"/>
                          </a:srgbClr>
                        </a:innerShdw>
                      </a:effectLst>
                      <a:latin typeface="맑은 고딕"/>
                      <a:ea typeface="맑은 고딕"/>
                    </a:rPr>
                    <a:t>한국자산관리공사</a:t>
                  </a:r>
                </a:p>
              </p:txBody>
            </p:sp>
          </p:grpSp>
          <p:pic>
            <p:nvPicPr>
              <p:cNvPr id="51" name="그림 47" descr="SSSSS.png"/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9938"/>
              <a:stretch/>
            </p:blipFill>
            <p:spPr bwMode="auto">
              <a:xfrm>
                <a:off x="5030870" y="4439611"/>
                <a:ext cx="2600184" cy="648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55" name="TextBox 54"/>
          <p:cNvSpPr txBox="1">
            <a:spLocks noChangeArrowheads="1"/>
          </p:cNvSpPr>
          <p:nvPr/>
        </p:nvSpPr>
        <p:spPr bwMode="auto">
          <a:xfrm>
            <a:off x="223580" y="737086"/>
            <a:ext cx="4277659" cy="1661993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>
                <a:lumMod val="65000"/>
                <a:lumOff val="35000"/>
              </a:schemeClr>
            </a:solidFill>
            <a:prstDash val="sysDash"/>
          </a:ln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latinLnBrk="0" hangingPunct="1">
              <a:spcBef>
                <a:spcPct val="0"/>
              </a:spcBef>
              <a:buFont typeface="Arial" pitchFamily="34" charset="0"/>
              <a:buNone/>
              <a:defRPr/>
            </a:pPr>
            <a:r>
              <a:rPr lang="en-US" altLang="ko-KR" sz="1600" b="1" dirty="0" smtClean="0">
                <a:solidFill>
                  <a:schemeClr val="bg1"/>
                </a:solidFill>
                <a:latin typeface="+mn-lt"/>
                <a:ea typeface="HY헤드라인M" pitchFamily="18" charset="-127"/>
              </a:rPr>
              <a:t> </a:t>
            </a:r>
            <a:r>
              <a:rPr lang="ko-KR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HY헤드라인M" pitchFamily="18" charset="-127"/>
              </a:rPr>
              <a:t>■ 지정정보처리장치</a:t>
            </a:r>
            <a:endParaRPr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HY헤드라인M" pitchFamily="18" charset="-127"/>
            </a:endParaRPr>
          </a:p>
          <a:p>
            <a:pPr eaLnBrk="1" latinLnBrk="0" hangingPunct="1">
              <a:spcBef>
                <a:spcPct val="0"/>
              </a:spcBef>
              <a:buFont typeface="Arial" pitchFamily="34" charset="0"/>
              <a:buNone/>
              <a:defRPr/>
            </a:pPr>
            <a:r>
              <a:rPr lang="en-US" altLang="ko-KR" sz="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HY헤드라인M" pitchFamily="18" charset="-127"/>
              </a:rPr>
              <a:t> </a:t>
            </a:r>
            <a:endParaRPr lang="en-US" altLang="ko-KR" sz="500" b="1" dirty="0" smtClean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HY헤드라인M" pitchFamily="18" charset="-127"/>
            </a:endParaRPr>
          </a:p>
          <a:p>
            <a:pPr eaLnBrk="1" latinLnBrk="0" hangingPunct="1">
              <a:spcBef>
                <a:spcPct val="0"/>
              </a:spcBef>
              <a:buFont typeface="Arial" pitchFamily="34" charset="0"/>
              <a:buNone/>
              <a:defRPr/>
            </a:pPr>
            <a:r>
              <a:rPr lang="en-US" altLang="ko-KR" sz="1600" b="1" spc="-18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HY헤드라인M" pitchFamily="18" charset="-127"/>
              </a:rPr>
              <a:t> </a:t>
            </a:r>
            <a:r>
              <a:rPr lang="en-US" altLang="ko-KR" sz="1600" b="1" spc="-18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HY헤드라인M" pitchFamily="18" charset="-127"/>
              </a:rPr>
              <a:t>  -</a:t>
            </a:r>
            <a:r>
              <a:rPr lang="ko-KR" altLang="en-US" sz="1600" b="1" spc="-17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HY헤드라인M" pitchFamily="18" charset="-127"/>
              </a:rPr>
              <a:t>「지방자치단체를 당사자로 하는 계약에 관한 법률 시행령」 제</a:t>
            </a:r>
            <a:r>
              <a:rPr lang="en-US" altLang="ko-KR" sz="1600" b="1" spc="-17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HY헤드라인M" pitchFamily="18" charset="-127"/>
              </a:rPr>
              <a:t>6</a:t>
            </a:r>
            <a:r>
              <a:rPr lang="ko-KR" altLang="en-US" sz="1600" b="1" spc="-17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HY헤드라인M" pitchFamily="18" charset="-127"/>
              </a:rPr>
              <a:t>조의 </a:t>
            </a:r>
            <a:r>
              <a:rPr lang="en-US" altLang="ko-KR" sz="1600" b="1" spc="-17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HY헤드라인M" pitchFamily="18" charset="-127"/>
              </a:rPr>
              <a:t>2</a:t>
            </a:r>
            <a:r>
              <a:rPr lang="ko-KR" altLang="en-US" sz="1600" b="1" spc="-17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HY헤드라인M" pitchFamily="18" charset="-127"/>
              </a:rPr>
              <a:t>에</a:t>
            </a:r>
            <a:r>
              <a:rPr lang="en-US" altLang="ko-KR" sz="1600" b="1" spc="-17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HY헤드라인M" pitchFamily="18" charset="-127"/>
              </a:rPr>
              <a:t> </a:t>
            </a:r>
            <a:r>
              <a:rPr lang="ko-KR" altLang="en-US" sz="1600" b="1" spc="-17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HY헤드라인M" pitchFamily="18" charset="-127"/>
              </a:rPr>
              <a:t>따른 </a:t>
            </a:r>
            <a:r>
              <a:rPr lang="en-US" altLang="ko-KR" sz="1600" b="1" spc="-17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HY헤드라인M" pitchFamily="18" charset="-127"/>
              </a:rPr>
              <a:t>“</a:t>
            </a:r>
            <a:r>
              <a:rPr lang="ko-KR" altLang="en-US" sz="1600" b="1" spc="-170" dirty="0" err="1" smtClean="0">
                <a:solidFill>
                  <a:srgbClr val="2B7BC2"/>
                </a:solidFill>
                <a:latin typeface="+mn-lt"/>
                <a:ea typeface="HY헤드라인M" pitchFamily="18" charset="-127"/>
              </a:rPr>
              <a:t>행정안전부장관이</a:t>
            </a:r>
            <a:r>
              <a:rPr lang="ko-KR" altLang="en-US" sz="1600" b="1" spc="-170" dirty="0" smtClean="0">
                <a:solidFill>
                  <a:srgbClr val="2B7BC2"/>
                </a:solidFill>
                <a:latin typeface="+mn-lt"/>
                <a:ea typeface="HY헤드라인M" pitchFamily="18" charset="-127"/>
              </a:rPr>
              <a:t> 지정 </a:t>
            </a:r>
            <a:r>
              <a:rPr lang="en-US" altLang="ko-KR" sz="1600" b="1" spc="-170" dirty="0" smtClean="0">
                <a:solidFill>
                  <a:srgbClr val="2B7BC2"/>
                </a:solidFill>
                <a:latin typeface="+mn-lt"/>
                <a:ea typeface="HY헤드라인M" pitchFamily="18" charset="-127"/>
              </a:rPr>
              <a:t>· </a:t>
            </a:r>
            <a:r>
              <a:rPr lang="ko-KR" altLang="en-US" sz="1600" b="1" spc="-170" dirty="0" smtClean="0">
                <a:solidFill>
                  <a:srgbClr val="2B7BC2"/>
                </a:solidFill>
                <a:latin typeface="+mn-lt"/>
                <a:ea typeface="HY헤드라인M" pitchFamily="18" charset="-127"/>
              </a:rPr>
              <a:t>고시하는 정보처리장치</a:t>
            </a:r>
            <a:r>
              <a:rPr lang="en-US" altLang="ko-KR" sz="1600" b="1" spc="-170" dirty="0" smtClean="0">
                <a:solidFill>
                  <a:srgbClr val="2B7BC2"/>
                </a:solidFill>
                <a:latin typeface="+mn-lt"/>
                <a:ea typeface="HY헤드라인M" pitchFamily="18" charset="-127"/>
              </a:rPr>
              <a:t> </a:t>
            </a:r>
            <a:r>
              <a:rPr lang="en-US" altLang="ko-KR" sz="1600" b="1" spc="-17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HY헤드라인M" pitchFamily="18" charset="-127"/>
              </a:rPr>
              <a:t>“</a:t>
            </a:r>
            <a:r>
              <a:rPr lang="ko-KR" altLang="en-US" sz="1600" b="1" spc="-17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HY헤드라인M" pitchFamily="18" charset="-127"/>
              </a:rPr>
              <a:t>로 </a:t>
            </a:r>
            <a:r>
              <a:rPr lang="ko-KR" altLang="en-US" sz="16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HY헤드라인M" pitchFamily="18" charset="-127"/>
              </a:rPr>
              <a:t>지방자치단체가</a:t>
            </a:r>
            <a:endParaRPr lang="en-US" altLang="ko-KR" sz="1600" b="1" spc="-100" dirty="0" smtClean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HY헤드라인M" pitchFamily="18" charset="-127"/>
            </a:endParaRPr>
          </a:p>
          <a:p>
            <a:pPr eaLnBrk="1" latinLnBrk="0" hangingPunct="1">
              <a:spcBef>
                <a:spcPct val="0"/>
              </a:spcBef>
              <a:buFont typeface="Arial" pitchFamily="34" charset="0"/>
              <a:buNone/>
              <a:defRPr/>
            </a:pPr>
            <a:r>
              <a:rPr lang="ko-KR" altLang="en-US" sz="16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HY헤드라인M" pitchFamily="18" charset="-127"/>
              </a:rPr>
              <a:t>입찰 및 계약 사무를 전자적인 방법으로 처리할 수 있도록 하는 시스템</a:t>
            </a:r>
            <a:endParaRPr lang="en-US" altLang="ko-KR" sz="1600" b="1" spc="-100" dirty="0" smtClean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HY헤드라인M" pitchFamily="18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4716015" y="2733525"/>
            <a:ext cx="4205651" cy="3231297"/>
            <a:chOff x="5076056" y="2733525"/>
            <a:chExt cx="3960440" cy="3231297"/>
          </a:xfrm>
        </p:grpSpPr>
        <p:grpSp>
          <p:nvGrpSpPr>
            <p:cNvPr id="10" name="그룹 9"/>
            <p:cNvGrpSpPr/>
            <p:nvPr/>
          </p:nvGrpSpPr>
          <p:grpSpPr>
            <a:xfrm>
              <a:off x="5076056" y="2733525"/>
              <a:ext cx="1790155" cy="1145636"/>
              <a:chOff x="5158109" y="2733525"/>
              <a:chExt cx="1790155" cy="1145636"/>
            </a:xfrm>
          </p:grpSpPr>
          <p:sp>
            <p:nvSpPr>
              <p:cNvPr id="29" name="모서리가 둥근 직사각형 28"/>
              <p:cNvSpPr/>
              <p:nvPr/>
            </p:nvSpPr>
            <p:spPr bwMode="auto">
              <a:xfrm>
                <a:off x="5158109" y="2733525"/>
                <a:ext cx="1790155" cy="1145636"/>
              </a:xfrm>
              <a:prstGeom prst="roundRect">
                <a:avLst/>
              </a:prstGeom>
              <a:solidFill>
                <a:sysClr val="window" lastClr="FFFFFF"/>
              </a:solidFill>
              <a:ln w="6350" cap="flat" cmpd="sng" algn="ctr">
                <a:solidFill>
                  <a:srgbClr val="4F81BD">
                    <a:shade val="50000"/>
                  </a:srgbClr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kern="0">
                  <a:solidFill>
                    <a:sysClr val="window" lastClr="FFFFFF"/>
                  </a:solidFill>
                  <a:latin typeface="맑은 고딕"/>
                  <a:ea typeface="맑은 고딕"/>
                </a:endParaRPr>
              </a:p>
            </p:txBody>
          </p:sp>
          <p:pic>
            <p:nvPicPr>
              <p:cNvPr id="6" name="그림 5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548561" y="2983253"/>
                <a:ext cx="971550" cy="533400"/>
              </a:xfrm>
              <a:prstGeom prst="rect">
                <a:avLst/>
              </a:prstGeom>
            </p:spPr>
          </p:pic>
        </p:grpSp>
        <p:cxnSp>
          <p:nvCxnSpPr>
            <p:cNvPr id="37" name="직선 연결선 44"/>
            <p:cNvCxnSpPr>
              <a:cxnSpLocks noChangeShapeType="1"/>
            </p:cNvCxnSpPr>
            <p:nvPr/>
          </p:nvCxnSpPr>
          <p:spPr bwMode="auto">
            <a:xfrm>
              <a:off x="7053643" y="3279078"/>
              <a:ext cx="0" cy="2099504"/>
            </a:xfrm>
            <a:prstGeom prst="line">
              <a:avLst/>
            </a:prstGeom>
            <a:noFill/>
            <a:ln w="9525" algn="ctr">
              <a:solidFill>
                <a:srgbClr val="7F7F7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6" name="직선 연결선 43"/>
            <p:cNvCxnSpPr>
              <a:cxnSpLocks noChangeShapeType="1"/>
            </p:cNvCxnSpPr>
            <p:nvPr/>
          </p:nvCxnSpPr>
          <p:spPr bwMode="auto">
            <a:xfrm>
              <a:off x="6109926" y="4293096"/>
              <a:ext cx="1852915" cy="0"/>
            </a:xfrm>
            <a:prstGeom prst="line">
              <a:avLst/>
            </a:prstGeom>
            <a:noFill/>
            <a:ln w="9525" algn="ctr">
              <a:solidFill>
                <a:srgbClr val="7F7F7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grpSp>
          <p:nvGrpSpPr>
            <p:cNvPr id="11" name="그룹 10"/>
            <p:cNvGrpSpPr/>
            <p:nvPr/>
          </p:nvGrpSpPr>
          <p:grpSpPr>
            <a:xfrm>
              <a:off x="7246341" y="2733525"/>
              <a:ext cx="1790155" cy="1145636"/>
              <a:chOff x="7149158" y="2733525"/>
              <a:chExt cx="1790155" cy="1145636"/>
            </a:xfrm>
          </p:grpSpPr>
          <p:sp>
            <p:nvSpPr>
              <p:cNvPr id="31" name="모서리가 둥근 직사각형 30"/>
              <p:cNvSpPr/>
              <p:nvPr/>
            </p:nvSpPr>
            <p:spPr bwMode="auto">
              <a:xfrm>
                <a:off x="7149158" y="2733525"/>
                <a:ext cx="1790155" cy="1145636"/>
              </a:xfrm>
              <a:prstGeom prst="roundRect">
                <a:avLst/>
              </a:prstGeom>
              <a:solidFill>
                <a:sysClr val="window" lastClr="FFFFFF"/>
              </a:solidFill>
              <a:ln w="6350" cap="flat" cmpd="sng" algn="ctr">
                <a:solidFill>
                  <a:srgbClr val="4F81BD">
                    <a:shade val="50000"/>
                  </a:srgbClr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kern="0">
                  <a:solidFill>
                    <a:sysClr val="window" lastClr="FFFFFF"/>
                  </a:solidFill>
                  <a:latin typeface="맑은 고딕"/>
                  <a:ea typeface="맑은 고딕"/>
                </a:endParaRPr>
              </a:p>
            </p:txBody>
          </p:sp>
          <p:pic>
            <p:nvPicPr>
              <p:cNvPr id="7" name="그림 6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308304" y="3084617"/>
                <a:ext cx="1577163" cy="457200"/>
              </a:xfrm>
              <a:prstGeom prst="rect">
                <a:avLst/>
              </a:prstGeom>
            </p:spPr>
          </p:pic>
        </p:grpSp>
        <p:grpSp>
          <p:nvGrpSpPr>
            <p:cNvPr id="12" name="그룹 11"/>
            <p:cNvGrpSpPr/>
            <p:nvPr/>
          </p:nvGrpSpPr>
          <p:grpSpPr>
            <a:xfrm>
              <a:off x="5076056" y="4819186"/>
              <a:ext cx="1790155" cy="1145636"/>
              <a:chOff x="5169338" y="4771849"/>
              <a:chExt cx="1790155" cy="1145636"/>
            </a:xfrm>
          </p:grpSpPr>
          <p:sp>
            <p:nvSpPr>
              <p:cNvPr id="32" name="모서리가 둥근 직사각형 31"/>
              <p:cNvSpPr/>
              <p:nvPr/>
            </p:nvSpPr>
            <p:spPr bwMode="auto">
              <a:xfrm>
                <a:off x="5169338" y="4771849"/>
                <a:ext cx="1790155" cy="1145636"/>
              </a:xfrm>
              <a:prstGeom prst="roundRect">
                <a:avLst/>
              </a:prstGeom>
              <a:solidFill>
                <a:sysClr val="window" lastClr="FFFFFF"/>
              </a:solidFill>
              <a:ln w="6350" cap="flat" cmpd="sng" algn="ctr">
                <a:solidFill>
                  <a:srgbClr val="4F81BD">
                    <a:shade val="50000"/>
                  </a:srgbClr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kern="0">
                  <a:solidFill>
                    <a:sysClr val="window" lastClr="FFFFFF"/>
                  </a:solidFill>
                  <a:latin typeface="맑은 고딕"/>
                  <a:ea typeface="맑은 고딕"/>
                </a:endParaRPr>
              </a:p>
            </p:txBody>
          </p:sp>
          <p:pic>
            <p:nvPicPr>
              <p:cNvPr id="8" name="그림 7"/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316531" y="5116388"/>
                <a:ext cx="1487125" cy="495300"/>
              </a:xfrm>
              <a:prstGeom prst="rect">
                <a:avLst/>
              </a:prstGeom>
            </p:spPr>
          </p:pic>
        </p:grpSp>
        <p:grpSp>
          <p:nvGrpSpPr>
            <p:cNvPr id="13" name="그룹 12"/>
            <p:cNvGrpSpPr/>
            <p:nvPr/>
          </p:nvGrpSpPr>
          <p:grpSpPr>
            <a:xfrm>
              <a:off x="7226277" y="4806900"/>
              <a:ext cx="1790155" cy="1145636"/>
              <a:chOff x="7149158" y="4828934"/>
              <a:chExt cx="1790155" cy="1145636"/>
            </a:xfrm>
          </p:grpSpPr>
          <p:sp>
            <p:nvSpPr>
              <p:cNvPr id="33" name="모서리가 둥근 직사각형 32"/>
              <p:cNvSpPr/>
              <p:nvPr/>
            </p:nvSpPr>
            <p:spPr bwMode="auto">
              <a:xfrm>
                <a:off x="7149158" y="4828934"/>
                <a:ext cx="1790155" cy="1145636"/>
              </a:xfrm>
              <a:prstGeom prst="roundRect">
                <a:avLst/>
              </a:prstGeom>
              <a:solidFill>
                <a:sysClr val="window" lastClr="FFFFFF"/>
              </a:solidFill>
              <a:ln w="6350" cap="flat" cmpd="sng" algn="ctr">
                <a:solidFill>
                  <a:srgbClr val="4F81BD">
                    <a:shade val="50000"/>
                  </a:srgbClr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kern="0">
                  <a:solidFill>
                    <a:sysClr val="window" lastClr="FFFFFF"/>
                  </a:solidFill>
                  <a:latin typeface="맑은 고딕"/>
                  <a:ea typeface="맑은 고딕"/>
                </a:endParaRPr>
              </a:p>
            </p:txBody>
          </p:sp>
          <p:pic>
            <p:nvPicPr>
              <p:cNvPr id="9" name="그림 8"/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7177188" y="5209039"/>
                <a:ext cx="1762125" cy="438150"/>
              </a:xfrm>
              <a:prstGeom prst="rect">
                <a:avLst/>
              </a:prstGeom>
            </p:spPr>
          </p:pic>
        </p:grpSp>
      </p:grpSp>
      <p:cxnSp>
        <p:nvCxnSpPr>
          <p:cNvPr id="16" name="직선 연결선 15"/>
          <p:cNvCxnSpPr/>
          <p:nvPr/>
        </p:nvCxnSpPr>
        <p:spPr>
          <a:xfrm>
            <a:off x="4583017" y="743506"/>
            <a:ext cx="0" cy="5493806"/>
          </a:xfrm>
          <a:prstGeom prst="line">
            <a:avLst/>
          </a:prstGeom>
          <a:ln w="6032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/>
          <p:cNvSpPr txBox="1">
            <a:spLocks noChangeArrowheads="1"/>
          </p:cNvSpPr>
          <p:nvPr/>
        </p:nvSpPr>
        <p:spPr bwMode="auto">
          <a:xfrm>
            <a:off x="4666042" y="764704"/>
            <a:ext cx="4277659" cy="1646605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>
                <a:lumMod val="65000"/>
                <a:lumOff val="35000"/>
              </a:schemeClr>
            </a:solidFill>
            <a:prstDash val="sysDash"/>
          </a:ln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latinLnBrk="0" hangingPunct="1">
              <a:spcBef>
                <a:spcPct val="0"/>
              </a:spcBef>
              <a:buFont typeface="Arial" pitchFamily="34" charset="0"/>
              <a:buNone/>
              <a:defRPr/>
            </a:pPr>
            <a:r>
              <a:rPr lang="en-US" altLang="ko-KR" sz="1600" b="1" dirty="0" smtClean="0">
                <a:solidFill>
                  <a:schemeClr val="bg1"/>
                </a:solidFill>
                <a:latin typeface="+mn-lt"/>
                <a:ea typeface="HY헤드라인M" pitchFamily="18" charset="-127"/>
              </a:rPr>
              <a:t> </a:t>
            </a:r>
            <a:r>
              <a:rPr lang="ko-KR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HY헤드라인M" pitchFamily="18" charset="-127"/>
              </a:rPr>
              <a:t>■ 인터넷 쇼핑몰</a:t>
            </a:r>
            <a:r>
              <a:rPr lang="en-US" altLang="ko-KR" sz="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HY헤드라인M" pitchFamily="18" charset="-127"/>
              </a:rPr>
              <a:t> </a:t>
            </a:r>
          </a:p>
          <a:p>
            <a:pPr eaLnBrk="1" latinLnBrk="0" hangingPunct="1">
              <a:spcBef>
                <a:spcPct val="0"/>
              </a:spcBef>
              <a:buFont typeface="Arial" pitchFamily="34" charset="0"/>
              <a:buNone/>
              <a:defRPr/>
            </a:pPr>
            <a:endParaRPr lang="en-US" altLang="ko-KR" sz="500" b="1" dirty="0" smtClean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HY헤드라인M" pitchFamily="18" charset="-127"/>
            </a:endParaRPr>
          </a:p>
          <a:p>
            <a:pPr latinLnBrk="0">
              <a:spcBef>
                <a:spcPct val="0"/>
              </a:spcBef>
              <a:buNone/>
              <a:defRPr/>
            </a:pPr>
            <a:r>
              <a:rPr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HY헤드라인M" pitchFamily="18" charset="-127"/>
              </a:rPr>
              <a:t> </a:t>
            </a:r>
            <a:r>
              <a:rPr lang="en-US" altLang="ko-KR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HY헤드라인M" pitchFamily="18" charset="-127"/>
              </a:rPr>
              <a:t>  -</a:t>
            </a:r>
            <a:r>
              <a:rPr lang="ko-KR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HY헤드라인M" pitchFamily="18" charset="-127"/>
              </a:rPr>
              <a:t>「전자상거래 등에서의 소비자보호에 관한 법률</a:t>
            </a:r>
            <a:r>
              <a:rPr lang="ko-KR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HY헤드라인M" pitchFamily="18" charset="-127"/>
              </a:rPr>
              <a:t>」에 따라 인터넷을 통하여 기업과 소비자 사이에서 이루어지는 </a:t>
            </a:r>
            <a:r>
              <a:rPr lang="ko-KR" altLang="en-US" sz="1600" b="1" dirty="0" smtClean="0">
                <a:solidFill>
                  <a:srgbClr val="2B7BC2"/>
                </a:solidFill>
                <a:ea typeface="HY헤드라인M" pitchFamily="18" charset="-127"/>
              </a:rPr>
              <a:t>전자상거래의 가장 대표적인 형태</a:t>
            </a:r>
            <a:r>
              <a:rPr lang="ko-KR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HY헤드라인M" pitchFamily="18" charset="-127"/>
              </a:rPr>
              <a:t>이며</a:t>
            </a:r>
            <a:r>
              <a:rPr lang="en-US" altLang="ko-KR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HY헤드라인M" pitchFamily="18" charset="-127"/>
              </a:rPr>
              <a:t>,</a:t>
            </a:r>
            <a:r>
              <a:rPr lang="ko-KR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HY헤드라인M" pitchFamily="18" charset="-127"/>
              </a:rPr>
              <a:t> 제품을 주문하고 판매하는 가상의 상점을 말함</a:t>
            </a:r>
            <a:endParaRPr lang="en-US" altLang="ko-KR" sz="1600" b="1" dirty="0" smtClean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8041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9" y="764704"/>
            <a:ext cx="3888431" cy="5500092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015" y="836712"/>
            <a:ext cx="4176465" cy="5473600"/>
          </a:xfrm>
          <a:prstGeom prst="rect">
            <a:avLst/>
          </a:prstGeom>
        </p:spPr>
      </p:pic>
      <p:sp>
        <p:nvSpPr>
          <p:cNvPr id="6" name="텍스트 개체 틀 8"/>
          <p:cNvSpPr txBox="1">
            <a:spLocks/>
          </p:cNvSpPr>
          <p:nvPr/>
        </p:nvSpPr>
        <p:spPr>
          <a:xfrm>
            <a:off x="429160" y="0"/>
            <a:ext cx="8535328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나라장터 종합쇼핑몰              </a:t>
            </a:r>
            <a:r>
              <a:rPr lang="ko-KR" altLang="en-U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학교장터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</a:t>
            </a:r>
            <a:r>
              <a:rPr lang="ko-KR" altLang="en-U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견적정보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2055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9"/>
          <p:cNvSpPr txBox="1">
            <a:spLocks noChangeArrowheads="1"/>
          </p:cNvSpPr>
          <p:nvPr/>
        </p:nvSpPr>
        <p:spPr>
          <a:xfrm>
            <a:off x="661994" y="2708920"/>
            <a:ext cx="7842868" cy="485816"/>
          </a:xfrm>
          <a:prstGeom prst="rect">
            <a:avLst/>
          </a:prstGeom>
        </p:spPr>
        <p:txBody>
          <a:bodyPr anchor="t"/>
          <a:lstStyle/>
          <a:p>
            <a:pPr marR="0" lvl="0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Pct val="150000"/>
              <a:tabLst/>
              <a:defRPr/>
            </a:pPr>
            <a:endParaRPr kumimoji="0" lang="de-DE" sz="2000" noProof="1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10" name="Rectangle 9"/>
          <p:cNvSpPr txBox="1">
            <a:spLocks noChangeArrowheads="1"/>
          </p:cNvSpPr>
          <p:nvPr/>
        </p:nvSpPr>
        <p:spPr>
          <a:xfrm>
            <a:off x="661994" y="3861048"/>
            <a:ext cx="7939566" cy="485816"/>
          </a:xfrm>
          <a:prstGeom prst="rect">
            <a:avLst/>
          </a:prstGeom>
        </p:spPr>
        <p:txBody>
          <a:bodyPr anchor="t"/>
          <a:lstStyle/>
          <a:p>
            <a:pPr marR="0" lvl="0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Pct val="150000"/>
              <a:buFont typeface="Arial" pitchFamily="34" charset="0"/>
              <a:buChar char="■"/>
              <a:tabLst/>
              <a:defRPr/>
            </a:pPr>
            <a:endParaRPr kumimoji="0" lang="de-DE" sz="2000" noProof="1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11" name="Rectangle 9"/>
          <p:cNvSpPr txBox="1">
            <a:spLocks noChangeArrowheads="1"/>
          </p:cNvSpPr>
          <p:nvPr/>
        </p:nvSpPr>
        <p:spPr>
          <a:xfrm>
            <a:off x="661994" y="3284984"/>
            <a:ext cx="7939566" cy="485816"/>
          </a:xfrm>
          <a:prstGeom prst="rect">
            <a:avLst/>
          </a:prstGeom>
        </p:spPr>
        <p:txBody>
          <a:bodyPr anchor="t"/>
          <a:lstStyle/>
          <a:p>
            <a:pPr lvl="0">
              <a:lnSpc>
                <a:spcPct val="150000"/>
              </a:lnSpc>
              <a:spcBef>
                <a:spcPct val="20000"/>
              </a:spcBef>
              <a:buSzPct val="150000"/>
              <a:buFont typeface="Arial" pitchFamily="34" charset="0"/>
              <a:buChar char="■"/>
              <a:defRPr/>
            </a:pPr>
            <a:endParaRPr kumimoji="0" lang="de-DE" sz="2000" noProof="1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13" name="Rectangle 9"/>
          <p:cNvSpPr txBox="1">
            <a:spLocks noChangeArrowheads="1"/>
          </p:cNvSpPr>
          <p:nvPr/>
        </p:nvSpPr>
        <p:spPr>
          <a:xfrm>
            <a:off x="661994" y="1410213"/>
            <a:ext cx="7816382" cy="637621"/>
          </a:xfrm>
          <a:prstGeom prst="rect">
            <a:avLst/>
          </a:prstGeom>
        </p:spPr>
        <p:txBody>
          <a:bodyPr anchor="t"/>
          <a:lstStyle/>
          <a:p>
            <a:pPr marR="0" lvl="0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Pct val="150000"/>
              <a:tabLst/>
              <a:defRPr/>
            </a:pPr>
            <a:endParaRPr kumimoji="0" lang="de-DE" sz="2000" noProof="1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17" name="Rectangle 9"/>
          <p:cNvSpPr txBox="1">
            <a:spLocks noChangeArrowheads="1"/>
          </p:cNvSpPr>
          <p:nvPr/>
        </p:nvSpPr>
        <p:spPr>
          <a:xfrm>
            <a:off x="664882" y="4455352"/>
            <a:ext cx="7939566" cy="485816"/>
          </a:xfrm>
          <a:prstGeom prst="rect">
            <a:avLst/>
          </a:prstGeom>
        </p:spPr>
        <p:txBody>
          <a:bodyPr anchor="t"/>
          <a:lstStyle/>
          <a:p>
            <a:pPr marR="0" lvl="0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Pct val="150000"/>
              <a:buFont typeface="Arial" pitchFamily="34" charset="0"/>
              <a:buChar char="■"/>
              <a:tabLst/>
              <a:defRPr/>
            </a:pPr>
            <a:endParaRPr kumimoji="0" lang="de-DE" sz="2000" noProof="1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18" name="Rectangle 9"/>
          <p:cNvSpPr txBox="1">
            <a:spLocks noChangeArrowheads="1"/>
          </p:cNvSpPr>
          <p:nvPr/>
        </p:nvSpPr>
        <p:spPr>
          <a:xfrm>
            <a:off x="282522" y="1854182"/>
            <a:ext cx="8862796" cy="4137654"/>
          </a:xfrm>
          <a:prstGeom prst="rect">
            <a:avLst/>
          </a:prstGeom>
        </p:spPr>
        <p:txBody>
          <a:bodyPr anchor="t"/>
          <a:lstStyle/>
          <a:p>
            <a:pPr fontAlgn="base">
              <a:lnSpc>
                <a:spcPct val="200000"/>
              </a:lnSpc>
            </a:pP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■ </a:t>
            </a:r>
            <a:r>
              <a:rPr lang="ko-KR" altLang="en-US" sz="2000" dirty="0">
                <a:latin typeface="+mj-ea"/>
                <a:ea typeface="+mj-ea"/>
              </a:rPr>
              <a:t>교육기관 필요한 다양한 물품 </a:t>
            </a:r>
            <a:r>
              <a:rPr lang="ko-KR" altLang="en-US" sz="2000" dirty="0" smtClean="0">
                <a:latin typeface="+mj-ea"/>
                <a:ea typeface="+mj-ea"/>
              </a:rPr>
              <a:t>견적 정보 </a:t>
            </a:r>
            <a:r>
              <a:rPr lang="ko-KR" altLang="en-US" sz="2000" dirty="0">
                <a:latin typeface="+mj-ea"/>
                <a:ea typeface="+mj-ea"/>
              </a:rPr>
              <a:t>제공</a:t>
            </a:r>
            <a:endParaRPr lang="en-US" altLang="ko-KR" sz="2000" dirty="0">
              <a:latin typeface="+mj-ea"/>
              <a:ea typeface="+mj-ea"/>
            </a:endParaRPr>
          </a:p>
          <a:p>
            <a:pPr fontAlgn="base">
              <a:lnSpc>
                <a:spcPct val="200000"/>
              </a:lnSpc>
            </a:pPr>
            <a:r>
              <a:rPr lang="ko-KR" altLang="en-US" sz="2000" dirty="0">
                <a:latin typeface="+mj-ea"/>
                <a:ea typeface="+mj-ea"/>
              </a:rPr>
              <a:t>■ </a:t>
            </a:r>
            <a:r>
              <a:rPr lang="ko-KR" altLang="en-US" sz="2000" dirty="0" smtClean="0">
                <a:latin typeface="+mj-ea"/>
                <a:ea typeface="+mj-ea"/>
              </a:rPr>
              <a:t>필요한 물품</a:t>
            </a:r>
            <a:r>
              <a:rPr lang="en-US" altLang="ko-KR" sz="2000" dirty="0" smtClean="0">
                <a:latin typeface="+mj-ea"/>
                <a:ea typeface="+mj-ea"/>
              </a:rPr>
              <a:t>, </a:t>
            </a:r>
            <a:r>
              <a:rPr lang="ko-KR" altLang="en-US" sz="2000" dirty="0" smtClean="0">
                <a:latin typeface="+mj-ea"/>
                <a:ea typeface="+mj-ea"/>
              </a:rPr>
              <a:t>검색 </a:t>
            </a:r>
            <a:r>
              <a:rPr lang="ko-KR" altLang="en-US" sz="2000" dirty="0">
                <a:latin typeface="+mj-ea"/>
                <a:ea typeface="+mj-ea"/>
              </a:rPr>
              <a:t>후 </a:t>
            </a:r>
            <a:r>
              <a:rPr lang="ko-KR" altLang="en-US" sz="2000" dirty="0" err="1" smtClean="0">
                <a:latin typeface="+mj-ea"/>
                <a:ea typeface="+mj-ea"/>
              </a:rPr>
              <a:t>물품정보</a:t>
            </a:r>
            <a:r>
              <a:rPr lang="en-US" altLang="ko-KR" sz="2000" dirty="0" smtClean="0">
                <a:latin typeface="+mj-ea"/>
                <a:ea typeface="+mj-ea"/>
              </a:rPr>
              <a:t>(</a:t>
            </a:r>
            <a:r>
              <a:rPr lang="ko-KR" altLang="en-US" sz="2000" dirty="0" smtClean="0">
                <a:latin typeface="+mj-ea"/>
                <a:ea typeface="+mj-ea"/>
              </a:rPr>
              <a:t>견적서</a:t>
            </a:r>
            <a:r>
              <a:rPr lang="en-US" altLang="ko-KR" sz="2000" dirty="0" smtClean="0">
                <a:latin typeface="+mj-ea"/>
                <a:ea typeface="+mj-ea"/>
              </a:rPr>
              <a:t>)</a:t>
            </a:r>
            <a:r>
              <a:rPr lang="ko-KR" altLang="en-US" sz="2000" dirty="0" smtClean="0">
                <a:latin typeface="+mj-ea"/>
                <a:ea typeface="+mj-ea"/>
              </a:rPr>
              <a:t> </a:t>
            </a:r>
            <a:r>
              <a:rPr lang="ko-KR" altLang="en-US" sz="2000" dirty="0">
                <a:latin typeface="+mj-ea"/>
                <a:ea typeface="+mj-ea"/>
              </a:rPr>
              <a:t>확인 가능</a:t>
            </a:r>
          </a:p>
          <a:p>
            <a:pPr fontAlgn="base" latinLnBrk="0">
              <a:lnSpc>
                <a:spcPct val="200000"/>
              </a:lnSpc>
            </a:pPr>
            <a:r>
              <a:rPr lang="ko-KR" altLang="en-US" sz="2000" dirty="0" smtClean="0">
                <a:latin typeface="+mj-ea"/>
                <a:ea typeface="+mj-ea"/>
              </a:rPr>
              <a:t>■ </a:t>
            </a:r>
            <a:r>
              <a:rPr lang="ko-KR" altLang="en-US" sz="2000" dirty="0">
                <a:latin typeface="+mj-ea"/>
                <a:ea typeface="+mj-ea"/>
              </a:rPr>
              <a:t>물품 외 </a:t>
            </a:r>
            <a:r>
              <a:rPr lang="ko-KR" altLang="en-US" sz="2000" dirty="0" err="1">
                <a:latin typeface="+mj-ea"/>
                <a:ea typeface="+mj-ea"/>
              </a:rPr>
              <a:t>렌탈</a:t>
            </a:r>
            <a:r>
              <a:rPr lang="en-US" altLang="ko-KR" sz="2000" dirty="0">
                <a:latin typeface="+mj-ea"/>
                <a:ea typeface="+mj-ea"/>
              </a:rPr>
              <a:t>, </a:t>
            </a:r>
            <a:r>
              <a:rPr lang="ko-KR" altLang="en-US" sz="2000" dirty="0">
                <a:latin typeface="+mj-ea"/>
                <a:ea typeface="+mj-ea"/>
              </a:rPr>
              <a:t>청도 등 </a:t>
            </a:r>
            <a:r>
              <a:rPr lang="ko-KR" altLang="en-US" sz="2000" dirty="0" smtClean="0">
                <a:latin typeface="+mj-ea"/>
                <a:ea typeface="+mj-ea"/>
              </a:rPr>
              <a:t>용역 관련 </a:t>
            </a:r>
            <a:r>
              <a:rPr lang="ko-KR" altLang="en-US" sz="2000" dirty="0">
                <a:latin typeface="+mj-ea"/>
                <a:ea typeface="+mj-ea"/>
              </a:rPr>
              <a:t>견적 정보 제공</a:t>
            </a:r>
          </a:p>
          <a:p>
            <a:pPr fontAlgn="base" latinLnBrk="0">
              <a:lnSpc>
                <a:spcPct val="200000"/>
              </a:lnSpc>
            </a:pPr>
            <a:r>
              <a:rPr lang="ko-KR" altLang="en-US" sz="2000" dirty="0" smtClean="0">
                <a:latin typeface="+mj-ea"/>
                <a:ea typeface="+mj-ea"/>
              </a:rPr>
              <a:t>■ 공공구매</a:t>
            </a:r>
            <a:r>
              <a:rPr lang="en-US" altLang="ko-KR" sz="2000" dirty="0" smtClean="0">
                <a:latin typeface="+mj-ea"/>
                <a:ea typeface="+mj-ea"/>
              </a:rPr>
              <a:t>, </a:t>
            </a:r>
            <a:r>
              <a:rPr lang="ko-KR" altLang="en-US" sz="2000" dirty="0" smtClean="0">
                <a:latin typeface="+mj-ea"/>
                <a:ea typeface="+mj-ea"/>
              </a:rPr>
              <a:t>중기간경쟁제품 등 공공기관 맞춤 서비스 제공</a:t>
            </a:r>
            <a:endParaRPr lang="ko-KR" altLang="en-US" sz="2000" dirty="0">
              <a:latin typeface="+mj-ea"/>
              <a:ea typeface="+mj-ea"/>
            </a:endParaRPr>
          </a:p>
          <a:p>
            <a:pPr fontAlgn="base" latinLnBrk="0">
              <a:lnSpc>
                <a:spcPct val="200000"/>
              </a:lnSpc>
            </a:pPr>
            <a:r>
              <a:rPr lang="ko-KR" altLang="en-US" sz="2000" dirty="0" smtClean="0">
                <a:latin typeface="+mj-ea"/>
                <a:ea typeface="+mj-ea"/>
              </a:rPr>
              <a:t>■ </a:t>
            </a:r>
            <a:r>
              <a:rPr lang="ko-KR" altLang="en-US" sz="2000" dirty="0" err="1" smtClean="0">
                <a:solidFill>
                  <a:srgbClr val="FF0000"/>
                </a:solidFill>
                <a:latin typeface="HY견고딕" panose="020D0904000000000000" pitchFamily="34" charset="-127"/>
                <a:ea typeface="HY견고딕" panose="020D0904000000000000" pitchFamily="34" charset="-127"/>
              </a:rPr>
              <a:t>수의시담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anose="020D0904000000000000" pitchFamily="34" charset="-127"/>
                <a:ea typeface="HY견고딕" panose="020D0904000000000000" pitchFamily="34" charset="-127"/>
              </a:rPr>
              <a:t> 기능을 </a:t>
            </a:r>
            <a:r>
              <a:rPr lang="ko-KR" altLang="en-US" sz="2000" dirty="0">
                <a:solidFill>
                  <a:srgbClr val="FF0000"/>
                </a:solidFill>
                <a:latin typeface="HY견고딕" panose="020D0904000000000000" pitchFamily="34" charset="-127"/>
                <a:ea typeface="HY견고딕" panose="020D0904000000000000" pitchFamily="34" charset="-127"/>
              </a:rPr>
              <a:t>통해 </a:t>
            </a:r>
            <a:r>
              <a:rPr lang="ko-KR" altLang="en-US" sz="2000" dirty="0" err="1">
                <a:solidFill>
                  <a:srgbClr val="FF0000"/>
                </a:solidFill>
                <a:latin typeface="HY견고딕" panose="020D0904000000000000" pitchFamily="34" charset="-127"/>
                <a:ea typeface="HY견고딕" panose="020D0904000000000000" pitchFamily="34" charset="-127"/>
              </a:rPr>
              <a:t>제시가격</a:t>
            </a:r>
            <a:r>
              <a:rPr lang="ko-KR" altLang="en-US" sz="2000" dirty="0">
                <a:solidFill>
                  <a:srgbClr val="FF0000"/>
                </a:solidFill>
                <a:latin typeface="HY견고딕" panose="020D0904000000000000" pitchFamily="34" charset="-127"/>
                <a:ea typeface="HY견고딕" panose="020D0904000000000000" pitchFamily="34" charset="-127"/>
              </a:rPr>
              <a:t> 및 규격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anose="020D0904000000000000" pitchFamily="34" charset="-127"/>
                <a:ea typeface="HY견고딕" panose="020D0904000000000000" pitchFamily="34" charset="-127"/>
              </a:rPr>
              <a:t>등 공급업체와 비대면 협상 가능</a:t>
            </a:r>
            <a:endParaRPr lang="ko-KR" altLang="en-US" sz="2000" dirty="0">
              <a:solidFill>
                <a:srgbClr val="FF0000"/>
              </a:solidFill>
              <a:latin typeface="HY견고딕" panose="020D0904000000000000" pitchFamily="34" charset="-127"/>
              <a:ea typeface="HY견고딕" panose="020D0904000000000000" pitchFamily="34" charset="-127"/>
            </a:endParaRPr>
          </a:p>
          <a:p>
            <a:pPr fontAlgn="base" latinLnBrk="0">
              <a:lnSpc>
                <a:spcPct val="200000"/>
              </a:lnSpc>
            </a:pPr>
            <a:r>
              <a:rPr lang="ko-KR" altLang="en-US" sz="2000" dirty="0">
                <a:latin typeface="+mj-ea"/>
                <a:ea typeface="+mj-ea"/>
              </a:rPr>
              <a:t>■ </a:t>
            </a:r>
            <a:r>
              <a:rPr lang="ko-KR" altLang="en-US" sz="2000" dirty="0" err="1" smtClean="0">
                <a:latin typeface="+mj-ea"/>
                <a:ea typeface="+mj-ea"/>
              </a:rPr>
              <a:t>에듀파인</a:t>
            </a:r>
            <a:r>
              <a:rPr lang="ko-KR" altLang="en-US" sz="2000" dirty="0" smtClean="0">
                <a:latin typeface="+mj-ea"/>
                <a:ea typeface="+mj-ea"/>
              </a:rPr>
              <a:t> 연계시스템을 통해 편리한 품의서 작성 가능</a:t>
            </a:r>
            <a:endParaRPr kumimoji="0" lang="de-DE" sz="2000" noProof="1" smtClean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16" name="텍스트 개체 틀 8"/>
          <p:cNvSpPr txBox="1">
            <a:spLocks/>
          </p:cNvSpPr>
          <p:nvPr/>
        </p:nvSpPr>
        <p:spPr>
          <a:xfrm>
            <a:off x="429160" y="0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</a:t>
            </a:r>
            <a:r>
              <a:rPr lang="ko-KR" altLang="en-U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견적정보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539552" y="1080184"/>
            <a:ext cx="4425789" cy="548616"/>
            <a:chOff x="506251" y="884006"/>
            <a:chExt cx="4425789" cy="548616"/>
          </a:xfrm>
        </p:grpSpPr>
        <p:grpSp>
          <p:nvGrpSpPr>
            <p:cNvPr id="12" name="그룹 11"/>
            <p:cNvGrpSpPr/>
            <p:nvPr/>
          </p:nvGrpSpPr>
          <p:grpSpPr>
            <a:xfrm>
              <a:off x="506251" y="884006"/>
              <a:ext cx="4425789" cy="548616"/>
              <a:chOff x="506251" y="884006"/>
              <a:chExt cx="3678877" cy="548616"/>
            </a:xfrm>
          </p:grpSpPr>
          <p:sp>
            <p:nvSpPr>
              <p:cNvPr id="15" name="Text Box 63"/>
              <p:cNvSpPr txBox="1">
                <a:spLocks noChangeArrowheads="1"/>
              </p:cNvSpPr>
              <p:nvPr/>
            </p:nvSpPr>
            <p:spPr bwMode="auto">
              <a:xfrm>
                <a:off x="617406" y="951066"/>
                <a:ext cx="184731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latinLnBrk="0" hangingPunct="0">
                  <a:defRPr/>
                </a:pPr>
                <a:endParaRPr kumimoji="0" lang="en-US" altLang="ko-KR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19" name="텍스트 개체 틀 8"/>
              <p:cNvSpPr txBox="1">
                <a:spLocks/>
              </p:cNvSpPr>
              <p:nvPr/>
            </p:nvSpPr>
            <p:spPr>
              <a:xfrm>
                <a:off x="1198444" y="884006"/>
                <a:ext cx="2986684" cy="511781"/>
              </a:xfrm>
              <a:prstGeom prst="rect">
                <a:avLst/>
              </a:prstGeom>
              <a:extLst/>
            </p:spPr>
            <p:txBody>
              <a:bodyPr rtlCol="0" anchor="ctr"/>
              <a:lstStyle>
                <a:lvl1pPr marL="342900" indent="-3429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25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1pPr>
                <a:lvl2pPr marL="742950" indent="-28575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2pPr>
                <a:lvl3pPr marL="1143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3pPr>
                <a:lvl4pPr marL="1600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4pPr>
                <a:lvl5pPr marL="20574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»"/>
                  <a:defRPr lang="ko-KR" altLang="en-US" sz="1800" kern="12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5pPr>
                <a:lvl6pPr marL="25146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None/>
                  <a:defRPr/>
                </a:pPr>
                <a:endParaRPr lang="ko-KR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pic>
            <p:nvPicPr>
              <p:cNvPr id="20" name="Picture 12" descr="바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6251" y="931071"/>
                <a:ext cx="3561693" cy="5015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1" name="Rectangle 14"/>
              <p:cNvSpPr>
                <a:spLocks noChangeArrowheads="1"/>
              </p:cNvSpPr>
              <p:nvPr/>
            </p:nvSpPr>
            <p:spPr bwMode="auto">
              <a:xfrm>
                <a:off x="905771" y="971720"/>
                <a:ext cx="2800511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17961" dir="2700000" algn="ctr" rotWithShape="0">
                  <a:schemeClr val="bg1"/>
                </a:outerShdw>
              </a:effectLst>
            </p:spPr>
            <p:txBody>
              <a:bodyPr wrap="square">
                <a:spAutoFit/>
              </a:bodyPr>
              <a:lstStyle/>
              <a:p>
                <a:pPr>
                  <a:buNone/>
                  <a:defRPr/>
                </a:pPr>
                <a:r>
                  <a:rPr lang="en-US" altLang="ko-KR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r>
                  <a:rPr lang="ko-KR" altLang="en-US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인수의 견적정보 장점</a:t>
                </a:r>
                <a:endParaRPr lang="ko-KR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pic>
          <p:nvPicPr>
            <p:cNvPr id="14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2278" y="1071042"/>
              <a:ext cx="234950" cy="252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579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779" y="980728"/>
            <a:ext cx="7912441" cy="539289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텍스트 개체 틀 8"/>
          <p:cNvSpPr txBox="1">
            <a:spLocks/>
          </p:cNvSpPr>
          <p:nvPr/>
        </p:nvSpPr>
        <p:spPr>
          <a:xfrm>
            <a:off x="395536" y="12700"/>
            <a:ext cx="7632848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견적정보</a:t>
            </a: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다양한 물품정보</a:t>
            </a: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6826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텍스트 개체 틀 8"/>
          <p:cNvSpPr txBox="1">
            <a:spLocks/>
          </p:cNvSpPr>
          <p:nvPr/>
        </p:nvSpPr>
        <p:spPr>
          <a:xfrm>
            <a:off x="395536" y="12700"/>
            <a:ext cx="7632848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견적정보</a:t>
            </a: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다양한 물품정보</a:t>
            </a: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663277"/>
            <a:ext cx="8339484" cy="5696737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467544" y="4293096"/>
            <a:ext cx="8267476" cy="205194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9637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텍스트 개체 틀 8"/>
          <p:cNvSpPr txBox="1">
            <a:spLocks/>
          </p:cNvSpPr>
          <p:nvPr/>
        </p:nvSpPr>
        <p:spPr>
          <a:xfrm>
            <a:off x="395536" y="12700"/>
            <a:ext cx="7632848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어린이 </a:t>
            </a:r>
            <a:r>
              <a:rPr lang="ko-KR" altLang="en-U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안전제품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584" y="1129699"/>
            <a:ext cx="7032290" cy="5142632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2339752" y="3933056"/>
            <a:ext cx="3528392" cy="57606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2227" y="45888"/>
            <a:ext cx="5782620" cy="3783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94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텍스트 개체 틀 8"/>
          <p:cNvSpPr txBox="1">
            <a:spLocks/>
          </p:cNvSpPr>
          <p:nvPr/>
        </p:nvSpPr>
        <p:spPr>
          <a:xfrm>
            <a:off x="395536" y="12700"/>
            <a:ext cx="7632848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견적정보</a:t>
            </a: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용역전용몰</a:t>
            </a: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764704"/>
            <a:ext cx="7992888" cy="5575132"/>
          </a:xfrm>
          <a:prstGeom prst="rect">
            <a:avLst/>
          </a:prstGeom>
          <a:ln>
            <a:solidFill>
              <a:srgbClr val="053F82"/>
            </a:solidFill>
          </a:ln>
        </p:spPr>
      </p:pic>
    </p:spTree>
    <p:extLst>
      <p:ext uri="{BB962C8B-B14F-4D97-AF65-F5344CB8AC3E}">
        <p14:creationId xmlns:p14="http://schemas.microsoft.com/office/powerpoint/2010/main" val="3189825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08720"/>
            <a:ext cx="8100039" cy="547260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텍스트 개체 틀 8"/>
          <p:cNvSpPr txBox="1">
            <a:spLocks/>
          </p:cNvSpPr>
          <p:nvPr/>
        </p:nvSpPr>
        <p:spPr>
          <a:xfrm>
            <a:off x="395536" y="12700"/>
            <a:ext cx="7632848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견적정보</a:t>
            </a: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공공구매 물품정보</a:t>
            </a: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0786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80728"/>
            <a:ext cx="8492671" cy="51845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텍스트 개체 틀 8"/>
          <p:cNvSpPr txBox="1">
            <a:spLocks/>
          </p:cNvSpPr>
          <p:nvPr/>
        </p:nvSpPr>
        <p:spPr>
          <a:xfrm>
            <a:off x="395536" y="12700"/>
            <a:ext cx="7632848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견적정보</a:t>
            </a: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2400">
                <a:solidFill>
                  <a:schemeClr val="tx1">
                    <a:lumMod val="75000"/>
                    <a:lumOff val="25000"/>
                  </a:schemeClr>
                </a:solidFill>
              </a:rPr>
              <a:t>중소기업자간 경쟁제품 전용몰</a:t>
            </a: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1373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5" name="그룹 4"/>
          <p:cNvGrpSpPr/>
          <p:nvPr/>
        </p:nvGrpSpPr>
        <p:grpSpPr>
          <a:xfrm>
            <a:off x="611560" y="885159"/>
            <a:ext cx="7992888" cy="5422974"/>
            <a:chOff x="204007" y="767209"/>
            <a:chExt cx="8269560" cy="5787126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04007" y="767209"/>
              <a:ext cx="8269560" cy="5787126"/>
            </a:xfrm>
            <a:prstGeom prst="rect">
              <a:avLst/>
            </a:prstGeom>
            <a:ln>
              <a:solidFill>
                <a:srgbClr val="053F82"/>
              </a:solidFill>
            </a:ln>
          </p:spPr>
        </p:pic>
        <p:pic>
          <p:nvPicPr>
            <p:cNvPr id="4" name="그림 3"/>
            <p:cNvPicPr>
              <a:picLocks noChangeAspect="1"/>
            </p:cNvPicPr>
            <p:nvPr/>
          </p:nvPicPr>
          <p:blipFill rotWithShape="1">
            <a:blip r:embed="rId4"/>
            <a:srcRect b="7536"/>
            <a:stretch/>
          </p:blipFill>
          <p:spPr>
            <a:xfrm>
              <a:off x="1907703" y="3501008"/>
              <a:ext cx="6565863" cy="3024336"/>
            </a:xfrm>
            <a:prstGeom prst="rect">
              <a:avLst/>
            </a:prstGeom>
          </p:spPr>
        </p:pic>
      </p:grpSp>
      <p:sp>
        <p:nvSpPr>
          <p:cNvPr id="12" name="텍스트 개체 틀 8"/>
          <p:cNvSpPr txBox="1">
            <a:spLocks/>
          </p:cNvSpPr>
          <p:nvPr/>
        </p:nvSpPr>
        <p:spPr>
          <a:xfrm>
            <a:off x="395536" y="12700"/>
            <a:ext cx="7632848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견적정보</a:t>
            </a: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중소기업협동조합몰</a:t>
            </a: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402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4788024" y="3092901"/>
            <a:ext cx="396541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200" dirty="0" smtClean="0">
                <a:solidFill>
                  <a:schemeClr val="tx2">
                    <a:lumMod val="75000"/>
                  </a:schemeClr>
                </a:solidFill>
                <a:latin typeface="HY견고딕" panose="020D0904000000000000" pitchFamily="34" charset="-127"/>
                <a:ea typeface="HY견고딕" panose="020D0904000000000000" pitchFamily="34" charset="-127"/>
                <a:cs typeface="굴림" pitchFamily="50" charset="-127"/>
              </a:rPr>
              <a:t>1</a:t>
            </a:r>
            <a:r>
              <a:rPr kumimoji="1" lang="ko-KR" altLang="en-US" sz="3200" dirty="0" smtClean="0">
                <a:solidFill>
                  <a:schemeClr val="tx2">
                    <a:lumMod val="75000"/>
                  </a:schemeClr>
                </a:solidFill>
                <a:latin typeface="HY견고딕" panose="020D0904000000000000" pitchFamily="34" charset="-127"/>
                <a:ea typeface="HY견고딕" panose="020D0904000000000000" pitchFamily="34" charset="-127"/>
                <a:cs typeface="굴림" pitchFamily="50" charset="-127"/>
              </a:rPr>
              <a:t>인수의 </a:t>
            </a:r>
            <a:r>
              <a:rPr kumimoji="1" lang="ko-KR" altLang="en-US" sz="3200" dirty="0" err="1" smtClean="0">
                <a:solidFill>
                  <a:schemeClr val="tx2">
                    <a:lumMod val="75000"/>
                  </a:schemeClr>
                </a:solidFill>
                <a:latin typeface="HY견고딕" panose="020D0904000000000000" pitchFamily="34" charset="-127"/>
                <a:ea typeface="HY견고딕" panose="020D0904000000000000" pitchFamily="34" charset="-127"/>
                <a:cs typeface="굴림" pitchFamily="50" charset="-127"/>
              </a:rPr>
              <a:t>견적정보</a:t>
            </a:r>
            <a:endParaRPr kumimoji="1" lang="en-US" altLang="ko-KR" sz="3200" dirty="0" smtClean="0">
              <a:solidFill>
                <a:schemeClr val="tx2">
                  <a:lumMod val="75000"/>
                </a:schemeClr>
              </a:solidFill>
              <a:latin typeface="HY견고딕" panose="020D0904000000000000" pitchFamily="34" charset="-127"/>
              <a:ea typeface="HY견고딕" panose="020D0904000000000000" pitchFamily="34" charset="-127"/>
              <a:cs typeface="굴림" pitchFamily="50" charset="-127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3200" dirty="0" smtClean="0">
                <a:solidFill>
                  <a:schemeClr val="tx2">
                    <a:lumMod val="75000"/>
                  </a:schemeClr>
                </a:solidFill>
                <a:latin typeface="HY견고딕" panose="020D0904000000000000" pitchFamily="34" charset="-127"/>
                <a:ea typeface="HY견고딕" panose="020D0904000000000000" pitchFamily="34" charset="-127"/>
                <a:cs typeface="굴림" pitchFamily="50" charset="-127"/>
              </a:rPr>
              <a:t>활용하기</a:t>
            </a:r>
            <a:endParaRPr kumimoji="1" lang="en-US" altLang="ko-KR" sz="3200" dirty="0">
              <a:solidFill>
                <a:schemeClr val="tx2">
                  <a:lumMod val="75000"/>
                </a:schemeClr>
              </a:solidFill>
              <a:latin typeface="HY견고딕" panose="020D0904000000000000" pitchFamily="34" charset="-127"/>
              <a:ea typeface="HY견고딕" panose="020D0904000000000000" pitchFamily="34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36456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8"/>
          <p:cNvSpPr txBox="1">
            <a:spLocks/>
          </p:cNvSpPr>
          <p:nvPr/>
        </p:nvSpPr>
        <p:spPr>
          <a:xfrm>
            <a:off x="395536" y="12700"/>
            <a:ext cx="7632848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</a:t>
            </a:r>
            <a:r>
              <a:rPr lang="ko-KR" altLang="en-U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견적요청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활용하기</a:t>
            </a: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사무용의자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구매</a:t>
            </a: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980728"/>
            <a:ext cx="8635559" cy="5439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340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/>
        </p:nvGrpSpPr>
        <p:grpSpPr>
          <a:xfrm>
            <a:off x="683568" y="908720"/>
            <a:ext cx="7875792" cy="5472608"/>
            <a:chOff x="683568" y="836712"/>
            <a:chExt cx="7875792" cy="5472608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20" b="15273"/>
            <a:stretch/>
          </p:blipFill>
          <p:spPr bwMode="auto">
            <a:xfrm>
              <a:off x="683568" y="836712"/>
              <a:ext cx="7875792" cy="547260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31" name="직사각형 30"/>
            <p:cNvSpPr/>
            <p:nvPr/>
          </p:nvSpPr>
          <p:spPr>
            <a:xfrm>
              <a:off x="1397422" y="1256924"/>
              <a:ext cx="1237903" cy="375415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2222027" y="2013405"/>
              <a:ext cx="4770089" cy="375415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3782974" y="2055909"/>
              <a:ext cx="1033713" cy="2868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ko-KR" altLang="en-US" sz="14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사무용의자</a:t>
              </a:r>
              <a:endPara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731019" y="886241"/>
              <a:ext cx="1332805" cy="268453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1" name="사각형 설명선 10"/>
            <p:cNvSpPr/>
            <p:nvPr/>
          </p:nvSpPr>
          <p:spPr>
            <a:xfrm>
              <a:off x="3275856" y="969692"/>
              <a:ext cx="2605620" cy="930734"/>
            </a:xfrm>
            <a:prstGeom prst="wedgeRectCallout">
              <a:avLst>
                <a:gd name="adj1" fmla="val -69709"/>
                <a:gd name="adj2" fmla="val -14339"/>
              </a:avLst>
            </a:prstGeom>
            <a:solidFill>
              <a:srgbClr val="053F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kumimoji="0" lang="en-US" altLang="ko-KR" sz="32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1</a:t>
              </a:r>
              <a:r>
                <a:rPr kumimoji="0" lang="ko-KR" altLang="en-US" sz="32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인수의</a:t>
              </a:r>
              <a:endParaRPr kumimoji="0" lang="en-US" altLang="ko-KR" sz="32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>
                <a:defRPr/>
              </a:pPr>
              <a:r>
                <a:rPr kumimoji="0" lang="en-US" altLang="ko-KR" sz="24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(</a:t>
              </a:r>
              <a:r>
                <a:rPr kumimoji="0" lang="ko-KR" altLang="en-US" sz="24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견적정보</a:t>
              </a:r>
              <a:r>
                <a:rPr kumimoji="0" lang="en-US" altLang="ko-KR" sz="24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)</a:t>
              </a:r>
              <a:endParaRPr kumimoji="0"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2" name="텍스트 개체 틀 8"/>
          <p:cNvSpPr txBox="1">
            <a:spLocks/>
          </p:cNvSpPr>
          <p:nvPr/>
        </p:nvSpPr>
        <p:spPr>
          <a:xfrm>
            <a:off x="395536" y="12700"/>
            <a:ext cx="7632848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</a:t>
            </a:r>
            <a:r>
              <a:rPr lang="ko-KR" altLang="en-U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견적요청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활용하기</a:t>
            </a: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사무용의자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구매</a:t>
            </a: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7839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18752" y="980728"/>
            <a:ext cx="8874720" cy="5400600"/>
            <a:chOff x="-339774" y="561892"/>
            <a:chExt cx="9468403" cy="5755412"/>
          </a:xfrm>
        </p:grpSpPr>
        <p:pic>
          <p:nvPicPr>
            <p:cNvPr id="3075" name="Picture 3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366" t="221" r="112" b="25842"/>
            <a:stretch/>
          </p:blipFill>
          <p:spPr bwMode="auto">
            <a:xfrm>
              <a:off x="-81555" y="1340767"/>
              <a:ext cx="9210184" cy="4976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3" name="그룹 2"/>
            <p:cNvGrpSpPr/>
            <p:nvPr/>
          </p:nvGrpSpPr>
          <p:grpSpPr>
            <a:xfrm>
              <a:off x="-339774" y="561892"/>
              <a:ext cx="9466858" cy="5755412"/>
              <a:chOff x="-323850" y="580435"/>
              <a:chExt cx="9466858" cy="5755412"/>
            </a:xfrm>
          </p:grpSpPr>
          <p:sp>
            <p:nvSpPr>
              <p:cNvPr id="7" name="TextBox 2"/>
              <p:cNvSpPr txBox="1">
                <a:spLocks noChangeArrowheads="1"/>
              </p:cNvSpPr>
              <p:nvPr/>
            </p:nvSpPr>
            <p:spPr bwMode="auto">
              <a:xfrm>
                <a:off x="-323850" y="1001917"/>
                <a:ext cx="184150" cy="3698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latinLnBrk="1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1pPr>
                <a:lvl2pPr marL="742950" indent="-285750" latinLnBrk="1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marL="1143000" indent="-228600" latinLnBrk="1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marL="1600200" indent="-228600" latinLnBrk="1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marL="2057400" indent="-228600" latinLnBrk="1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 latinLnBrk="0">
                  <a:spcBef>
                    <a:spcPct val="0"/>
                  </a:spcBef>
                  <a:buFontTx/>
                  <a:buNone/>
                </a:pPr>
                <a:endParaRPr lang="ko-KR" altLang="en-US" sz="1800"/>
              </a:p>
            </p:txBody>
          </p:sp>
          <p:pic>
            <p:nvPicPr>
              <p:cNvPr id="19" name="Picture 11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7092" b="79331"/>
              <a:stretch/>
            </p:blipFill>
            <p:spPr bwMode="auto">
              <a:xfrm>
                <a:off x="63228" y="593314"/>
                <a:ext cx="9032047" cy="8614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74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900" y="580435"/>
                <a:ext cx="9094060" cy="8305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0" name="직사각형 19"/>
              <p:cNvSpPr/>
              <p:nvPr/>
            </p:nvSpPr>
            <p:spPr>
              <a:xfrm>
                <a:off x="1187624" y="606629"/>
                <a:ext cx="1023938" cy="446088"/>
              </a:xfrm>
              <a:prstGeom prst="rect">
                <a:avLst/>
              </a:prstGeom>
              <a:noFill/>
              <a:ln w="571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21" name="직사각형 20"/>
              <p:cNvSpPr/>
              <p:nvPr/>
            </p:nvSpPr>
            <p:spPr>
              <a:xfrm>
                <a:off x="323528" y="1052717"/>
                <a:ext cx="2782450" cy="239712"/>
              </a:xfrm>
              <a:prstGeom prst="rect">
                <a:avLst/>
              </a:prstGeom>
              <a:noFill/>
              <a:ln w="571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pic>
            <p:nvPicPr>
              <p:cNvPr id="2" name="그림 1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1836909" y="1484784"/>
                <a:ext cx="7306099" cy="3957123"/>
              </a:xfrm>
              <a:prstGeom prst="rect">
                <a:avLst/>
              </a:prstGeom>
            </p:spPr>
          </p:pic>
          <p:sp>
            <p:nvSpPr>
              <p:cNvPr id="27" name="직사각형 26"/>
              <p:cNvSpPr/>
              <p:nvPr/>
            </p:nvSpPr>
            <p:spPr>
              <a:xfrm>
                <a:off x="1883465" y="2429769"/>
                <a:ext cx="7176052" cy="3906078"/>
              </a:xfrm>
              <a:prstGeom prst="rect">
                <a:avLst/>
              </a:prstGeom>
              <a:noFill/>
              <a:ln w="571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13" name="직사각형 12"/>
              <p:cNvSpPr/>
              <p:nvPr/>
            </p:nvSpPr>
            <p:spPr>
              <a:xfrm>
                <a:off x="6372200" y="2730243"/>
                <a:ext cx="1800200" cy="305475"/>
              </a:xfrm>
              <a:prstGeom prst="rect">
                <a:avLst/>
              </a:prstGeom>
              <a:noFill/>
              <a:ln w="571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ko-KR" altLang="en-US" sz="1200" b="1" dirty="0" smtClean="0">
                    <a:solidFill>
                      <a:srgbClr val="FF0000"/>
                    </a:solidFill>
                    <a:latin typeface="+mj-lt"/>
                  </a:rPr>
                  <a:t>    </a:t>
                </a:r>
                <a:endParaRPr lang="ko-KR" altLang="en-US" sz="1200" b="1" dirty="0">
                  <a:solidFill>
                    <a:srgbClr val="FF0000"/>
                  </a:solidFill>
                  <a:latin typeface="+mj-lt"/>
                </a:endParaRPr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6357950" y="2714620"/>
                <a:ext cx="723275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400" dirty="0" err="1" smtClean="0"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듀오백</a:t>
                </a:r>
                <a:endParaRPr lang="ko-KR" altLang="en-US" sz="1400" dirty="0"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</p:grpSp>
      </p:grpSp>
      <p:sp>
        <p:nvSpPr>
          <p:cNvPr id="15" name="텍스트 개체 틀 8"/>
          <p:cNvSpPr txBox="1">
            <a:spLocks/>
          </p:cNvSpPr>
          <p:nvPr/>
        </p:nvSpPr>
        <p:spPr>
          <a:xfrm>
            <a:off x="395536" y="12700"/>
            <a:ext cx="7632848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견적요청 활용하기</a:t>
            </a: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사무용의자 구매</a:t>
            </a: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357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200744" y="836712"/>
            <a:ext cx="8496250" cy="5616624"/>
            <a:chOff x="-323850" y="476672"/>
            <a:chExt cx="9462810" cy="6331735"/>
          </a:xfrm>
        </p:grpSpPr>
        <p:pic>
          <p:nvPicPr>
            <p:cNvPr id="3075" name="Picture 3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366" t="-2306" r="112" b="25842"/>
            <a:stretch/>
          </p:blipFill>
          <p:spPr bwMode="auto">
            <a:xfrm>
              <a:off x="-71224" y="476672"/>
              <a:ext cx="9210184" cy="51465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Box 2"/>
            <p:cNvSpPr txBox="1">
              <a:spLocks noChangeArrowheads="1"/>
            </p:cNvSpPr>
            <p:nvPr/>
          </p:nvSpPr>
          <p:spPr bwMode="auto">
            <a:xfrm>
              <a:off x="-323850" y="1268289"/>
              <a:ext cx="184150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latinLnBrk="1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latinLnBrk="0">
                <a:spcBef>
                  <a:spcPct val="0"/>
                </a:spcBef>
                <a:buFontTx/>
                <a:buNone/>
              </a:pPr>
              <a:endParaRPr lang="ko-KR" altLang="en-US" sz="1800"/>
            </a:p>
          </p:txBody>
        </p:sp>
        <p:pic>
          <p:nvPicPr>
            <p:cNvPr id="15" name="Picture 3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28"/>
            <a:stretch/>
          </p:blipFill>
          <p:spPr bwMode="auto">
            <a:xfrm>
              <a:off x="1763688" y="639516"/>
              <a:ext cx="7350123" cy="5597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22316" y="548680"/>
              <a:ext cx="7286188" cy="6259727"/>
            </a:xfrm>
            <a:prstGeom prst="rect">
              <a:avLst/>
            </a:prstGeom>
          </p:spPr>
        </p:pic>
        <p:sp>
          <p:nvSpPr>
            <p:cNvPr id="16" name="직사각형 15"/>
            <p:cNvSpPr/>
            <p:nvPr/>
          </p:nvSpPr>
          <p:spPr>
            <a:xfrm>
              <a:off x="1772608" y="4478086"/>
              <a:ext cx="2676791" cy="2330321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4715035" y="999280"/>
              <a:ext cx="4367664" cy="607897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4715035" y="4754229"/>
              <a:ext cx="2797053" cy="546980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6" name="직사각형 25"/>
            <p:cNvSpPr/>
            <p:nvPr/>
          </p:nvSpPr>
          <p:spPr>
            <a:xfrm>
              <a:off x="4911130" y="5838216"/>
              <a:ext cx="2052968" cy="591174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14" name="텍스트 개체 틀 8"/>
          <p:cNvSpPr txBox="1">
            <a:spLocks/>
          </p:cNvSpPr>
          <p:nvPr/>
        </p:nvSpPr>
        <p:spPr>
          <a:xfrm>
            <a:off x="395536" y="12700"/>
            <a:ext cx="7632848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견적요청 활용하기</a:t>
            </a: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사무용의자 구매</a:t>
            </a: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5610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-71223" y="1268761"/>
            <a:ext cx="9237903" cy="4464496"/>
            <a:chOff x="-71223" y="580435"/>
            <a:chExt cx="9237903" cy="4353989"/>
          </a:xfrm>
        </p:grpSpPr>
        <p:pic>
          <p:nvPicPr>
            <p:cNvPr id="3075" name="Picture 3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366" t="-462" r="81193" b="49110"/>
            <a:stretch/>
          </p:blipFill>
          <p:spPr bwMode="auto">
            <a:xfrm>
              <a:off x="-71223" y="1340768"/>
              <a:ext cx="1834912" cy="3456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2" name="그룹 21"/>
            <p:cNvGrpSpPr/>
            <p:nvPr/>
          </p:nvGrpSpPr>
          <p:grpSpPr>
            <a:xfrm>
              <a:off x="35496" y="580435"/>
              <a:ext cx="9131184" cy="4353989"/>
              <a:chOff x="35496" y="580435"/>
              <a:chExt cx="9131184" cy="4353989"/>
            </a:xfrm>
          </p:grpSpPr>
          <p:pic>
            <p:nvPicPr>
              <p:cNvPr id="23" name="Picture 11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7092" b="79331"/>
              <a:stretch/>
            </p:blipFill>
            <p:spPr bwMode="auto">
              <a:xfrm>
                <a:off x="63228" y="593313"/>
                <a:ext cx="9032047" cy="8614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4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900" y="580435"/>
                <a:ext cx="9094060" cy="8305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5" name="직사각형 24"/>
              <p:cNvSpPr/>
              <p:nvPr/>
            </p:nvSpPr>
            <p:spPr>
              <a:xfrm>
                <a:off x="1187624" y="606629"/>
                <a:ext cx="1023938" cy="446089"/>
              </a:xfrm>
              <a:prstGeom prst="rect">
                <a:avLst/>
              </a:prstGeom>
              <a:noFill/>
              <a:ln w="571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26" name="직사각형 25"/>
              <p:cNvSpPr/>
              <p:nvPr/>
            </p:nvSpPr>
            <p:spPr>
              <a:xfrm>
                <a:off x="3085694" y="1052717"/>
                <a:ext cx="766226" cy="239712"/>
              </a:xfrm>
              <a:prstGeom prst="rect">
                <a:avLst/>
              </a:prstGeom>
              <a:noFill/>
              <a:ln w="571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pic>
            <p:nvPicPr>
              <p:cNvPr id="27" name="Picture 3"/>
              <p:cNvPicPr>
                <a:picLocks noChangeAspect="1" noChangeArrowheads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783" b="9519"/>
              <a:stretch/>
            </p:blipFill>
            <p:spPr bwMode="auto">
              <a:xfrm>
                <a:off x="1769491" y="1434436"/>
                <a:ext cx="7339013" cy="30963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0" name="직사각형 29"/>
              <p:cNvSpPr/>
              <p:nvPr/>
            </p:nvSpPr>
            <p:spPr>
              <a:xfrm>
                <a:off x="158620" y="2568433"/>
                <a:ext cx="1506184" cy="239712"/>
              </a:xfrm>
              <a:prstGeom prst="rect">
                <a:avLst/>
              </a:prstGeom>
              <a:noFill/>
              <a:ln w="571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pic>
            <p:nvPicPr>
              <p:cNvPr id="31" name="Picture 4"/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60"/>
              <a:stretch/>
            </p:blipFill>
            <p:spPr bwMode="auto">
              <a:xfrm>
                <a:off x="35496" y="4411525"/>
                <a:ext cx="9131184" cy="5228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2" name="그림 31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1767017" y="2559009"/>
                <a:ext cx="7311080" cy="1853156"/>
              </a:xfrm>
              <a:prstGeom prst="rect">
                <a:avLst/>
              </a:prstGeom>
            </p:spPr>
          </p:pic>
        </p:grpSp>
      </p:grpSp>
      <p:sp>
        <p:nvSpPr>
          <p:cNvPr id="34" name="텍스트 개체 틀 8"/>
          <p:cNvSpPr txBox="1">
            <a:spLocks/>
          </p:cNvSpPr>
          <p:nvPr/>
        </p:nvSpPr>
        <p:spPr>
          <a:xfrm>
            <a:off x="216024" y="42119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ko-KR" altLang="en-US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사무용의자 구매</a:t>
            </a: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999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66" t="-25842" r="112" b="28828"/>
          <a:stretch/>
        </p:blipFill>
        <p:spPr bwMode="auto">
          <a:xfrm>
            <a:off x="-71224" y="-367544"/>
            <a:ext cx="9210184" cy="6529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그룹 2"/>
          <p:cNvGrpSpPr/>
          <p:nvPr/>
        </p:nvGrpSpPr>
        <p:grpSpPr>
          <a:xfrm>
            <a:off x="35496" y="702545"/>
            <a:ext cx="9131184" cy="5750791"/>
            <a:chOff x="35496" y="580435"/>
            <a:chExt cx="9131184" cy="5750791"/>
          </a:xfrm>
        </p:grpSpPr>
        <p:pic>
          <p:nvPicPr>
            <p:cNvPr id="19" name="Picture 11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092" b="79331"/>
            <a:stretch/>
          </p:blipFill>
          <p:spPr bwMode="auto">
            <a:xfrm>
              <a:off x="63228" y="593314"/>
              <a:ext cx="9032047" cy="861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00" y="580435"/>
              <a:ext cx="9094060" cy="8305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직사각형 19"/>
            <p:cNvSpPr/>
            <p:nvPr/>
          </p:nvSpPr>
          <p:spPr>
            <a:xfrm>
              <a:off x="1187624" y="606629"/>
              <a:ext cx="1023938" cy="446088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3085694" y="1052717"/>
              <a:ext cx="766226" cy="239712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5123" name="Picture 3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83" b="9519"/>
            <a:stretch/>
          </p:blipFill>
          <p:spPr bwMode="auto">
            <a:xfrm>
              <a:off x="1769491" y="1434436"/>
              <a:ext cx="7339013" cy="30963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직사각형 1"/>
            <p:cNvSpPr/>
            <p:nvPr/>
          </p:nvSpPr>
          <p:spPr>
            <a:xfrm>
              <a:off x="63228" y="4890820"/>
              <a:ext cx="9080772" cy="1440406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63228" y="4443862"/>
              <a:ext cx="1706263" cy="1148369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158620" y="2568433"/>
              <a:ext cx="1506184" cy="239712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5124" name="Picture 4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0"/>
            <a:stretch/>
          </p:blipFill>
          <p:spPr bwMode="auto">
            <a:xfrm>
              <a:off x="35496" y="4411525"/>
              <a:ext cx="9131184" cy="5228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직사각형 22"/>
            <p:cNvSpPr/>
            <p:nvPr/>
          </p:nvSpPr>
          <p:spPr>
            <a:xfrm>
              <a:off x="829918" y="4470113"/>
              <a:ext cx="869675" cy="364919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86665" y="4962828"/>
              <a:ext cx="8972139" cy="129614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t"/>
            <a:lstStyle/>
            <a:p>
              <a:pPr latinLnBrk="0">
                <a:lnSpc>
                  <a:spcPct val="150000"/>
                </a:lnSpc>
                <a:spcBef>
                  <a:spcPct val="0"/>
                </a:spcBef>
                <a:defRPr/>
              </a:pPr>
              <a:r>
                <a:rPr lang="ko-KR" altLang="en-US" sz="2800" dirty="0" err="1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수의시담</a:t>
              </a:r>
              <a:r>
                <a:rPr lang="en-US" altLang="ko-KR" sz="28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(</a:t>
              </a:r>
              <a:r>
                <a:rPr lang="ko-KR" altLang="en-US" sz="28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하단</a:t>
              </a:r>
              <a:r>
                <a:rPr lang="en-US" altLang="ko-KR" sz="28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):</a:t>
              </a:r>
              <a:r>
                <a:rPr lang="ko-KR" altLang="en-US" sz="24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여러 건을 동일한 내용으로 협상하고자 할 때</a:t>
              </a:r>
              <a:endParaRPr lang="en-US" altLang="ko-KR" sz="2400" dirty="0" smtClean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latinLnBrk="0">
                <a:spcBef>
                  <a:spcPct val="0"/>
                </a:spcBef>
                <a:defRPr/>
              </a:pPr>
              <a:r>
                <a:rPr lang="ko-KR" altLang="en-US" sz="28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요     청 </a:t>
              </a:r>
              <a:r>
                <a:rPr lang="en-US" altLang="ko-KR" sz="28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(</a:t>
              </a:r>
              <a:r>
                <a:rPr lang="ko-KR" altLang="en-US" sz="28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우측</a:t>
              </a:r>
              <a:r>
                <a:rPr lang="en-US" altLang="ko-KR" sz="28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):</a:t>
              </a:r>
              <a:r>
                <a:rPr lang="ko-KR" altLang="en-US" sz="24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한 건에 대해 협상하고자 할 때 </a:t>
              </a:r>
              <a:endParaRPr lang="en-US" altLang="ko-KR" sz="2400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 latinLnBrk="0">
                <a:lnSpc>
                  <a:spcPct val="150000"/>
                </a:lnSpc>
                <a:spcBef>
                  <a:spcPct val="0"/>
                </a:spcBef>
                <a:defRPr/>
              </a:pPr>
              <a:r>
                <a:rPr lang="ko-KR" altLang="en-US" sz="24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</a:t>
              </a:r>
              <a:endParaRPr lang="en-US" altLang="ko-KR" sz="2400" dirty="0" smtClean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pic>
          <p:nvPicPr>
            <p:cNvPr id="24" name="그림 2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767017" y="2559009"/>
              <a:ext cx="7311080" cy="1853156"/>
            </a:xfrm>
            <a:prstGeom prst="rect">
              <a:avLst/>
            </a:prstGeom>
          </p:spPr>
        </p:pic>
        <p:sp>
          <p:nvSpPr>
            <p:cNvPr id="26" name="직사각형 25"/>
            <p:cNvSpPr/>
            <p:nvPr/>
          </p:nvSpPr>
          <p:spPr>
            <a:xfrm>
              <a:off x="8557589" y="2787578"/>
              <a:ext cx="526776" cy="1302026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27" name="텍스트 개체 틀 8"/>
          <p:cNvSpPr txBox="1">
            <a:spLocks/>
          </p:cNvSpPr>
          <p:nvPr/>
        </p:nvSpPr>
        <p:spPr>
          <a:xfrm>
            <a:off x="216024" y="42119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ko-KR" altLang="en-US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사무용의자 구매</a:t>
            </a: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7121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-71224" y="796459"/>
            <a:ext cx="9237904" cy="5656877"/>
            <a:chOff x="-71224" y="580435"/>
            <a:chExt cx="9237904" cy="5656877"/>
          </a:xfrm>
        </p:grpSpPr>
        <p:pic>
          <p:nvPicPr>
            <p:cNvPr id="3075" name="Picture 3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366" t="1678" r="112" b="29714"/>
            <a:stretch/>
          </p:blipFill>
          <p:spPr bwMode="auto">
            <a:xfrm>
              <a:off x="-71224" y="1484784"/>
              <a:ext cx="9210184" cy="46178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11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092" b="79331"/>
            <a:stretch/>
          </p:blipFill>
          <p:spPr bwMode="auto">
            <a:xfrm>
              <a:off x="63228" y="593314"/>
              <a:ext cx="9032047" cy="861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00" y="580435"/>
              <a:ext cx="9094060" cy="8305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직사각형 19"/>
            <p:cNvSpPr/>
            <p:nvPr/>
          </p:nvSpPr>
          <p:spPr>
            <a:xfrm>
              <a:off x="1187624" y="606629"/>
              <a:ext cx="1023938" cy="446088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3085694" y="1052717"/>
              <a:ext cx="766226" cy="239712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5123" name="Picture 3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83" b="9519"/>
            <a:stretch/>
          </p:blipFill>
          <p:spPr bwMode="auto">
            <a:xfrm>
              <a:off x="1769491" y="1434436"/>
              <a:ext cx="7339013" cy="30963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직사각형 1"/>
            <p:cNvSpPr/>
            <p:nvPr/>
          </p:nvSpPr>
          <p:spPr>
            <a:xfrm>
              <a:off x="63228" y="4890820"/>
              <a:ext cx="9080772" cy="1346492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63228" y="4443862"/>
              <a:ext cx="1706263" cy="1148369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158620" y="2559009"/>
              <a:ext cx="956996" cy="249136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5124" name="Picture 4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0"/>
            <a:stretch/>
          </p:blipFill>
          <p:spPr bwMode="auto">
            <a:xfrm>
              <a:off x="35496" y="4411525"/>
              <a:ext cx="9131184" cy="5228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직사각형 22"/>
            <p:cNvSpPr/>
            <p:nvPr/>
          </p:nvSpPr>
          <p:spPr>
            <a:xfrm>
              <a:off x="4533868" y="4470113"/>
              <a:ext cx="873019" cy="364919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86665" y="4962829"/>
              <a:ext cx="8972139" cy="10801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t"/>
            <a:lstStyle/>
            <a:p>
              <a:pPr algn="ctr" latinLnBrk="0">
                <a:spcBef>
                  <a:spcPct val="0"/>
                </a:spcBef>
                <a:defRPr/>
              </a:pPr>
              <a:r>
                <a:rPr lang="ko-KR" altLang="en-US" sz="28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접수된 견적서를 공고방식으로 진행</a:t>
              </a:r>
              <a:r>
                <a:rPr lang="en-US" altLang="ko-KR" sz="280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(</a:t>
              </a:r>
              <a:r>
                <a:rPr lang="ko-KR" altLang="en-US" sz="280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선택 활용</a:t>
              </a:r>
              <a:r>
                <a:rPr lang="en-US" altLang="ko-KR" sz="28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)</a:t>
              </a:r>
            </a:p>
            <a:p>
              <a:pPr algn="ctr" latinLnBrk="0">
                <a:lnSpc>
                  <a:spcPct val="150000"/>
                </a:lnSpc>
                <a:spcBef>
                  <a:spcPct val="0"/>
                </a:spcBef>
                <a:defRPr/>
              </a:pPr>
              <a:r>
                <a:rPr lang="ko-KR" altLang="en-US" sz="24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다수의 물품을 한 업체로부터 견적 받고자 할 때 등</a:t>
              </a:r>
              <a:endParaRPr lang="en-US" altLang="ko-KR" sz="2400" dirty="0" smtClean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767017" y="2559009"/>
              <a:ext cx="7311080" cy="1853156"/>
            </a:xfrm>
            <a:prstGeom prst="rect">
              <a:avLst/>
            </a:prstGeom>
          </p:spPr>
        </p:pic>
        <p:pic>
          <p:nvPicPr>
            <p:cNvPr id="7170" name="Picture 2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43808" y="1722468"/>
              <a:ext cx="3934578" cy="2309594"/>
            </a:xfrm>
            <a:prstGeom prst="rect">
              <a:avLst/>
            </a:prstGeom>
            <a:noFill/>
            <a:ln w="571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22" name="직사각형 21"/>
            <p:cNvSpPr/>
            <p:nvPr/>
          </p:nvSpPr>
          <p:spPr>
            <a:xfrm>
              <a:off x="3000364" y="3000372"/>
              <a:ext cx="2071702" cy="364919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26" name="텍스트 개체 틀 8"/>
          <p:cNvSpPr txBox="1">
            <a:spLocks/>
          </p:cNvSpPr>
          <p:nvPr/>
        </p:nvSpPr>
        <p:spPr>
          <a:xfrm>
            <a:off x="216024" y="42119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ko-KR" altLang="en-US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사무용의자 구매</a:t>
            </a: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0941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텍스트 개체 틀 8"/>
          <p:cNvSpPr txBox="1">
            <a:spLocks/>
          </p:cNvSpPr>
          <p:nvPr/>
        </p:nvSpPr>
        <p:spPr>
          <a:xfrm>
            <a:off x="216024" y="42119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ko-KR" altLang="en-US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사무용의자 구매</a:t>
            </a: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0" y="840759"/>
            <a:ext cx="9144000" cy="5756593"/>
            <a:chOff x="0" y="840759"/>
            <a:chExt cx="9144000" cy="5756593"/>
          </a:xfrm>
        </p:grpSpPr>
        <p:sp>
          <p:nvSpPr>
            <p:cNvPr id="2" name="직사각형 1"/>
            <p:cNvSpPr/>
            <p:nvPr/>
          </p:nvSpPr>
          <p:spPr>
            <a:xfrm>
              <a:off x="63228" y="5124950"/>
              <a:ext cx="9080772" cy="1472402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22" name="그림 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225"/>
            <a:stretch/>
          </p:blipFill>
          <p:spPr bwMode="auto">
            <a:xfrm>
              <a:off x="0" y="840759"/>
              <a:ext cx="9144000" cy="7775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952"/>
            <a:stretch>
              <a:fillRect/>
            </a:stretch>
          </p:blipFill>
          <p:spPr bwMode="auto">
            <a:xfrm>
              <a:off x="41275" y="1740872"/>
              <a:ext cx="9043988" cy="4052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" name="직사각형 25"/>
            <p:cNvSpPr/>
            <p:nvPr/>
          </p:nvSpPr>
          <p:spPr>
            <a:xfrm>
              <a:off x="2568575" y="840759"/>
              <a:ext cx="1023938" cy="446088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1001713" y="1286847"/>
              <a:ext cx="804862" cy="239712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29" name="Picture 3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692"/>
            <a:stretch/>
          </p:blipFill>
          <p:spPr bwMode="auto">
            <a:xfrm>
              <a:off x="36914" y="1740872"/>
              <a:ext cx="9042400" cy="46404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194" name="Picture 2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0000"/>
            <a:stretch/>
          </p:blipFill>
          <p:spPr bwMode="auto">
            <a:xfrm>
              <a:off x="1619672" y="4246553"/>
              <a:ext cx="5362567" cy="566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직사각형 29"/>
            <p:cNvSpPr/>
            <p:nvPr/>
          </p:nvSpPr>
          <p:spPr>
            <a:xfrm>
              <a:off x="1646548" y="4518232"/>
              <a:ext cx="1629308" cy="318686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149692" y="1681118"/>
              <a:ext cx="8865099" cy="2475857"/>
              <a:chOff x="149692" y="1440238"/>
              <a:chExt cx="8865099" cy="2475857"/>
            </a:xfrm>
          </p:grpSpPr>
          <p:pic>
            <p:nvPicPr>
              <p:cNvPr id="8195" name="Picture 3"/>
              <p:cNvPicPr>
                <a:picLocks noChangeAspect="1" noChangeArrowheads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30179" b="26615"/>
              <a:stretch/>
            </p:blipFill>
            <p:spPr bwMode="auto">
              <a:xfrm>
                <a:off x="149692" y="1440238"/>
                <a:ext cx="8865099" cy="2475857"/>
              </a:xfrm>
              <a:prstGeom prst="rect">
                <a:avLst/>
              </a:prstGeom>
              <a:noFill/>
              <a:ln w="57150">
                <a:solidFill>
                  <a:srgbClr val="FF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pic>
            <p:nvPicPr>
              <p:cNvPr id="4" name="그림 3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430297" y="1890197"/>
                <a:ext cx="8581897" cy="1133475"/>
              </a:xfrm>
              <a:prstGeom prst="rect">
                <a:avLst/>
              </a:prstGeom>
            </p:spPr>
          </p:pic>
        </p:grpSp>
        <p:sp>
          <p:nvSpPr>
            <p:cNvPr id="17" name="직사각형 16"/>
            <p:cNvSpPr/>
            <p:nvPr/>
          </p:nvSpPr>
          <p:spPr>
            <a:xfrm>
              <a:off x="86665" y="5149046"/>
              <a:ext cx="8972139" cy="631751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t"/>
            <a:lstStyle/>
            <a:p>
              <a:pPr algn="ctr" latinLnBrk="0">
                <a:spcBef>
                  <a:spcPct val="0"/>
                </a:spcBef>
                <a:defRPr/>
              </a:pPr>
              <a:r>
                <a:rPr lang="ko-KR" altLang="en-US" sz="28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물품내역서 자동 생성</a:t>
              </a:r>
              <a:r>
                <a:rPr lang="en-US" altLang="ko-KR" sz="28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(S2B</a:t>
              </a:r>
              <a:r>
                <a:rPr lang="ko-KR" altLang="en-US" sz="28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물품코드</a:t>
              </a:r>
              <a:r>
                <a:rPr lang="en-US" altLang="ko-KR" sz="28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, </a:t>
              </a:r>
              <a:r>
                <a:rPr lang="ko-KR" altLang="en-US" sz="28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모델명 등</a:t>
              </a:r>
              <a:r>
                <a:rPr lang="en-US" altLang="ko-KR" sz="28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)</a:t>
              </a:r>
              <a:endParaRPr lang="en-US" altLang="ko-KR" sz="2400" dirty="0" smtClean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22170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199341" y="1340768"/>
            <a:ext cx="8496944" cy="4464496"/>
            <a:chOff x="-323850" y="475376"/>
            <a:chExt cx="9490530" cy="4456057"/>
          </a:xfrm>
        </p:grpSpPr>
        <p:pic>
          <p:nvPicPr>
            <p:cNvPr id="3075" name="Picture 3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366" t="-13320" r="112" b="48041"/>
            <a:stretch/>
          </p:blipFill>
          <p:spPr bwMode="auto">
            <a:xfrm>
              <a:off x="-71224" y="475376"/>
              <a:ext cx="9210184" cy="43937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3" name="그룹 2"/>
            <p:cNvGrpSpPr/>
            <p:nvPr/>
          </p:nvGrpSpPr>
          <p:grpSpPr>
            <a:xfrm>
              <a:off x="-323850" y="577444"/>
              <a:ext cx="9490530" cy="4353989"/>
              <a:chOff x="-323850" y="570340"/>
              <a:chExt cx="9490530" cy="4353989"/>
            </a:xfrm>
          </p:grpSpPr>
          <p:sp>
            <p:nvSpPr>
              <p:cNvPr id="7" name="TextBox 2"/>
              <p:cNvSpPr txBox="1">
                <a:spLocks noChangeArrowheads="1"/>
              </p:cNvSpPr>
              <p:nvPr/>
            </p:nvSpPr>
            <p:spPr bwMode="auto">
              <a:xfrm>
                <a:off x="-323850" y="991822"/>
                <a:ext cx="184150" cy="3698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latinLnBrk="1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1pPr>
                <a:lvl2pPr marL="742950" indent="-285750" latinLnBrk="1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marL="1143000" indent="-228600" latinLnBrk="1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marL="1600200" indent="-228600" latinLnBrk="1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marL="2057400" indent="-228600" latinLnBrk="1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 latinLnBrk="0">
                  <a:spcBef>
                    <a:spcPct val="0"/>
                  </a:spcBef>
                  <a:buFontTx/>
                  <a:buNone/>
                </a:pPr>
                <a:endParaRPr lang="ko-KR" altLang="en-US" sz="1800"/>
              </a:p>
            </p:txBody>
          </p:sp>
          <p:pic>
            <p:nvPicPr>
              <p:cNvPr id="19" name="Picture 11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7092" b="79331"/>
              <a:stretch/>
            </p:blipFill>
            <p:spPr bwMode="auto">
              <a:xfrm>
                <a:off x="63228" y="583219"/>
                <a:ext cx="9032047" cy="8614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74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900" y="570340"/>
                <a:ext cx="9094060" cy="8305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0" name="직사각형 19"/>
              <p:cNvSpPr/>
              <p:nvPr/>
            </p:nvSpPr>
            <p:spPr>
              <a:xfrm>
                <a:off x="1187624" y="596534"/>
                <a:ext cx="1023938" cy="446088"/>
              </a:xfrm>
              <a:prstGeom prst="rect">
                <a:avLst/>
              </a:prstGeom>
              <a:noFill/>
              <a:ln w="571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21" name="직사각형 20"/>
              <p:cNvSpPr/>
              <p:nvPr/>
            </p:nvSpPr>
            <p:spPr>
              <a:xfrm>
                <a:off x="3085694" y="1042622"/>
                <a:ext cx="766226" cy="239712"/>
              </a:xfrm>
              <a:prstGeom prst="rect">
                <a:avLst/>
              </a:prstGeom>
              <a:noFill/>
              <a:ln w="571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pic>
            <p:nvPicPr>
              <p:cNvPr id="5123" name="Picture 3"/>
              <p:cNvPicPr>
                <a:picLocks noChangeAspect="1" noChangeArrowheads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783" b="9519"/>
              <a:stretch/>
            </p:blipFill>
            <p:spPr bwMode="auto">
              <a:xfrm>
                <a:off x="1769491" y="1424341"/>
                <a:ext cx="7339013" cy="30963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8" name="직사각형 17"/>
              <p:cNvSpPr/>
              <p:nvPr/>
            </p:nvSpPr>
            <p:spPr>
              <a:xfrm>
                <a:off x="158620" y="2558338"/>
                <a:ext cx="1506184" cy="239712"/>
              </a:xfrm>
              <a:prstGeom prst="rect">
                <a:avLst/>
              </a:prstGeom>
              <a:noFill/>
              <a:ln w="571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pic>
            <p:nvPicPr>
              <p:cNvPr id="5124" name="Picture 4"/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60"/>
              <a:stretch/>
            </p:blipFill>
            <p:spPr bwMode="auto">
              <a:xfrm>
                <a:off x="35496" y="4401430"/>
                <a:ext cx="9131184" cy="5228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3" name="직사각형 22"/>
              <p:cNvSpPr/>
              <p:nvPr/>
            </p:nvSpPr>
            <p:spPr>
              <a:xfrm>
                <a:off x="1637115" y="4460018"/>
                <a:ext cx="1330829" cy="364919"/>
              </a:xfrm>
              <a:prstGeom prst="rect">
                <a:avLst/>
              </a:prstGeom>
              <a:noFill/>
              <a:ln w="571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pic>
            <p:nvPicPr>
              <p:cNvPr id="16" name="그림 15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1767017" y="2559009"/>
                <a:ext cx="7311080" cy="1853156"/>
              </a:xfrm>
              <a:prstGeom prst="rect">
                <a:avLst/>
              </a:prstGeom>
            </p:spPr>
          </p:pic>
        </p:grpSp>
      </p:grpSp>
      <p:sp>
        <p:nvSpPr>
          <p:cNvPr id="17" name="텍스트 개체 틀 8"/>
          <p:cNvSpPr txBox="1">
            <a:spLocks/>
          </p:cNvSpPr>
          <p:nvPr/>
        </p:nvSpPr>
        <p:spPr>
          <a:xfrm>
            <a:off x="395536" y="12700"/>
            <a:ext cx="7632848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견적요청 활용하기</a:t>
            </a: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사무용의자 구매</a:t>
            </a: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225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-36512" y="980728"/>
            <a:ext cx="9001000" cy="5400600"/>
            <a:chOff x="-323850" y="387531"/>
            <a:chExt cx="9462810" cy="5866471"/>
          </a:xfrm>
        </p:grpSpPr>
        <p:sp>
          <p:nvSpPr>
            <p:cNvPr id="15" name="직사각형 14"/>
            <p:cNvSpPr/>
            <p:nvPr/>
          </p:nvSpPr>
          <p:spPr>
            <a:xfrm>
              <a:off x="98928" y="387531"/>
              <a:ext cx="8973391" cy="586647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TextBox 2"/>
            <p:cNvSpPr txBox="1">
              <a:spLocks noChangeArrowheads="1"/>
            </p:cNvSpPr>
            <p:nvPr/>
          </p:nvSpPr>
          <p:spPr bwMode="auto">
            <a:xfrm>
              <a:off x="-323850" y="996947"/>
              <a:ext cx="184150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latinLnBrk="1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latinLnBrk="0">
                <a:spcBef>
                  <a:spcPct val="0"/>
                </a:spcBef>
                <a:buFontTx/>
                <a:buNone/>
              </a:pPr>
              <a:endParaRPr lang="ko-KR" altLang="en-US" sz="1800"/>
            </a:p>
          </p:txBody>
        </p:sp>
        <p:pic>
          <p:nvPicPr>
            <p:cNvPr id="19" name="Picture 11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092" b="79331"/>
            <a:stretch/>
          </p:blipFill>
          <p:spPr bwMode="auto">
            <a:xfrm>
              <a:off x="63228" y="588344"/>
              <a:ext cx="9032047" cy="861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00" y="575465"/>
              <a:ext cx="9094060" cy="8305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직사각형 19"/>
            <p:cNvSpPr/>
            <p:nvPr/>
          </p:nvSpPr>
          <p:spPr>
            <a:xfrm>
              <a:off x="1187624" y="601659"/>
              <a:ext cx="1023938" cy="446088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4467639" y="1047747"/>
              <a:ext cx="973418" cy="239712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3075" name="Picture 3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366" t="-387" r="81024" b="39460"/>
            <a:stretch/>
          </p:blipFill>
          <p:spPr bwMode="auto">
            <a:xfrm>
              <a:off x="-71224" y="1340768"/>
              <a:ext cx="1850328" cy="4100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66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74439" y="1449781"/>
              <a:ext cx="7295712" cy="4200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직사각형 16"/>
            <p:cNvSpPr/>
            <p:nvPr/>
          </p:nvSpPr>
          <p:spPr>
            <a:xfrm>
              <a:off x="158620" y="2965104"/>
              <a:ext cx="1506184" cy="239712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13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143636" y="3143248"/>
              <a:ext cx="642942" cy="1780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sp>
        <p:nvSpPr>
          <p:cNvPr id="14" name="텍스트 개체 틀 8"/>
          <p:cNvSpPr txBox="1">
            <a:spLocks/>
          </p:cNvSpPr>
          <p:nvPr/>
        </p:nvSpPr>
        <p:spPr>
          <a:xfrm>
            <a:off x="395536" y="12700"/>
            <a:ext cx="7632848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견적요청 활용하기</a:t>
            </a: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사무용의자 구매</a:t>
            </a: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962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/>
          <p:cNvGrpSpPr/>
          <p:nvPr/>
        </p:nvGrpSpPr>
        <p:grpSpPr>
          <a:xfrm>
            <a:off x="4328418" y="3765307"/>
            <a:ext cx="1668492" cy="1508519"/>
            <a:chOff x="5086448" y="2578606"/>
            <a:chExt cx="1668492" cy="1493583"/>
          </a:xfrm>
        </p:grpSpPr>
        <p:grpSp>
          <p:nvGrpSpPr>
            <p:cNvPr id="203" name="그룹 202"/>
            <p:cNvGrpSpPr/>
            <p:nvPr/>
          </p:nvGrpSpPr>
          <p:grpSpPr>
            <a:xfrm>
              <a:off x="5086448" y="2578606"/>
              <a:ext cx="1668492" cy="1493583"/>
              <a:chOff x="3780309" y="2875723"/>
              <a:chExt cx="1483196" cy="1327712"/>
            </a:xfrm>
          </p:grpSpPr>
          <p:sp>
            <p:nvSpPr>
              <p:cNvPr id="204" name="육각형 203"/>
              <p:cNvSpPr/>
              <p:nvPr/>
            </p:nvSpPr>
            <p:spPr>
              <a:xfrm>
                <a:off x="3780309" y="2875723"/>
                <a:ext cx="1483196" cy="1327712"/>
              </a:xfrm>
              <a:prstGeom prst="hexagon">
                <a:avLst/>
              </a:prstGeom>
              <a:solidFill>
                <a:schemeClr val="accent1">
                  <a:lumMod val="75000"/>
                </a:schemeClr>
              </a:solidFill>
              <a:ln w="5715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205" name="타원 204"/>
              <p:cNvSpPr/>
              <p:nvPr/>
            </p:nvSpPr>
            <p:spPr>
              <a:xfrm>
                <a:off x="4173729" y="3188507"/>
                <a:ext cx="658256" cy="658256"/>
              </a:xfrm>
              <a:prstGeom prst="ellipse">
                <a:avLst/>
              </a:prstGeom>
              <a:solidFill>
                <a:srgbClr val="0D0D0D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227" name="TextBox 226"/>
            <p:cNvSpPr txBox="1"/>
            <p:nvPr/>
          </p:nvSpPr>
          <p:spPr>
            <a:xfrm>
              <a:off x="5447858" y="2815300"/>
              <a:ext cx="902811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2800" b="1" dirty="0" smtClean="0">
                  <a:solidFill>
                    <a:schemeClr val="bg1"/>
                  </a:solidFill>
                </a:rPr>
                <a:t>1</a:t>
              </a:r>
              <a:r>
                <a:rPr lang="ko-KR" altLang="en-US" sz="2800" b="1" dirty="0" smtClean="0">
                  <a:solidFill>
                    <a:schemeClr val="bg1"/>
                  </a:solidFill>
                </a:rPr>
                <a:t>인</a:t>
              </a:r>
              <a:endParaRPr lang="en-US" altLang="ko-KR" sz="28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2800" b="1" dirty="0" smtClean="0">
                  <a:solidFill>
                    <a:schemeClr val="bg1"/>
                  </a:solidFill>
                </a:rPr>
                <a:t>수의</a:t>
              </a:r>
              <a:endParaRPr lang="ko-KR" altLang="en-US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33" name="아래쪽 화살표 232"/>
          <p:cNvSpPr/>
          <p:nvPr/>
        </p:nvSpPr>
        <p:spPr>
          <a:xfrm rot="17791414">
            <a:off x="4048925" y="3787151"/>
            <a:ext cx="472176" cy="416029"/>
          </a:xfrm>
          <a:prstGeom prst="downArrow">
            <a:avLst/>
          </a:prstGeom>
          <a:solidFill>
            <a:schemeClr val="bg1">
              <a:lumMod val="65000"/>
            </a:schemeClr>
          </a:solidFill>
          <a:ln w="57150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11" name="그룹 10"/>
          <p:cNvGrpSpPr/>
          <p:nvPr/>
        </p:nvGrpSpPr>
        <p:grpSpPr>
          <a:xfrm>
            <a:off x="6040064" y="2749929"/>
            <a:ext cx="1668492" cy="1493583"/>
            <a:chOff x="6614548" y="1810852"/>
            <a:chExt cx="1668492" cy="1493583"/>
          </a:xfrm>
        </p:grpSpPr>
        <p:grpSp>
          <p:nvGrpSpPr>
            <p:cNvPr id="211" name="그룹 210"/>
            <p:cNvGrpSpPr/>
            <p:nvPr/>
          </p:nvGrpSpPr>
          <p:grpSpPr>
            <a:xfrm>
              <a:off x="6614548" y="1810852"/>
              <a:ext cx="1668492" cy="1493583"/>
              <a:chOff x="3780309" y="2875723"/>
              <a:chExt cx="1483196" cy="1327712"/>
            </a:xfrm>
          </p:grpSpPr>
          <p:sp>
            <p:nvSpPr>
              <p:cNvPr id="212" name="육각형 211"/>
              <p:cNvSpPr/>
              <p:nvPr/>
            </p:nvSpPr>
            <p:spPr>
              <a:xfrm>
                <a:off x="3780309" y="2875723"/>
                <a:ext cx="1483196" cy="1327712"/>
              </a:xfrm>
              <a:prstGeom prst="hexagon">
                <a:avLst/>
              </a:prstGeom>
              <a:solidFill>
                <a:schemeClr val="bg1">
                  <a:lumMod val="65000"/>
                </a:schemeClr>
              </a:solidFill>
              <a:ln w="57150">
                <a:solidFill>
                  <a:schemeClr val="bg1">
                    <a:lumMod val="85000"/>
                  </a:schemeClr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213" name="타원 212"/>
              <p:cNvSpPr/>
              <p:nvPr/>
            </p:nvSpPr>
            <p:spPr>
              <a:xfrm>
                <a:off x="4173729" y="3188507"/>
                <a:ext cx="658256" cy="658256"/>
              </a:xfrm>
              <a:prstGeom prst="ellipse">
                <a:avLst/>
              </a:prstGeom>
              <a:solidFill>
                <a:srgbClr val="0D0D0D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228" name="TextBox 227"/>
            <p:cNvSpPr txBox="1"/>
            <p:nvPr/>
          </p:nvSpPr>
          <p:spPr>
            <a:xfrm>
              <a:off x="6989268" y="2047550"/>
              <a:ext cx="902811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800" b="1" dirty="0" smtClean="0">
                  <a:solidFill>
                    <a:schemeClr val="bg1"/>
                  </a:solidFill>
                </a:rPr>
                <a:t>견적</a:t>
              </a:r>
              <a:endParaRPr lang="en-US" altLang="ko-KR" sz="28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2800" b="1" dirty="0" smtClean="0">
                  <a:solidFill>
                    <a:schemeClr val="bg1"/>
                  </a:solidFill>
                </a:rPr>
                <a:t>요청</a:t>
              </a:r>
              <a:endParaRPr lang="ko-KR" altLang="en-US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31" name="아래쪽 화살표 230"/>
          <p:cNvSpPr/>
          <p:nvPr/>
        </p:nvSpPr>
        <p:spPr>
          <a:xfrm rot="14582368">
            <a:off x="5749130" y="3814523"/>
            <a:ext cx="472176" cy="416029"/>
          </a:xfrm>
          <a:prstGeom prst="downArrow">
            <a:avLst/>
          </a:prstGeom>
          <a:solidFill>
            <a:schemeClr val="bg1">
              <a:lumMod val="65000"/>
            </a:schemeClr>
          </a:solidFill>
          <a:ln w="57150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26" name="그룹 25"/>
          <p:cNvGrpSpPr/>
          <p:nvPr/>
        </p:nvGrpSpPr>
        <p:grpSpPr>
          <a:xfrm>
            <a:off x="2626044" y="836712"/>
            <a:ext cx="1668492" cy="1493583"/>
            <a:chOff x="930714" y="3385614"/>
            <a:chExt cx="1668492" cy="1493583"/>
          </a:xfrm>
        </p:grpSpPr>
        <p:grpSp>
          <p:nvGrpSpPr>
            <p:cNvPr id="199" name="그룹 198"/>
            <p:cNvGrpSpPr/>
            <p:nvPr/>
          </p:nvGrpSpPr>
          <p:grpSpPr>
            <a:xfrm>
              <a:off x="930714" y="3385614"/>
              <a:ext cx="1668492" cy="1493583"/>
              <a:chOff x="3780309" y="2875723"/>
              <a:chExt cx="1483196" cy="1327712"/>
            </a:xfrm>
          </p:grpSpPr>
          <p:sp>
            <p:nvSpPr>
              <p:cNvPr id="200" name="육각형 199"/>
              <p:cNvSpPr/>
              <p:nvPr/>
            </p:nvSpPr>
            <p:spPr>
              <a:xfrm>
                <a:off x="3780309" y="2875723"/>
                <a:ext cx="1483196" cy="1327712"/>
              </a:xfrm>
              <a:prstGeom prst="hexagon">
                <a:avLst/>
              </a:prstGeom>
              <a:solidFill>
                <a:schemeClr val="accent1">
                  <a:lumMod val="50000"/>
                </a:schemeClr>
              </a:solidFill>
              <a:ln w="57150">
                <a:solidFill>
                  <a:schemeClr val="bg1">
                    <a:lumMod val="85000"/>
                  </a:schemeClr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201" name="타원 200"/>
              <p:cNvSpPr/>
              <p:nvPr/>
            </p:nvSpPr>
            <p:spPr>
              <a:xfrm>
                <a:off x="4173729" y="3188507"/>
                <a:ext cx="658256" cy="658256"/>
              </a:xfrm>
              <a:prstGeom prst="ellipse">
                <a:avLst/>
              </a:prstGeom>
              <a:solidFill>
                <a:srgbClr val="0D0D0D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220" name="TextBox 219"/>
            <p:cNvSpPr txBox="1"/>
            <p:nvPr/>
          </p:nvSpPr>
          <p:spPr>
            <a:xfrm>
              <a:off x="1287190" y="3842281"/>
              <a:ext cx="90281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800" b="1" dirty="0" smtClean="0">
                  <a:solidFill>
                    <a:schemeClr val="bg1"/>
                  </a:solidFill>
                </a:rPr>
                <a:t>입찰</a:t>
              </a:r>
              <a:endParaRPr lang="ko-KR" altLang="en-US" sz="28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6050652" y="4766029"/>
            <a:ext cx="1668492" cy="1493583"/>
            <a:chOff x="6600130" y="3366561"/>
            <a:chExt cx="1668492" cy="1493583"/>
          </a:xfrm>
        </p:grpSpPr>
        <p:grpSp>
          <p:nvGrpSpPr>
            <p:cNvPr id="215" name="그룹 214"/>
            <p:cNvGrpSpPr/>
            <p:nvPr/>
          </p:nvGrpSpPr>
          <p:grpSpPr>
            <a:xfrm>
              <a:off x="6600130" y="3366561"/>
              <a:ext cx="1668492" cy="1493583"/>
              <a:chOff x="3780309" y="2875723"/>
              <a:chExt cx="1483196" cy="1327712"/>
            </a:xfrm>
          </p:grpSpPr>
          <p:sp>
            <p:nvSpPr>
              <p:cNvPr id="216" name="육각형 215"/>
              <p:cNvSpPr/>
              <p:nvPr/>
            </p:nvSpPr>
            <p:spPr>
              <a:xfrm>
                <a:off x="3780309" y="2875723"/>
                <a:ext cx="1483196" cy="1327712"/>
              </a:xfrm>
              <a:prstGeom prst="hexagon">
                <a:avLst/>
              </a:prstGeom>
              <a:solidFill>
                <a:schemeClr val="bg1">
                  <a:lumMod val="50000"/>
                </a:schemeClr>
              </a:solidFill>
              <a:ln w="57150">
                <a:solidFill>
                  <a:schemeClr val="bg1">
                    <a:lumMod val="85000"/>
                  </a:schemeClr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217" name="타원 216"/>
              <p:cNvSpPr/>
              <p:nvPr/>
            </p:nvSpPr>
            <p:spPr>
              <a:xfrm>
                <a:off x="4173729" y="3188507"/>
                <a:ext cx="658256" cy="658256"/>
              </a:xfrm>
              <a:prstGeom prst="ellipse">
                <a:avLst/>
              </a:prstGeom>
              <a:solidFill>
                <a:srgbClr val="0D0D0D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229" name="TextBox 228"/>
            <p:cNvSpPr txBox="1"/>
            <p:nvPr/>
          </p:nvSpPr>
          <p:spPr>
            <a:xfrm>
              <a:off x="7010698" y="3627021"/>
              <a:ext cx="902811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800" b="1" dirty="0" smtClean="0">
                  <a:solidFill>
                    <a:schemeClr val="bg1"/>
                  </a:solidFill>
                </a:rPr>
                <a:t>견적</a:t>
              </a:r>
              <a:endParaRPr lang="en-US" altLang="ko-KR" sz="28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2800" b="1" dirty="0" smtClean="0">
                  <a:solidFill>
                    <a:schemeClr val="bg1"/>
                  </a:solidFill>
                </a:rPr>
                <a:t>정보</a:t>
              </a:r>
              <a:endParaRPr lang="ko-KR" altLang="en-US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32" name="아래쪽 화살표 231"/>
          <p:cNvSpPr/>
          <p:nvPr/>
        </p:nvSpPr>
        <p:spPr>
          <a:xfrm rot="17791414">
            <a:off x="5753200" y="4791295"/>
            <a:ext cx="472176" cy="416029"/>
          </a:xfrm>
          <a:prstGeom prst="downArrow">
            <a:avLst/>
          </a:prstGeom>
          <a:solidFill>
            <a:schemeClr val="bg1">
              <a:lumMod val="65000"/>
            </a:schemeClr>
          </a:solidFill>
          <a:ln w="57150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아래쪽 화살표 12"/>
          <p:cNvSpPr/>
          <p:nvPr/>
        </p:nvSpPr>
        <p:spPr>
          <a:xfrm rot="14582368">
            <a:off x="2316504" y="1851148"/>
            <a:ext cx="472176" cy="416029"/>
          </a:xfrm>
          <a:prstGeom prst="downArrow">
            <a:avLst/>
          </a:prstGeom>
          <a:solidFill>
            <a:schemeClr val="bg1">
              <a:lumMod val="65000"/>
            </a:schemeClr>
          </a:solidFill>
          <a:ln w="57150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90519" y="721440"/>
            <a:ext cx="8937568" cy="5636025"/>
          </a:xfrm>
          <a:prstGeom prst="rect">
            <a:avLst/>
          </a:prstGeom>
          <a:solidFill>
            <a:srgbClr val="FDFDFD">
              <a:alpha val="91765"/>
            </a:srgb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7" name="그룹 6"/>
          <p:cNvGrpSpPr/>
          <p:nvPr/>
        </p:nvGrpSpPr>
        <p:grpSpPr>
          <a:xfrm>
            <a:off x="899592" y="1804715"/>
            <a:ext cx="1668492" cy="1493583"/>
            <a:chOff x="2341698" y="2578606"/>
            <a:chExt cx="1668492" cy="1493583"/>
          </a:xfrm>
        </p:grpSpPr>
        <p:grpSp>
          <p:nvGrpSpPr>
            <p:cNvPr id="152" name="그룹 151"/>
            <p:cNvGrpSpPr/>
            <p:nvPr/>
          </p:nvGrpSpPr>
          <p:grpSpPr>
            <a:xfrm>
              <a:off x="2341698" y="2578606"/>
              <a:ext cx="1668492" cy="1493583"/>
              <a:chOff x="3780309" y="2875723"/>
              <a:chExt cx="1483196" cy="1327712"/>
            </a:xfrm>
          </p:grpSpPr>
          <p:sp>
            <p:nvSpPr>
              <p:cNvPr id="153" name="육각형 152"/>
              <p:cNvSpPr/>
              <p:nvPr/>
            </p:nvSpPr>
            <p:spPr>
              <a:xfrm>
                <a:off x="3780309" y="2875723"/>
                <a:ext cx="1483196" cy="1327712"/>
              </a:xfrm>
              <a:prstGeom prst="hexagon">
                <a:avLst/>
              </a:prstGeom>
              <a:solidFill>
                <a:schemeClr val="bg1">
                  <a:lumMod val="75000"/>
                </a:schemeClr>
              </a:solidFill>
              <a:ln w="5715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54" name="타원 153"/>
              <p:cNvSpPr/>
              <p:nvPr/>
            </p:nvSpPr>
            <p:spPr>
              <a:xfrm>
                <a:off x="4173729" y="3188507"/>
                <a:ext cx="658256" cy="658256"/>
              </a:xfrm>
              <a:prstGeom prst="ellipse">
                <a:avLst/>
              </a:prstGeom>
              <a:solidFill>
                <a:srgbClr val="0D0D0D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2752185" y="3030744"/>
              <a:ext cx="82586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800" b="1" dirty="0" smtClean="0">
                  <a:solidFill>
                    <a:schemeClr val="bg1"/>
                  </a:solidFill>
                </a:rPr>
                <a:t>S2B</a:t>
              </a:r>
              <a:endParaRPr lang="ko-KR" altLang="en-US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35" name="아래쪽 화살표 234"/>
          <p:cNvSpPr/>
          <p:nvPr/>
        </p:nvSpPr>
        <p:spPr>
          <a:xfrm rot="17791414">
            <a:off x="2340660" y="2790680"/>
            <a:ext cx="472176" cy="416029"/>
          </a:xfrm>
          <a:prstGeom prst="downArrow">
            <a:avLst/>
          </a:prstGeom>
          <a:solidFill>
            <a:schemeClr val="bg1">
              <a:lumMod val="65000"/>
            </a:schemeClr>
          </a:solidFill>
          <a:ln w="57150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8" name="그룹 7"/>
          <p:cNvGrpSpPr/>
          <p:nvPr/>
        </p:nvGrpSpPr>
        <p:grpSpPr>
          <a:xfrm>
            <a:off x="2613344" y="2789598"/>
            <a:ext cx="1668492" cy="1493583"/>
            <a:chOff x="3705992" y="1788209"/>
            <a:chExt cx="1668492" cy="1493583"/>
          </a:xfrm>
        </p:grpSpPr>
        <p:grpSp>
          <p:nvGrpSpPr>
            <p:cNvPr id="195" name="그룹 194"/>
            <p:cNvGrpSpPr/>
            <p:nvPr/>
          </p:nvGrpSpPr>
          <p:grpSpPr>
            <a:xfrm>
              <a:off x="3705992" y="1788209"/>
              <a:ext cx="1668492" cy="1493583"/>
              <a:chOff x="3780309" y="2875723"/>
              <a:chExt cx="1483196" cy="1327712"/>
            </a:xfrm>
          </p:grpSpPr>
          <p:sp>
            <p:nvSpPr>
              <p:cNvPr id="196" name="육각형 195"/>
              <p:cNvSpPr/>
              <p:nvPr/>
            </p:nvSpPr>
            <p:spPr>
              <a:xfrm>
                <a:off x="3780309" y="2875723"/>
                <a:ext cx="1483196" cy="1327712"/>
              </a:xfrm>
              <a:prstGeom prst="hexagon">
                <a:avLst/>
              </a:prstGeom>
              <a:solidFill>
                <a:schemeClr val="accent5">
                  <a:lumMod val="75000"/>
                </a:schemeClr>
              </a:solidFill>
              <a:ln w="5715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97" name="타원 196"/>
              <p:cNvSpPr/>
              <p:nvPr/>
            </p:nvSpPr>
            <p:spPr>
              <a:xfrm>
                <a:off x="4173729" y="3188507"/>
                <a:ext cx="658256" cy="658256"/>
              </a:xfrm>
              <a:prstGeom prst="ellipse">
                <a:avLst/>
              </a:prstGeom>
              <a:solidFill>
                <a:srgbClr val="0D0D0D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221" name="TextBox 220"/>
            <p:cNvSpPr txBox="1"/>
            <p:nvPr/>
          </p:nvSpPr>
          <p:spPr>
            <a:xfrm>
              <a:off x="4074577" y="2042845"/>
              <a:ext cx="902811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800" b="1" dirty="0" smtClean="0">
                  <a:solidFill>
                    <a:schemeClr val="bg1"/>
                  </a:solidFill>
                </a:rPr>
                <a:t>수의</a:t>
              </a:r>
              <a:endParaRPr lang="en-US" altLang="ko-KR" sz="2800" b="1" dirty="0" smtClean="0">
                <a:solidFill>
                  <a:schemeClr val="bg1"/>
                </a:solidFill>
              </a:endParaRPr>
            </a:p>
            <a:p>
              <a:r>
                <a:rPr lang="ko-KR" altLang="en-US" sz="2800" b="1" dirty="0" smtClean="0">
                  <a:solidFill>
                    <a:schemeClr val="bg1"/>
                  </a:solidFill>
                </a:rPr>
                <a:t>계</a:t>
              </a:r>
              <a:r>
                <a:rPr lang="ko-KR" altLang="en-US" sz="2800" b="1" dirty="0">
                  <a:solidFill>
                    <a:schemeClr val="bg1"/>
                  </a:solidFill>
                </a:rPr>
                <a:t>약</a:t>
              </a:r>
            </a:p>
          </p:txBody>
        </p:sp>
      </p:grpSp>
      <p:sp>
        <p:nvSpPr>
          <p:cNvPr id="48" name="텍스트 개체 틀 8"/>
          <p:cNvSpPr txBox="1">
            <a:spLocks/>
          </p:cNvSpPr>
          <p:nvPr/>
        </p:nvSpPr>
        <p:spPr>
          <a:xfrm>
            <a:off x="455026" y="5313"/>
            <a:ext cx="3894535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안내공고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6" name="아래쪽 화살표 235"/>
          <p:cNvSpPr/>
          <p:nvPr/>
        </p:nvSpPr>
        <p:spPr>
          <a:xfrm rot="14582368">
            <a:off x="4030770" y="2823520"/>
            <a:ext cx="472176" cy="416029"/>
          </a:xfrm>
          <a:prstGeom prst="downArrow">
            <a:avLst/>
          </a:prstGeom>
          <a:solidFill>
            <a:schemeClr val="bg1">
              <a:lumMod val="65000"/>
            </a:schemeClr>
          </a:solidFill>
          <a:ln w="57150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2" name="그룹 1"/>
          <p:cNvGrpSpPr/>
          <p:nvPr/>
        </p:nvGrpSpPr>
        <p:grpSpPr>
          <a:xfrm>
            <a:off x="4325059" y="1777759"/>
            <a:ext cx="1668492" cy="1493583"/>
            <a:chOff x="4325059" y="1966615"/>
            <a:chExt cx="1668492" cy="1493583"/>
          </a:xfrm>
        </p:grpSpPr>
        <p:grpSp>
          <p:nvGrpSpPr>
            <p:cNvPr id="207" name="그룹 206"/>
            <p:cNvGrpSpPr/>
            <p:nvPr/>
          </p:nvGrpSpPr>
          <p:grpSpPr>
            <a:xfrm>
              <a:off x="4325059" y="1966615"/>
              <a:ext cx="1668492" cy="1493583"/>
              <a:chOff x="3780309" y="2875723"/>
              <a:chExt cx="1483196" cy="1327712"/>
            </a:xfrm>
            <a:solidFill>
              <a:schemeClr val="accent4">
                <a:lumMod val="75000"/>
              </a:schemeClr>
            </a:solidFill>
          </p:grpSpPr>
          <p:sp>
            <p:nvSpPr>
              <p:cNvPr id="208" name="육각형 207"/>
              <p:cNvSpPr/>
              <p:nvPr/>
            </p:nvSpPr>
            <p:spPr>
              <a:xfrm>
                <a:off x="3780309" y="2875723"/>
                <a:ext cx="1483196" cy="1327712"/>
              </a:xfrm>
              <a:prstGeom prst="hexagon">
                <a:avLst/>
              </a:prstGeom>
              <a:grpFill/>
              <a:ln w="57150">
                <a:solidFill>
                  <a:schemeClr val="bg1">
                    <a:lumMod val="85000"/>
                  </a:schemeClr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209" name="타원 208"/>
              <p:cNvSpPr/>
              <p:nvPr/>
            </p:nvSpPr>
            <p:spPr>
              <a:xfrm>
                <a:off x="4173729" y="3188507"/>
                <a:ext cx="658256" cy="6582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51" name="타원 50"/>
            <p:cNvSpPr/>
            <p:nvPr/>
          </p:nvSpPr>
          <p:spPr>
            <a:xfrm>
              <a:off x="4755717" y="2366413"/>
              <a:ext cx="740492" cy="747897"/>
            </a:xfrm>
            <a:prstGeom prst="ellipse">
              <a:avLst/>
            </a:prstGeom>
            <a:solidFill>
              <a:srgbClr val="0D0D0D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26" name="TextBox 225"/>
            <p:cNvSpPr txBox="1"/>
            <p:nvPr/>
          </p:nvSpPr>
          <p:spPr>
            <a:xfrm>
              <a:off x="4674558" y="2225125"/>
              <a:ext cx="902811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2800" b="1" dirty="0" smtClean="0">
                  <a:solidFill>
                    <a:schemeClr val="bg1"/>
                  </a:solidFill>
                </a:rPr>
                <a:t>2</a:t>
              </a:r>
              <a:r>
                <a:rPr lang="ko-KR" altLang="en-US" sz="2800" b="1" dirty="0" smtClean="0">
                  <a:solidFill>
                    <a:schemeClr val="bg1"/>
                  </a:solidFill>
                </a:rPr>
                <a:t>인</a:t>
              </a:r>
              <a:endParaRPr lang="en-US" altLang="ko-KR" sz="28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2800" b="1" dirty="0" smtClean="0">
                  <a:solidFill>
                    <a:schemeClr val="bg1"/>
                  </a:solidFill>
                </a:rPr>
                <a:t>수의</a:t>
              </a:r>
              <a:endParaRPr lang="ko-KR" altLang="en-US" sz="28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74052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Text Box 9"/>
          <p:cNvSpPr txBox="1">
            <a:spLocks noChangeArrowheads="1"/>
          </p:cNvSpPr>
          <p:nvPr/>
        </p:nvSpPr>
        <p:spPr bwMode="auto">
          <a:xfrm>
            <a:off x="5660632" y="953049"/>
            <a:ext cx="284216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kumimoji="1" lang="ko-KR" altLang="en-US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인 수의</a:t>
            </a:r>
            <a:endParaRPr kumimoji="1" lang="ko-KR" altLang="ko-KR" sz="2400" dirty="0" smtClean="0">
              <a:solidFill>
                <a:prstClr val="black">
                  <a:lumMod val="75000"/>
                  <a:lumOff val="25000"/>
                </a:prst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64" name="Text Box 9"/>
          <p:cNvSpPr txBox="1">
            <a:spLocks noChangeArrowheads="1"/>
          </p:cNvSpPr>
          <p:nvPr/>
        </p:nvSpPr>
        <p:spPr bwMode="auto">
          <a:xfrm>
            <a:off x="2602443" y="953049"/>
            <a:ext cx="284216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kumimoji="1" lang="ko-KR" altLang="en-US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인 수의</a:t>
            </a:r>
            <a:endParaRPr kumimoji="1" lang="ko-KR" altLang="ko-KR" sz="2400" dirty="0" smtClean="0">
              <a:solidFill>
                <a:prstClr val="black">
                  <a:lumMod val="75000"/>
                  <a:lumOff val="25000"/>
                </a:prst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213" name="그룹 212"/>
          <p:cNvGrpSpPr/>
          <p:nvPr/>
        </p:nvGrpSpPr>
        <p:grpSpPr>
          <a:xfrm>
            <a:off x="611560" y="1541513"/>
            <a:ext cx="7992888" cy="714772"/>
            <a:chOff x="611560" y="1700808"/>
            <a:chExt cx="7992888" cy="684213"/>
          </a:xfrm>
        </p:grpSpPr>
        <p:sp>
          <p:nvSpPr>
            <p:cNvPr id="166" name="Rectangle 6"/>
            <p:cNvSpPr>
              <a:spLocks noChangeArrowheads="1"/>
            </p:cNvSpPr>
            <p:nvPr/>
          </p:nvSpPr>
          <p:spPr bwMode="auto">
            <a:xfrm>
              <a:off x="611560" y="1700808"/>
              <a:ext cx="1966913" cy="684213"/>
            </a:xfrm>
            <a:prstGeom prst="rect">
              <a:avLst/>
            </a:prstGeom>
            <a:solidFill>
              <a:srgbClr val="2B7B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167" name="Rectangle 7"/>
            <p:cNvSpPr>
              <a:spLocks noChangeArrowheads="1"/>
            </p:cNvSpPr>
            <p:nvPr/>
          </p:nvSpPr>
          <p:spPr bwMode="auto">
            <a:xfrm>
              <a:off x="2704875" y="1702008"/>
              <a:ext cx="2751708" cy="68262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168" name="Text Box 8"/>
            <p:cNvSpPr txBox="1">
              <a:spLocks noChangeArrowheads="1"/>
            </p:cNvSpPr>
            <p:nvPr/>
          </p:nvSpPr>
          <p:spPr bwMode="auto">
            <a:xfrm>
              <a:off x="745119" y="1829604"/>
              <a:ext cx="1649239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2000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주요내용</a:t>
              </a:r>
              <a:endParaRPr lang="ko-KR" altLang="ko-KR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69" name="Rectangle 7"/>
            <p:cNvSpPr>
              <a:spLocks noChangeArrowheads="1"/>
            </p:cNvSpPr>
            <p:nvPr/>
          </p:nvSpPr>
          <p:spPr bwMode="auto">
            <a:xfrm>
              <a:off x="5570883" y="1702008"/>
              <a:ext cx="3033565" cy="68262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170" name="직사각형 169"/>
            <p:cNvSpPr/>
            <p:nvPr/>
          </p:nvSpPr>
          <p:spPr>
            <a:xfrm>
              <a:off x="8502797" y="1702008"/>
              <a:ext cx="101651" cy="682625"/>
            </a:xfrm>
            <a:prstGeom prst="rect">
              <a:avLst/>
            </a:prstGeom>
            <a:solidFill>
              <a:srgbClr val="2B7BC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171" name="TextBox 170"/>
            <p:cNvSpPr txBox="1"/>
            <p:nvPr/>
          </p:nvSpPr>
          <p:spPr bwMode="auto">
            <a:xfrm>
              <a:off x="6075414" y="1864806"/>
              <a:ext cx="2016224" cy="338554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en-US" altLang="ko-KR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</a:t>
              </a:r>
              <a:r>
                <a:rPr lang="ko-KR" alt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인 이상 견적접수</a:t>
              </a:r>
              <a:endParaRPr lang="en-US" altLang="ko-KR" sz="1600" dirty="0">
                <a:solidFill>
                  <a:prstClr val="black">
                    <a:lumMod val="75000"/>
                    <a:lumOff val="2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172" name="TextBox 171"/>
            <p:cNvSpPr txBox="1"/>
            <p:nvPr/>
          </p:nvSpPr>
          <p:spPr bwMode="auto">
            <a:xfrm>
              <a:off x="2979406" y="1736726"/>
              <a:ext cx="2118705" cy="584775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en-US" altLang="ko-KR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1</a:t>
              </a:r>
              <a:r>
                <a:rPr lang="ko-KR" alt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인</a:t>
              </a:r>
              <a:r>
                <a:rPr lang="ko-KR" alt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또는 </a:t>
              </a:r>
              <a:endParaRPr lang="en-US" altLang="ko-KR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>
                <a:defRPr/>
              </a:pPr>
              <a:r>
                <a:rPr lang="en-US" altLang="ko-KR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1</a:t>
              </a:r>
              <a:r>
                <a:rPr lang="ko-KR" alt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인 이상 견적접수</a:t>
              </a:r>
              <a:endParaRPr lang="en-US" altLang="ko-KR" sz="1600" dirty="0">
                <a:solidFill>
                  <a:prstClr val="black">
                    <a:lumMod val="75000"/>
                    <a:lumOff val="2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214" name="그룹 213"/>
          <p:cNvGrpSpPr/>
          <p:nvPr/>
        </p:nvGrpSpPr>
        <p:grpSpPr>
          <a:xfrm>
            <a:off x="611560" y="2326789"/>
            <a:ext cx="7992888" cy="727734"/>
            <a:chOff x="611560" y="2447112"/>
            <a:chExt cx="7992888" cy="696621"/>
          </a:xfrm>
        </p:grpSpPr>
        <p:sp>
          <p:nvSpPr>
            <p:cNvPr id="174" name="Rectangle 6"/>
            <p:cNvSpPr>
              <a:spLocks noChangeArrowheads="1"/>
            </p:cNvSpPr>
            <p:nvPr/>
          </p:nvSpPr>
          <p:spPr bwMode="auto">
            <a:xfrm>
              <a:off x="611560" y="2459520"/>
              <a:ext cx="1966913" cy="684213"/>
            </a:xfrm>
            <a:prstGeom prst="rect">
              <a:avLst/>
            </a:prstGeom>
            <a:solidFill>
              <a:srgbClr val="1D9D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175" name="Rectangle 7"/>
            <p:cNvSpPr>
              <a:spLocks noChangeArrowheads="1"/>
            </p:cNvSpPr>
            <p:nvPr/>
          </p:nvSpPr>
          <p:spPr bwMode="auto">
            <a:xfrm>
              <a:off x="2704875" y="2461108"/>
              <a:ext cx="2751708" cy="68262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176" name="Text Box 8"/>
            <p:cNvSpPr txBox="1">
              <a:spLocks noChangeArrowheads="1"/>
            </p:cNvSpPr>
            <p:nvPr/>
          </p:nvSpPr>
          <p:spPr bwMode="auto">
            <a:xfrm>
              <a:off x="745119" y="2469286"/>
              <a:ext cx="1649239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2000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이용금액</a:t>
              </a:r>
              <a:endParaRPr lang="en-US" altLang="ko-KR" sz="20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>
                <a:defRPr/>
              </a:pPr>
              <a:r>
                <a:rPr lang="en-US" altLang="ko-KR" sz="1600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(VAT</a:t>
              </a:r>
              <a:r>
                <a:rPr lang="ko-KR" altLang="en-US" sz="1600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별도</a:t>
              </a:r>
              <a:r>
                <a:rPr lang="en-US" altLang="ko-KR" sz="1600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ko-KR" altLang="ko-KR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77" name="Rectangle 7"/>
            <p:cNvSpPr>
              <a:spLocks noChangeArrowheads="1"/>
            </p:cNvSpPr>
            <p:nvPr/>
          </p:nvSpPr>
          <p:spPr bwMode="auto">
            <a:xfrm>
              <a:off x="5570883" y="2461108"/>
              <a:ext cx="3033565" cy="68262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178" name="직사각형 177"/>
            <p:cNvSpPr/>
            <p:nvPr/>
          </p:nvSpPr>
          <p:spPr>
            <a:xfrm>
              <a:off x="8502797" y="2447112"/>
              <a:ext cx="101651" cy="682625"/>
            </a:xfrm>
            <a:prstGeom prst="rect">
              <a:avLst/>
            </a:prstGeom>
            <a:solidFill>
              <a:srgbClr val="1D9D8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179" name="TextBox 178"/>
            <p:cNvSpPr txBox="1"/>
            <p:nvPr/>
          </p:nvSpPr>
          <p:spPr bwMode="auto">
            <a:xfrm>
              <a:off x="5888023" y="2520697"/>
              <a:ext cx="2484248" cy="559774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en-US" altLang="ko-KR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5</a:t>
              </a:r>
              <a:r>
                <a:rPr lang="ko-KR" alt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천만 원 이하</a:t>
              </a:r>
              <a:r>
                <a:rPr lang="en-US" altLang="ko-KR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(</a:t>
              </a:r>
              <a:r>
                <a:rPr lang="ko-KR" alt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물품</a:t>
              </a:r>
              <a:r>
                <a:rPr lang="en-US" altLang="ko-KR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)</a:t>
              </a:r>
            </a:p>
            <a:p>
              <a:pPr algn="ctr">
                <a:defRPr/>
              </a:pPr>
              <a:r>
                <a:rPr lang="en-US" altLang="ko-KR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</a:t>
              </a:r>
              <a:r>
                <a:rPr lang="ko-KR" alt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천만 원 이하</a:t>
              </a:r>
              <a:r>
                <a:rPr lang="en-US" altLang="ko-KR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(</a:t>
              </a:r>
              <a:r>
                <a:rPr lang="ko-KR" alt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공사</a:t>
              </a:r>
              <a:r>
                <a:rPr lang="en-US" altLang="ko-KR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, </a:t>
              </a:r>
              <a:r>
                <a:rPr lang="ko-KR" alt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용역</a:t>
              </a:r>
              <a:r>
                <a:rPr lang="en-US" altLang="ko-KR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)</a:t>
              </a:r>
              <a:endParaRPr lang="en-US" altLang="ko-KR" sz="1600" dirty="0">
                <a:solidFill>
                  <a:prstClr val="black">
                    <a:lumMod val="75000"/>
                    <a:lumOff val="2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180" name="TextBox 179"/>
            <p:cNvSpPr txBox="1"/>
            <p:nvPr/>
          </p:nvSpPr>
          <p:spPr bwMode="auto">
            <a:xfrm>
              <a:off x="3061322" y="2525669"/>
              <a:ext cx="2002000" cy="559774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en-US" altLang="ko-KR" sz="1600" dirty="0">
                  <a:solidFill>
                    <a:srgbClr val="0033CC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</a:t>
              </a:r>
              <a:r>
                <a:rPr lang="ko-KR" altLang="en-US" sz="1600" dirty="0" smtClean="0">
                  <a:solidFill>
                    <a:srgbClr val="0033CC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천만 원 이하</a:t>
              </a:r>
              <a:endParaRPr lang="en-US" altLang="ko-KR" sz="1600" dirty="0">
                <a:solidFill>
                  <a:srgbClr val="0033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>
                <a:defRPr/>
              </a:pPr>
              <a:r>
                <a:rPr lang="en-US" altLang="ko-KR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(</a:t>
              </a:r>
              <a:r>
                <a:rPr lang="ko-KR" alt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지역마다 상이</a:t>
              </a:r>
              <a:r>
                <a:rPr lang="en-US" altLang="ko-KR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)</a:t>
              </a:r>
              <a:endParaRPr lang="en-US" altLang="ko-KR" sz="1600" dirty="0">
                <a:solidFill>
                  <a:prstClr val="black">
                    <a:lumMod val="75000"/>
                    <a:lumOff val="2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215" name="그룹 214"/>
          <p:cNvGrpSpPr/>
          <p:nvPr/>
        </p:nvGrpSpPr>
        <p:grpSpPr>
          <a:xfrm>
            <a:off x="611560" y="3129159"/>
            <a:ext cx="7992888" cy="727734"/>
            <a:chOff x="611560" y="3192384"/>
            <a:chExt cx="7992888" cy="696621"/>
          </a:xfrm>
        </p:grpSpPr>
        <p:sp>
          <p:nvSpPr>
            <p:cNvPr id="182" name="Rectangle 6"/>
            <p:cNvSpPr>
              <a:spLocks noChangeArrowheads="1"/>
            </p:cNvSpPr>
            <p:nvPr/>
          </p:nvSpPr>
          <p:spPr bwMode="auto">
            <a:xfrm>
              <a:off x="611560" y="3204792"/>
              <a:ext cx="1966913" cy="684213"/>
            </a:xfrm>
            <a:prstGeom prst="rect">
              <a:avLst/>
            </a:prstGeom>
            <a:solidFill>
              <a:srgbClr val="9CBA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183" name="Rectangle 7"/>
            <p:cNvSpPr>
              <a:spLocks noChangeArrowheads="1"/>
            </p:cNvSpPr>
            <p:nvPr/>
          </p:nvSpPr>
          <p:spPr bwMode="auto">
            <a:xfrm>
              <a:off x="2704875" y="3206380"/>
              <a:ext cx="2751708" cy="68262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184" name="Text Box 8"/>
            <p:cNvSpPr txBox="1">
              <a:spLocks noChangeArrowheads="1"/>
            </p:cNvSpPr>
            <p:nvPr/>
          </p:nvSpPr>
          <p:spPr bwMode="auto">
            <a:xfrm>
              <a:off x="745119" y="3330840"/>
              <a:ext cx="1649239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2000" dirty="0" err="1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예가방법</a:t>
              </a:r>
              <a:endParaRPr lang="ko-KR" altLang="ko-KR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85" name="Rectangle 7"/>
            <p:cNvSpPr>
              <a:spLocks noChangeArrowheads="1"/>
            </p:cNvSpPr>
            <p:nvPr/>
          </p:nvSpPr>
          <p:spPr bwMode="auto">
            <a:xfrm>
              <a:off x="5570883" y="3206380"/>
              <a:ext cx="3033565" cy="68262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186" name="직사각형 185"/>
            <p:cNvSpPr/>
            <p:nvPr/>
          </p:nvSpPr>
          <p:spPr>
            <a:xfrm>
              <a:off x="8502797" y="3192384"/>
              <a:ext cx="101651" cy="682625"/>
            </a:xfrm>
            <a:prstGeom prst="rect">
              <a:avLst/>
            </a:prstGeom>
            <a:solidFill>
              <a:srgbClr val="9CBA6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187" name="TextBox 186"/>
            <p:cNvSpPr txBox="1"/>
            <p:nvPr/>
          </p:nvSpPr>
          <p:spPr bwMode="auto">
            <a:xfrm>
              <a:off x="6193206" y="3462707"/>
              <a:ext cx="1744663" cy="246221"/>
            </a:xfrm>
            <a:prstGeom prst="rect">
              <a:avLst/>
            </a:prstGeom>
            <a:noFill/>
          </p:spPr>
          <p:txBody>
            <a:bodyPr anchor="ctr">
              <a:spAutoFit/>
            </a:bodyPr>
            <a:lstStyle/>
            <a:p>
              <a:pPr algn="ctr">
                <a:lnSpc>
                  <a:spcPts val="1200"/>
                </a:lnSpc>
                <a:defRPr/>
              </a:pPr>
              <a:r>
                <a:rPr lang="ko-KR" altLang="en-US" sz="1600" dirty="0" err="1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복수예가</a:t>
              </a:r>
              <a:endParaRPr lang="en-US" altLang="ko-KR" sz="1600" dirty="0">
                <a:solidFill>
                  <a:prstClr val="black">
                    <a:lumMod val="75000"/>
                    <a:lumOff val="2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188" name="TextBox 187"/>
            <p:cNvSpPr txBox="1"/>
            <p:nvPr/>
          </p:nvSpPr>
          <p:spPr bwMode="auto">
            <a:xfrm>
              <a:off x="3183784" y="3440076"/>
              <a:ext cx="1744663" cy="246221"/>
            </a:xfrm>
            <a:prstGeom prst="rect">
              <a:avLst/>
            </a:prstGeom>
            <a:noFill/>
          </p:spPr>
          <p:txBody>
            <a:bodyPr anchor="ctr">
              <a:spAutoFit/>
            </a:bodyPr>
            <a:lstStyle/>
            <a:p>
              <a:pPr algn="ctr">
                <a:lnSpc>
                  <a:spcPts val="1200"/>
                </a:lnSpc>
                <a:defRPr/>
              </a:pPr>
              <a:r>
                <a:rPr lang="ko-KR" altLang="en-US" sz="1600" dirty="0" err="1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비예가</a:t>
              </a:r>
              <a:r>
                <a:rPr lang="en-US" altLang="ko-KR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, </a:t>
              </a:r>
              <a:r>
                <a:rPr lang="ko-KR" altLang="en-US" sz="1600" dirty="0" err="1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단일예가</a:t>
              </a:r>
              <a:endParaRPr lang="en-US" altLang="ko-KR" sz="1600" dirty="0">
                <a:solidFill>
                  <a:prstClr val="black">
                    <a:lumMod val="75000"/>
                    <a:lumOff val="2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216" name="그룹 215"/>
          <p:cNvGrpSpPr/>
          <p:nvPr/>
        </p:nvGrpSpPr>
        <p:grpSpPr>
          <a:xfrm>
            <a:off x="611560" y="3941301"/>
            <a:ext cx="7992888" cy="727734"/>
            <a:chOff x="611560" y="3942458"/>
            <a:chExt cx="7992888" cy="696621"/>
          </a:xfrm>
        </p:grpSpPr>
        <p:sp>
          <p:nvSpPr>
            <p:cNvPr id="190" name="Rectangle 6"/>
            <p:cNvSpPr>
              <a:spLocks noChangeArrowheads="1"/>
            </p:cNvSpPr>
            <p:nvPr/>
          </p:nvSpPr>
          <p:spPr bwMode="auto">
            <a:xfrm>
              <a:off x="611560" y="3954866"/>
              <a:ext cx="1966913" cy="684213"/>
            </a:xfrm>
            <a:prstGeom prst="rect">
              <a:avLst/>
            </a:prstGeom>
            <a:solidFill>
              <a:srgbClr val="F39B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191" name="Rectangle 7"/>
            <p:cNvSpPr>
              <a:spLocks noChangeArrowheads="1"/>
            </p:cNvSpPr>
            <p:nvPr/>
          </p:nvSpPr>
          <p:spPr bwMode="auto">
            <a:xfrm>
              <a:off x="2704875" y="3956454"/>
              <a:ext cx="2751708" cy="68262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192" name="Text Box 8"/>
            <p:cNvSpPr txBox="1">
              <a:spLocks noChangeArrowheads="1"/>
            </p:cNvSpPr>
            <p:nvPr/>
          </p:nvSpPr>
          <p:spPr bwMode="auto">
            <a:xfrm>
              <a:off x="745119" y="4095340"/>
              <a:ext cx="1649239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2000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공고기간</a:t>
              </a:r>
              <a:endParaRPr lang="ko-KR" altLang="ko-KR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93" name="Rectangle 7"/>
            <p:cNvSpPr>
              <a:spLocks noChangeArrowheads="1"/>
            </p:cNvSpPr>
            <p:nvPr/>
          </p:nvSpPr>
          <p:spPr bwMode="auto">
            <a:xfrm>
              <a:off x="5570883" y="3956454"/>
              <a:ext cx="3033565" cy="68262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194" name="직사각형 193"/>
            <p:cNvSpPr/>
            <p:nvPr/>
          </p:nvSpPr>
          <p:spPr>
            <a:xfrm>
              <a:off x="8502797" y="3942458"/>
              <a:ext cx="101651" cy="682625"/>
            </a:xfrm>
            <a:prstGeom prst="rect">
              <a:avLst/>
            </a:prstGeom>
            <a:solidFill>
              <a:srgbClr val="F39B1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195" name="TextBox 194"/>
            <p:cNvSpPr txBox="1"/>
            <p:nvPr/>
          </p:nvSpPr>
          <p:spPr bwMode="auto">
            <a:xfrm>
              <a:off x="5796136" y="4017565"/>
              <a:ext cx="2628264" cy="559774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en-US" altLang="ko-KR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3</a:t>
              </a:r>
              <a:r>
                <a:rPr lang="ko-KR" alt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일 이상</a:t>
              </a:r>
              <a:endParaRPr lang="en-US" altLang="ko-KR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>
                <a:defRPr/>
              </a:pPr>
              <a:r>
                <a:rPr lang="en-US" altLang="ko-KR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(</a:t>
              </a:r>
              <a:r>
                <a:rPr lang="ko-KR" alt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공휴일</a:t>
              </a:r>
              <a:r>
                <a:rPr lang="en-US" altLang="ko-KR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, </a:t>
              </a:r>
              <a:r>
                <a:rPr lang="ko-KR" alt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토요일 제외</a:t>
              </a:r>
              <a:r>
                <a:rPr lang="en-US" altLang="ko-KR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)</a:t>
              </a:r>
              <a:endParaRPr lang="en-US" altLang="ko-KR" sz="1600" dirty="0">
                <a:solidFill>
                  <a:prstClr val="black">
                    <a:lumMod val="75000"/>
                    <a:lumOff val="2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196" name="TextBox 195"/>
            <p:cNvSpPr txBox="1"/>
            <p:nvPr/>
          </p:nvSpPr>
          <p:spPr bwMode="auto">
            <a:xfrm>
              <a:off x="2699792" y="4123298"/>
              <a:ext cx="2628264" cy="338554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ko-KR" altLang="en-US" sz="1600" dirty="0" err="1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제한없음</a:t>
              </a:r>
              <a:endParaRPr lang="en-US" altLang="ko-KR" sz="1600" dirty="0">
                <a:solidFill>
                  <a:prstClr val="black">
                    <a:lumMod val="75000"/>
                    <a:lumOff val="2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217" name="그룹 216"/>
          <p:cNvGrpSpPr/>
          <p:nvPr/>
        </p:nvGrpSpPr>
        <p:grpSpPr>
          <a:xfrm>
            <a:off x="611560" y="4742172"/>
            <a:ext cx="7992888" cy="746106"/>
            <a:chOff x="611560" y="4661774"/>
            <a:chExt cx="7992888" cy="714207"/>
          </a:xfrm>
        </p:grpSpPr>
        <p:sp>
          <p:nvSpPr>
            <p:cNvPr id="198" name="Rectangle 6"/>
            <p:cNvSpPr>
              <a:spLocks noChangeArrowheads="1"/>
            </p:cNvSpPr>
            <p:nvPr/>
          </p:nvSpPr>
          <p:spPr bwMode="auto">
            <a:xfrm>
              <a:off x="611560" y="4691768"/>
              <a:ext cx="1966913" cy="684213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199" name="Rectangle 7"/>
            <p:cNvSpPr>
              <a:spLocks noChangeArrowheads="1"/>
            </p:cNvSpPr>
            <p:nvPr/>
          </p:nvSpPr>
          <p:spPr bwMode="auto">
            <a:xfrm>
              <a:off x="2704875" y="4693356"/>
              <a:ext cx="2751708" cy="68262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200" name="Text Box 8"/>
            <p:cNvSpPr txBox="1">
              <a:spLocks noChangeArrowheads="1"/>
            </p:cNvSpPr>
            <p:nvPr/>
          </p:nvSpPr>
          <p:spPr bwMode="auto">
            <a:xfrm>
              <a:off x="745119" y="4661774"/>
              <a:ext cx="1649239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2000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계약상대자</a:t>
              </a:r>
              <a:endParaRPr lang="en-US" altLang="ko-KR" sz="20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>
                <a:defRPr/>
              </a:pPr>
              <a:r>
                <a:rPr lang="ko-KR" altLang="en-US" sz="2000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결정방</a:t>
              </a:r>
              <a:r>
                <a:rPr lang="ko-KR" altLang="en-US" sz="20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법</a:t>
              </a:r>
              <a:endParaRPr lang="ko-KR" altLang="ko-KR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201" name="Rectangle 7"/>
            <p:cNvSpPr>
              <a:spLocks noChangeArrowheads="1"/>
            </p:cNvSpPr>
            <p:nvPr/>
          </p:nvSpPr>
          <p:spPr bwMode="auto">
            <a:xfrm>
              <a:off x="5570883" y="4693356"/>
              <a:ext cx="3033565" cy="68262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202" name="직사각형 201"/>
            <p:cNvSpPr/>
            <p:nvPr/>
          </p:nvSpPr>
          <p:spPr>
            <a:xfrm>
              <a:off x="8502797" y="4679360"/>
              <a:ext cx="101651" cy="682625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203" name="TextBox 202"/>
            <p:cNvSpPr txBox="1"/>
            <p:nvPr/>
          </p:nvSpPr>
          <p:spPr bwMode="auto">
            <a:xfrm>
              <a:off x="5816011" y="4927822"/>
              <a:ext cx="2628270" cy="246221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200"/>
                </a:lnSpc>
                <a:defRPr/>
              </a:pPr>
              <a:r>
                <a:rPr lang="ko-KR" alt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예정가격 대비 최저가</a:t>
              </a:r>
              <a:endParaRPr lang="en-US" altLang="ko-KR" sz="1600" dirty="0">
                <a:solidFill>
                  <a:prstClr val="black">
                    <a:lumMod val="75000"/>
                    <a:lumOff val="2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204" name="TextBox 203"/>
            <p:cNvSpPr txBox="1"/>
            <p:nvPr/>
          </p:nvSpPr>
          <p:spPr bwMode="auto">
            <a:xfrm>
              <a:off x="2741980" y="4931611"/>
              <a:ext cx="2628270" cy="246221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200"/>
                </a:lnSpc>
                <a:defRPr/>
              </a:pPr>
              <a:r>
                <a:rPr lang="ko-KR" alt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가장 경제적인 가격</a:t>
              </a:r>
              <a:endParaRPr lang="en-US" altLang="ko-KR" sz="1600" dirty="0">
                <a:solidFill>
                  <a:prstClr val="black">
                    <a:lumMod val="75000"/>
                    <a:lumOff val="2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218" name="그룹 217"/>
          <p:cNvGrpSpPr/>
          <p:nvPr/>
        </p:nvGrpSpPr>
        <p:grpSpPr>
          <a:xfrm>
            <a:off x="611560" y="5572293"/>
            <a:ext cx="7992888" cy="727734"/>
            <a:chOff x="611560" y="5429434"/>
            <a:chExt cx="7992888" cy="696621"/>
          </a:xfrm>
        </p:grpSpPr>
        <p:sp>
          <p:nvSpPr>
            <p:cNvPr id="206" name="Rectangle 6"/>
            <p:cNvSpPr>
              <a:spLocks noChangeArrowheads="1"/>
            </p:cNvSpPr>
            <p:nvPr/>
          </p:nvSpPr>
          <p:spPr bwMode="auto">
            <a:xfrm>
              <a:off x="611560" y="5441842"/>
              <a:ext cx="1966913" cy="6842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207" name="Rectangle 7"/>
            <p:cNvSpPr>
              <a:spLocks noChangeArrowheads="1"/>
            </p:cNvSpPr>
            <p:nvPr/>
          </p:nvSpPr>
          <p:spPr bwMode="auto">
            <a:xfrm>
              <a:off x="2704875" y="5429434"/>
              <a:ext cx="2751708" cy="68262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208" name="Text Box 8"/>
            <p:cNvSpPr txBox="1">
              <a:spLocks noChangeArrowheads="1"/>
            </p:cNvSpPr>
            <p:nvPr/>
          </p:nvSpPr>
          <p:spPr bwMode="auto">
            <a:xfrm>
              <a:off x="745119" y="5572718"/>
              <a:ext cx="1649239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2000" dirty="0" err="1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특</a:t>
              </a:r>
              <a:r>
                <a:rPr lang="ko-KR" altLang="en-US" sz="2000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     징</a:t>
              </a:r>
              <a:endParaRPr lang="ko-KR" altLang="ko-KR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209" name="Rectangle 7"/>
            <p:cNvSpPr>
              <a:spLocks noChangeArrowheads="1"/>
            </p:cNvSpPr>
            <p:nvPr/>
          </p:nvSpPr>
          <p:spPr bwMode="auto">
            <a:xfrm>
              <a:off x="5570883" y="5429434"/>
              <a:ext cx="3033565" cy="68262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210" name="직사각형 209"/>
            <p:cNvSpPr/>
            <p:nvPr/>
          </p:nvSpPr>
          <p:spPr>
            <a:xfrm>
              <a:off x="8502797" y="5429434"/>
              <a:ext cx="101651" cy="68262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211" name="TextBox 210"/>
            <p:cNvSpPr txBox="1"/>
            <p:nvPr/>
          </p:nvSpPr>
          <p:spPr bwMode="auto">
            <a:xfrm>
              <a:off x="6203145" y="5589030"/>
              <a:ext cx="1744663" cy="324080"/>
            </a:xfrm>
            <a:prstGeom prst="rect">
              <a:avLst/>
            </a:prstGeom>
            <a:noFill/>
          </p:spPr>
          <p:txBody>
            <a:bodyPr anchor="ctr">
              <a:spAutoFit/>
            </a:bodyPr>
            <a:lstStyle/>
            <a:p>
              <a:pPr algn="ctr">
                <a:defRPr/>
              </a:pPr>
              <a:r>
                <a:rPr lang="ko-KR" altLang="en-US" sz="1600" dirty="0" smtClean="0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자동공고문</a:t>
              </a:r>
              <a:r>
                <a:rPr lang="ko-KR" alt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작성</a:t>
              </a:r>
              <a:endParaRPr lang="en-US" altLang="ko-KR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212" name="TextBox 211"/>
            <p:cNvSpPr txBox="1"/>
            <p:nvPr/>
          </p:nvSpPr>
          <p:spPr bwMode="auto">
            <a:xfrm>
              <a:off x="3219810" y="5464834"/>
              <a:ext cx="1744663" cy="559774"/>
            </a:xfrm>
            <a:prstGeom prst="rect">
              <a:avLst/>
            </a:prstGeom>
            <a:noFill/>
          </p:spPr>
          <p:txBody>
            <a:bodyPr anchor="ctr">
              <a:spAutoFit/>
            </a:bodyPr>
            <a:lstStyle/>
            <a:p>
              <a:pPr algn="ctr">
                <a:defRPr/>
              </a:pPr>
              <a:r>
                <a:rPr lang="ko-KR" altLang="en-US" sz="1600" dirty="0" err="1" smtClean="0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수의시담</a:t>
              </a:r>
              <a:endParaRPr lang="en-US" altLang="ko-KR" sz="16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>
                <a:defRPr/>
              </a:pPr>
              <a:r>
                <a:rPr lang="ko-KR" altLang="en-US" sz="1600" dirty="0" smtClean="0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업체지명</a:t>
              </a:r>
              <a:endParaRPr lang="en-US" altLang="ko-KR" sz="16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53" name="그룹 52"/>
          <p:cNvGrpSpPr/>
          <p:nvPr/>
        </p:nvGrpSpPr>
        <p:grpSpPr>
          <a:xfrm>
            <a:off x="555668" y="744736"/>
            <a:ext cx="4425789" cy="548616"/>
            <a:chOff x="506251" y="884006"/>
            <a:chExt cx="4425789" cy="548616"/>
          </a:xfrm>
        </p:grpSpPr>
        <p:grpSp>
          <p:nvGrpSpPr>
            <p:cNvPr id="54" name="그룹 53"/>
            <p:cNvGrpSpPr/>
            <p:nvPr/>
          </p:nvGrpSpPr>
          <p:grpSpPr>
            <a:xfrm>
              <a:off x="506251" y="884006"/>
              <a:ext cx="4425789" cy="548616"/>
              <a:chOff x="506251" y="884006"/>
              <a:chExt cx="3678877" cy="548616"/>
            </a:xfrm>
          </p:grpSpPr>
          <p:sp>
            <p:nvSpPr>
              <p:cNvPr id="56" name="Text Box 63"/>
              <p:cNvSpPr txBox="1">
                <a:spLocks noChangeArrowheads="1"/>
              </p:cNvSpPr>
              <p:nvPr/>
            </p:nvSpPr>
            <p:spPr bwMode="auto">
              <a:xfrm>
                <a:off x="617406" y="951066"/>
                <a:ext cx="184731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latinLnBrk="0" hangingPunct="0">
                  <a:defRPr/>
                </a:pPr>
                <a:endParaRPr kumimoji="0" lang="en-US" altLang="ko-KR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57" name="텍스트 개체 틀 8"/>
              <p:cNvSpPr txBox="1">
                <a:spLocks/>
              </p:cNvSpPr>
              <p:nvPr/>
            </p:nvSpPr>
            <p:spPr>
              <a:xfrm>
                <a:off x="1198444" y="884006"/>
                <a:ext cx="2986684" cy="511781"/>
              </a:xfrm>
              <a:prstGeom prst="rect">
                <a:avLst/>
              </a:prstGeom>
              <a:extLst/>
            </p:spPr>
            <p:txBody>
              <a:bodyPr rtlCol="0" anchor="ctr"/>
              <a:lstStyle>
                <a:lvl1pPr marL="342900" indent="-3429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25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1pPr>
                <a:lvl2pPr marL="742950" indent="-28575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2pPr>
                <a:lvl3pPr marL="1143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3pPr>
                <a:lvl4pPr marL="1600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4pPr>
                <a:lvl5pPr marL="20574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»"/>
                  <a:defRPr lang="ko-KR" altLang="en-US" sz="1800" kern="12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5pPr>
                <a:lvl6pPr marL="25146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None/>
                  <a:defRPr/>
                </a:pPr>
                <a:endParaRPr lang="ko-KR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pic>
            <p:nvPicPr>
              <p:cNvPr id="58" name="Picture 12" descr="바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6251" y="931071"/>
                <a:ext cx="3561693" cy="5015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9" name="Rectangle 14"/>
              <p:cNvSpPr>
                <a:spLocks noChangeArrowheads="1"/>
              </p:cNvSpPr>
              <p:nvPr/>
            </p:nvSpPr>
            <p:spPr bwMode="auto">
              <a:xfrm>
                <a:off x="905771" y="971720"/>
                <a:ext cx="2800511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17961" dir="2700000" algn="ctr" rotWithShape="0">
                  <a:schemeClr val="bg1"/>
                </a:outerShdw>
              </a:effectLst>
            </p:spPr>
            <p:txBody>
              <a:bodyPr wrap="square">
                <a:spAutoFit/>
              </a:bodyPr>
              <a:lstStyle/>
              <a:p>
                <a:pPr>
                  <a:buFont typeface="Arial" pitchFamily="34" charset="0"/>
                  <a:buNone/>
                  <a:defRPr/>
                </a:pPr>
                <a:r>
                  <a:rPr lang="en-US" altLang="ko-KR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r>
                  <a:rPr lang="ko-KR" altLang="en-US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인수의 </a:t>
                </a:r>
                <a:r>
                  <a:rPr lang="en-US" altLang="ko-KR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vs 2</a:t>
                </a:r>
                <a:r>
                  <a:rPr lang="ko-KR" altLang="en-US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인수의</a:t>
                </a:r>
                <a:endParaRPr lang="ko-KR" altLang="en-US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pic>
          <p:nvPicPr>
            <p:cNvPr id="55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2278" y="1071042"/>
              <a:ext cx="234950" cy="252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0" name="텍스트 개체 틀 8"/>
          <p:cNvSpPr txBox="1">
            <a:spLocks/>
          </p:cNvSpPr>
          <p:nvPr/>
        </p:nvSpPr>
        <p:spPr>
          <a:xfrm>
            <a:off x="107504" y="9872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2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</a:t>
            </a:r>
            <a:r>
              <a:rPr lang="ko-KR" altLang="en-U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안내공고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8605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" grpId="0"/>
      <p:bldP spid="164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764704"/>
            <a:ext cx="3810000" cy="5688632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912449"/>
            <a:ext cx="4464496" cy="5396871"/>
          </a:xfrm>
          <a:prstGeom prst="rect">
            <a:avLst/>
          </a:prstGeom>
        </p:spPr>
      </p:pic>
      <p:sp>
        <p:nvSpPr>
          <p:cNvPr id="4" name="텍스트 개체 틀 8"/>
          <p:cNvSpPr txBox="1">
            <a:spLocks/>
          </p:cNvSpPr>
          <p:nvPr/>
        </p:nvSpPr>
        <p:spPr>
          <a:xfrm>
            <a:off x="4572000" y="-1"/>
            <a:ext cx="3744416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나라장터 </a:t>
            </a: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안내공고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텍스트 개체 틀 8"/>
          <p:cNvSpPr txBox="1">
            <a:spLocks/>
          </p:cNvSpPr>
          <p:nvPr/>
        </p:nvSpPr>
        <p:spPr>
          <a:xfrm>
            <a:off x="380728" y="0"/>
            <a:ext cx="3824808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ko-KR" altLang="en-U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학교장터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안내공고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568980" y="3933056"/>
            <a:ext cx="792088" cy="79208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3174397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/>
        </p:nvSpPr>
        <p:spPr>
          <a:xfrm>
            <a:off x="251520" y="1100252"/>
            <a:ext cx="8481356" cy="50405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1"/>
          <p:cNvGrpSpPr/>
          <p:nvPr/>
        </p:nvGrpSpPr>
        <p:grpSpPr>
          <a:xfrm>
            <a:off x="323528" y="1196752"/>
            <a:ext cx="8280920" cy="4824536"/>
            <a:chOff x="44450" y="836712"/>
            <a:chExt cx="9050825" cy="5459268"/>
          </a:xfrm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845" t="28181" r="15857" b="10501"/>
            <a:stretch>
              <a:fillRect/>
            </a:stretch>
          </p:blipFill>
          <p:spPr bwMode="auto">
            <a:xfrm>
              <a:off x="44450" y="1677115"/>
              <a:ext cx="9032875" cy="46148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직사각형 7"/>
            <p:cNvSpPr/>
            <p:nvPr/>
          </p:nvSpPr>
          <p:spPr>
            <a:xfrm>
              <a:off x="142844" y="2214554"/>
              <a:ext cx="1468416" cy="294551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/>
            </a:p>
          </p:txBody>
        </p:sp>
        <p:pic>
          <p:nvPicPr>
            <p:cNvPr id="9" name="Picture 11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092" b="79331"/>
            <a:stretch/>
          </p:blipFill>
          <p:spPr bwMode="auto">
            <a:xfrm>
              <a:off x="63228" y="836712"/>
              <a:ext cx="9032047" cy="861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직사각형 9"/>
            <p:cNvSpPr/>
            <p:nvPr/>
          </p:nvSpPr>
          <p:spPr>
            <a:xfrm>
              <a:off x="3995936" y="850027"/>
              <a:ext cx="1023938" cy="446088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14" name="Picture 11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6" t="20805" b="7375"/>
            <a:stretch/>
          </p:blipFill>
          <p:spPr bwMode="auto">
            <a:xfrm>
              <a:off x="1884991" y="1743053"/>
              <a:ext cx="7206059" cy="45529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1421" y="5329101"/>
              <a:ext cx="5152424" cy="2129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" name="텍스트 개체 틀 8"/>
          <p:cNvSpPr txBox="1">
            <a:spLocks/>
          </p:cNvSpPr>
          <p:nvPr/>
        </p:nvSpPr>
        <p:spPr>
          <a:xfrm>
            <a:off x="378468" y="-14472"/>
            <a:ext cx="462558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</a:t>
            </a:r>
            <a:r>
              <a:rPr lang="ko-KR" altLang="en-U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안내공고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따라하기</a:t>
            </a: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(1)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4498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/>
          <p:cNvSpPr/>
          <p:nvPr/>
        </p:nvSpPr>
        <p:spPr>
          <a:xfrm>
            <a:off x="179512" y="836712"/>
            <a:ext cx="8680312" cy="54006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1"/>
          <p:cNvGrpSpPr/>
          <p:nvPr/>
        </p:nvGrpSpPr>
        <p:grpSpPr>
          <a:xfrm>
            <a:off x="251520" y="1052736"/>
            <a:ext cx="8397204" cy="4896544"/>
            <a:chOff x="63228" y="836712"/>
            <a:chExt cx="9032047" cy="5521072"/>
          </a:xfrm>
        </p:grpSpPr>
        <p:pic>
          <p:nvPicPr>
            <p:cNvPr id="11" name="Picture 11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092" b="79331"/>
            <a:stretch/>
          </p:blipFill>
          <p:spPr bwMode="auto">
            <a:xfrm>
              <a:off x="63228" y="836712"/>
              <a:ext cx="9032047" cy="861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직사각형 11"/>
            <p:cNvSpPr/>
            <p:nvPr/>
          </p:nvSpPr>
          <p:spPr>
            <a:xfrm>
              <a:off x="3995936" y="850027"/>
              <a:ext cx="1023938" cy="446088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1462882" y="1296115"/>
              <a:ext cx="804862" cy="239712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371" b="16554"/>
            <a:stretch>
              <a:fillRect/>
            </a:stretch>
          </p:blipFill>
          <p:spPr bwMode="auto">
            <a:xfrm>
              <a:off x="63228" y="1677834"/>
              <a:ext cx="9017544" cy="4679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그림 15"/>
            <p:cNvPicPr>
              <a:picLocks noChangeAspect="1"/>
            </p:cNvPicPr>
            <p:nvPr/>
          </p:nvPicPr>
          <p:blipFill rotWithShape="1">
            <a:blip r:embed="rId4" cstate="print"/>
            <a:srcRect l="2857" t="1" r="3333" b="1996"/>
            <a:stretch/>
          </p:blipFill>
          <p:spPr>
            <a:xfrm>
              <a:off x="1723424" y="3120615"/>
              <a:ext cx="674524" cy="563749"/>
            </a:xfrm>
            <a:prstGeom prst="rect">
              <a:avLst/>
            </a:prstGeom>
          </p:spPr>
        </p:pic>
        <p:sp>
          <p:nvSpPr>
            <p:cNvPr id="19" name="직사각형 18"/>
            <p:cNvSpPr/>
            <p:nvPr/>
          </p:nvSpPr>
          <p:spPr>
            <a:xfrm>
              <a:off x="1611313" y="3052839"/>
              <a:ext cx="2953067" cy="347663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6061393" y="3060459"/>
              <a:ext cx="1894983" cy="347663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175160" y="3142349"/>
              <a:ext cx="1691975" cy="2532835"/>
            </a:xfrm>
            <a:prstGeom prst="rect">
              <a:avLst/>
            </a:prstGeom>
          </p:spPr>
        </p:pic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166923" y="3126516"/>
              <a:ext cx="1724926" cy="229990"/>
            </a:xfrm>
            <a:prstGeom prst="rect">
              <a:avLst/>
            </a:prstGeom>
          </p:spPr>
        </p:pic>
        <p:pic>
          <p:nvPicPr>
            <p:cNvPr id="9" name="그림 8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720420" y="3126516"/>
              <a:ext cx="703563" cy="234521"/>
            </a:xfrm>
            <a:prstGeom prst="rect">
              <a:avLst/>
            </a:prstGeom>
          </p:spPr>
        </p:pic>
      </p:grpSp>
      <p:sp>
        <p:nvSpPr>
          <p:cNvPr id="13" name="텍스트 개체 틀 8"/>
          <p:cNvSpPr txBox="1">
            <a:spLocks/>
          </p:cNvSpPr>
          <p:nvPr/>
        </p:nvSpPr>
        <p:spPr>
          <a:xfrm>
            <a:off x="378468" y="-14472"/>
            <a:ext cx="462558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안내공고 따라하기</a:t>
            </a: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(2)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589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/>
          <p:nvPr/>
        </p:nvSpPr>
        <p:spPr>
          <a:xfrm>
            <a:off x="179512" y="1052736"/>
            <a:ext cx="8680312" cy="51125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1"/>
          <p:cNvGrpSpPr/>
          <p:nvPr/>
        </p:nvGrpSpPr>
        <p:grpSpPr>
          <a:xfrm>
            <a:off x="352455" y="1124744"/>
            <a:ext cx="8469212" cy="4968552"/>
            <a:chOff x="63228" y="836712"/>
            <a:chExt cx="9032047" cy="5521072"/>
          </a:xfrm>
        </p:grpSpPr>
        <p:pic>
          <p:nvPicPr>
            <p:cNvPr id="11" name="Picture 11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092" b="79331"/>
            <a:stretch/>
          </p:blipFill>
          <p:spPr bwMode="auto">
            <a:xfrm>
              <a:off x="63228" y="836712"/>
              <a:ext cx="9032047" cy="861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직사각형 11"/>
            <p:cNvSpPr/>
            <p:nvPr/>
          </p:nvSpPr>
          <p:spPr>
            <a:xfrm>
              <a:off x="3995936" y="850027"/>
              <a:ext cx="1023938" cy="446088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1462882" y="1296115"/>
              <a:ext cx="804862" cy="239712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371" b="16554"/>
            <a:stretch>
              <a:fillRect/>
            </a:stretch>
          </p:blipFill>
          <p:spPr bwMode="auto">
            <a:xfrm>
              <a:off x="63228" y="1677834"/>
              <a:ext cx="9017544" cy="4679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166923" y="3126516"/>
              <a:ext cx="1724926" cy="229990"/>
            </a:xfrm>
            <a:prstGeom prst="rect">
              <a:avLst/>
            </a:prstGeom>
          </p:spPr>
        </p:pic>
        <p:pic>
          <p:nvPicPr>
            <p:cNvPr id="9" name="그림 8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720420" y="3126516"/>
              <a:ext cx="703563" cy="234521"/>
            </a:xfrm>
            <a:prstGeom prst="rect">
              <a:avLst/>
            </a:prstGeom>
          </p:spPr>
        </p:pic>
        <p:sp>
          <p:nvSpPr>
            <p:cNvPr id="13" name="직사각형 12"/>
            <p:cNvSpPr/>
            <p:nvPr/>
          </p:nvSpPr>
          <p:spPr>
            <a:xfrm>
              <a:off x="1638520" y="3367871"/>
              <a:ext cx="3653560" cy="347662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684060" y="3412244"/>
              <a:ext cx="2603598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100" dirty="0" smtClean="0"/>
                <a:t>OO</a:t>
              </a:r>
              <a:r>
                <a:rPr lang="ko-KR" altLang="en-US" sz="1100" dirty="0" smtClean="0"/>
                <a:t>학교 학습준비물 </a:t>
              </a:r>
              <a:r>
                <a:rPr lang="en-US" altLang="ko-KR" sz="1100" dirty="0" smtClean="0"/>
                <a:t>2</a:t>
              </a:r>
              <a:r>
                <a:rPr lang="ko-KR" altLang="en-US" sz="1100" dirty="0" smtClean="0"/>
                <a:t>인수의 안내공고</a:t>
              </a:r>
              <a:endParaRPr lang="ko-KR" altLang="en-US" sz="1100" dirty="0"/>
            </a:p>
          </p:txBody>
        </p:sp>
      </p:grpSp>
      <p:sp>
        <p:nvSpPr>
          <p:cNvPr id="16" name="텍스트 개체 틀 8"/>
          <p:cNvSpPr txBox="1">
            <a:spLocks/>
          </p:cNvSpPr>
          <p:nvPr/>
        </p:nvSpPr>
        <p:spPr>
          <a:xfrm>
            <a:off x="378468" y="-14472"/>
            <a:ext cx="462558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안내공고 따라하기</a:t>
            </a: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(3)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131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/>
          <p:nvPr/>
        </p:nvSpPr>
        <p:spPr>
          <a:xfrm>
            <a:off x="179512" y="1124744"/>
            <a:ext cx="8680312" cy="51125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1"/>
          <p:cNvGrpSpPr/>
          <p:nvPr/>
        </p:nvGrpSpPr>
        <p:grpSpPr>
          <a:xfrm>
            <a:off x="378468" y="1268760"/>
            <a:ext cx="8325196" cy="4896544"/>
            <a:chOff x="63228" y="836712"/>
            <a:chExt cx="9032047" cy="5521072"/>
          </a:xfrm>
        </p:grpSpPr>
        <p:pic>
          <p:nvPicPr>
            <p:cNvPr id="11" name="Picture 11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092" b="79331"/>
            <a:stretch/>
          </p:blipFill>
          <p:spPr bwMode="auto">
            <a:xfrm>
              <a:off x="63228" y="836712"/>
              <a:ext cx="9032047" cy="861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직사각형 11"/>
            <p:cNvSpPr/>
            <p:nvPr/>
          </p:nvSpPr>
          <p:spPr>
            <a:xfrm>
              <a:off x="3995936" y="850027"/>
              <a:ext cx="1023938" cy="446088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/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1462882" y="1296115"/>
              <a:ext cx="804862" cy="239712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/>
            </a:p>
          </p:txBody>
        </p:sp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371" b="16554"/>
            <a:stretch>
              <a:fillRect/>
            </a:stretch>
          </p:blipFill>
          <p:spPr bwMode="auto">
            <a:xfrm>
              <a:off x="63228" y="1677834"/>
              <a:ext cx="9017544" cy="4679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166923" y="3126516"/>
              <a:ext cx="1724926" cy="229990"/>
            </a:xfrm>
            <a:prstGeom prst="rect">
              <a:avLst/>
            </a:prstGeom>
          </p:spPr>
        </p:pic>
        <p:pic>
          <p:nvPicPr>
            <p:cNvPr id="9" name="그림 8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720420" y="3126516"/>
              <a:ext cx="703563" cy="234521"/>
            </a:xfrm>
            <a:prstGeom prst="rect">
              <a:avLst/>
            </a:prstGeom>
          </p:spPr>
        </p:pic>
        <p:sp>
          <p:nvSpPr>
            <p:cNvPr id="13" name="직사각형 12"/>
            <p:cNvSpPr/>
            <p:nvPr/>
          </p:nvSpPr>
          <p:spPr>
            <a:xfrm>
              <a:off x="1638520" y="3692318"/>
              <a:ext cx="2917004" cy="347662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684060" y="3412244"/>
              <a:ext cx="2496196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 smtClean="0"/>
                <a:t>OO</a:t>
              </a:r>
              <a:r>
                <a:rPr lang="ko-KR" altLang="en-US" sz="1050" dirty="0" smtClean="0"/>
                <a:t>학교 학습준비물 </a:t>
              </a:r>
              <a:r>
                <a:rPr lang="en-US" altLang="ko-KR" sz="1050" dirty="0" smtClean="0"/>
                <a:t>2</a:t>
              </a:r>
              <a:r>
                <a:rPr lang="ko-KR" altLang="en-US" sz="1050" dirty="0" smtClean="0"/>
                <a:t>인수의 안내공고</a:t>
              </a:r>
              <a:endParaRPr lang="ko-KR" altLang="en-US" sz="1050" dirty="0"/>
            </a:p>
          </p:txBody>
        </p:sp>
        <p:sp>
          <p:nvSpPr>
            <p:cNvPr id="17" name="직사각형 16"/>
            <p:cNvSpPr/>
            <p:nvPr/>
          </p:nvSpPr>
          <p:spPr bwMode="auto">
            <a:xfrm>
              <a:off x="4572001" y="4029129"/>
              <a:ext cx="2808312" cy="349250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>
                <a:ln w="57150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78966" y="2051174"/>
              <a:ext cx="8972139" cy="1377826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t"/>
            <a:lstStyle/>
            <a:p>
              <a:pPr algn="ctr" latinLnBrk="0">
                <a:lnSpc>
                  <a:spcPct val="150000"/>
                </a:lnSpc>
                <a:spcBef>
                  <a:spcPct val="0"/>
                </a:spcBef>
                <a:defRPr/>
              </a:pPr>
              <a:r>
                <a:rPr lang="ko-KR" altLang="en-US" sz="24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예정가격 </a:t>
              </a:r>
              <a:r>
                <a:rPr lang="ko-KR" altLang="en-US" sz="24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대비 </a:t>
              </a:r>
              <a:r>
                <a:rPr lang="ko-KR" altLang="en-US" sz="2400" dirty="0" err="1" smtClean="0">
                  <a:solidFill>
                    <a:srgbClr val="FFC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견적율</a:t>
              </a:r>
              <a:r>
                <a:rPr lang="ko-KR" altLang="en-US" sz="24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</a:t>
              </a:r>
              <a:r>
                <a:rPr lang="ko-KR" altLang="en-US" sz="24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이상으로 제출한 자 중 최저가격을 제출한 자를 계약상대자로 결정하는 </a:t>
              </a:r>
              <a:r>
                <a:rPr lang="ko-KR" altLang="en-US" sz="24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방법</a:t>
              </a:r>
              <a:endParaRPr lang="en-US" altLang="ko-KR" sz="2000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78966" y="4572008"/>
              <a:ext cx="8972139" cy="14293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t"/>
            <a:lstStyle/>
            <a:p>
              <a:pPr algn="ctr" latinLnBrk="0">
                <a:lnSpc>
                  <a:spcPct val="150000"/>
                </a:lnSpc>
                <a:spcBef>
                  <a:spcPct val="0"/>
                </a:spcBef>
                <a:defRPr/>
              </a:pPr>
              <a:r>
                <a:rPr lang="ko-KR" altLang="en-US" sz="24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거래구분 별 </a:t>
              </a:r>
              <a:r>
                <a:rPr lang="ko-KR" altLang="en-US" sz="2400" dirty="0" err="1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견적율</a:t>
              </a:r>
              <a:r>
                <a:rPr lang="en-US" altLang="ko-KR" sz="24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(%) </a:t>
              </a:r>
              <a:r>
                <a:rPr lang="ko-KR" altLang="en-US" sz="24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자동 설정</a:t>
              </a:r>
              <a:endParaRPr lang="en-US" altLang="ko-KR" sz="24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>
                <a:defRPr/>
              </a:pPr>
              <a:r>
                <a:rPr lang="ko-KR" altLang="en-US" sz="20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물품</a:t>
              </a:r>
              <a:r>
                <a:rPr lang="en-US" altLang="ko-KR" sz="20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/</a:t>
              </a:r>
              <a:r>
                <a:rPr lang="ko-KR" altLang="en-US" sz="20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용역</a:t>
              </a:r>
              <a:r>
                <a:rPr lang="en-US" altLang="ko-KR" sz="20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: 90% (</a:t>
              </a:r>
              <a:r>
                <a:rPr lang="ko-KR" altLang="en-US" sz="20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추정가격 </a:t>
              </a:r>
              <a:r>
                <a:rPr lang="en-US" altLang="ko-KR" sz="20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</a:t>
              </a:r>
              <a:r>
                <a:rPr lang="ko-KR" altLang="en-US" sz="20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천 만원 초과 시 </a:t>
              </a:r>
              <a:r>
                <a:rPr lang="en-US" altLang="ko-KR" sz="20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88%),</a:t>
              </a:r>
            </a:p>
            <a:p>
              <a:pPr algn="ctr">
                <a:defRPr/>
              </a:pPr>
              <a:r>
                <a:rPr lang="ko-KR" altLang="en-US" sz="20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공사</a:t>
              </a:r>
              <a:r>
                <a:rPr lang="en-US" altLang="ko-KR" sz="20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: 87.745%, </a:t>
              </a:r>
              <a:r>
                <a:rPr lang="ko-KR" altLang="en-US" sz="20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도서</a:t>
              </a:r>
              <a:r>
                <a:rPr lang="en-US" altLang="ko-KR" sz="20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: 90%</a:t>
              </a:r>
              <a:endParaRPr lang="en-US" altLang="ko-KR" sz="2000" dirty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16" name="텍스트 개체 틀 8"/>
          <p:cNvSpPr txBox="1">
            <a:spLocks/>
          </p:cNvSpPr>
          <p:nvPr/>
        </p:nvSpPr>
        <p:spPr>
          <a:xfrm>
            <a:off x="378468" y="-14472"/>
            <a:ext cx="462558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안내공고 따라하기</a:t>
            </a: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(4)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456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1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92" b="79331"/>
          <a:stretch/>
        </p:blipFill>
        <p:spPr bwMode="auto">
          <a:xfrm>
            <a:off x="63228" y="836712"/>
            <a:ext cx="9032047" cy="86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직사각형 11"/>
          <p:cNvSpPr/>
          <p:nvPr/>
        </p:nvSpPr>
        <p:spPr>
          <a:xfrm>
            <a:off x="3995936" y="850027"/>
            <a:ext cx="1023938" cy="44608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462882" y="1296115"/>
            <a:ext cx="804862" cy="23971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71" b="16554"/>
          <a:stretch>
            <a:fillRect/>
          </a:stretch>
        </p:blipFill>
        <p:spPr bwMode="auto">
          <a:xfrm>
            <a:off x="63228" y="1677834"/>
            <a:ext cx="9017544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66923" y="3126516"/>
            <a:ext cx="1724926" cy="229990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20420" y="3126516"/>
            <a:ext cx="703563" cy="234521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>
            <a:off x="4562214" y="3692318"/>
            <a:ext cx="2818098" cy="34766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1684060" y="3412244"/>
            <a:ext cx="260359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/>
              <a:t>OO</a:t>
            </a:r>
            <a:r>
              <a:rPr lang="ko-KR" altLang="en-US" sz="1100" dirty="0" smtClean="0"/>
              <a:t>학교 학습준비물 </a:t>
            </a:r>
            <a:r>
              <a:rPr lang="en-US" altLang="ko-KR" sz="1100" dirty="0" smtClean="0"/>
              <a:t>2</a:t>
            </a:r>
            <a:r>
              <a:rPr lang="ko-KR" altLang="en-US" sz="1100" dirty="0" smtClean="0"/>
              <a:t>인수의 안내공고</a:t>
            </a:r>
            <a:endParaRPr lang="ko-KR" altLang="en-US" sz="1100" dirty="0"/>
          </a:p>
        </p:txBody>
      </p:sp>
      <p:sp>
        <p:nvSpPr>
          <p:cNvPr id="17" name="직사각형 16"/>
          <p:cNvSpPr/>
          <p:nvPr/>
        </p:nvSpPr>
        <p:spPr bwMode="auto">
          <a:xfrm>
            <a:off x="1581703" y="4029129"/>
            <a:ext cx="2966008" cy="34925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054683" y="4055573"/>
            <a:ext cx="86113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/>
              <a:t>1</a:t>
            </a:r>
            <a:r>
              <a:rPr lang="en-US" altLang="ko-KR" sz="1100" dirty="0" smtClean="0"/>
              <a:t>0,000,000</a:t>
            </a:r>
            <a:endParaRPr lang="ko-KR" altLang="en-US" sz="1100" dirty="0"/>
          </a:p>
        </p:txBody>
      </p:sp>
      <p:grpSp>
        <p:nvGrpSpPr>
          <p:cNvPr id="19" name="그룹 18"/>
          <p:cNvGrpSpPr>
            <a:grpSpLocks/>
          </p:cNvGrpSpPr>
          <p:nvPr/>
        </p:nvGrpSpPr>
        <p:grpSpPr bwMode="auto">
          <a:xfrm>
            <a:off x="3451655" y="2666325"/>
            <a:ext cx="5515508" cy="3074858"/>
            <a:chOff x="2143125" y="940044"/>
            <a:chExt cx="6991350" cy="3538171"/>
          </a:xfrm>
        </p:grpSpPr>
        <p:pic>
          <p:nvPicPr>
            <p:cNvPr id="21" name="Picture 3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43125" y="940044"/>
              <a:ext cx="6991350" cy="3524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직사각형 21"/>
            <p:cNvSpPr/>
            <p:nvPr/>
          </p:nvSpPr>
          <p:spPr bwMode="auto">
            <a:xfrm>
              <a:off x="2144713" y="949568"/>
              <a:ext cx="6964362" cy="3528647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ln w="57150">
                  <a:solidFill>
                    <a:schemeClr val="tx1"/>
                  </a:solidFill>
                </a:ln>
              </a:endParaRPr>
            </a:p>
          </p:txBody>
        </p:sp>
      </p:grpSp>
      <p:pic>
        <p:nvPicPr>
          <p:cNvPr id="24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3683" y="4028785"/>
            <a:ext cx="5300278" cy="1308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직사각형 19"/>
          <p:cNvSpPr/>
          <p:nvPr/>
        </p:nvSpPr>
        <p:spPr>
          <a:xfrm>
            <a:off x="142844" y="1500174"/>
            <a:ext cx="8858280" cy="100013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lang="ko-KR" altLang="en-US" sz="24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물품</a:t>
            </a:r>
            <a:r>
              <a:rPr lang="en-US" altLang="ko-KR" sz="24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4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도서 </a:t>
            </a:r>
            <a:r>
              <a:rPr lang="ko-KR" altLang="en-US" sz="2400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선택시</a:t>
            </a:r>
            <a:r>
              <a:rPr lang="ko-KR" altLang="en-US" sz="24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복수예가</a:t>
            </a:r>
            <a:r>
              <a:rPr lang="ko-KR" altLang="en-US" sz="24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산정범위</a:t>
            </a:r>
            <a:endParaRPr lang="en-US" altLang="ko-KR" sz="2400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defRPr/>
            </a:pPr>
            <a:r>
              <a:rPr lang="ko-KR" altLang="en-US" sz="2400" dirty="0" smtClean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기초금액 대비 </a:t>
            </a:r>
            <a:r>
              <a:rPr lang="en-US" altLang="ko-KR" sz="2400" dirty="0" smtClean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0%~1%</a:t>
            </a:r>
            <a:r>
              <a:rPr lang="ko-KR" altLang="en-US" sz="2400" dirty="0" smtClean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로 자동 설정</a:t>
            </a:r>
            <a:endParaRPr lang="en-US" altLang="ko-KR" sz="2400" dirty="0">
              <a:solidFill>
                <a:schemeClr val="bg1">
                  <a:lumMod val="8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5" name="텍스트 개체 틀 8"/>
          <p:cNvSpPr txBox="1">
            <a:spLocks/>
          </p:cNvSpPr>
          <p:nvPr/>
        </p:nvSpPr>
        <p:spPr>
          <a:xfrm>
            <a:off x="378468" y="-14472"/>
            <a:ext cx="462558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안내공고 따라하기</a:t>
            </a: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(5)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1394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7" grpId="0" animBg="1"/>
      <p:bldP spid="16" grpId="0"/>
      <p:bldP spid="20" grpId="0" animBg="1"/>
      <p:bldP spid="20" grpId="1" animBg="1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254544" y="998274"/>
            <a:ext cx="8680312" cy="5285364"/>
            <a:chOff x="309749" y="1023956"/>
            <a:chExt cx="8680312" cy="5285364"/>
          </a:xfrm>
        </p:grpSpPr>
        <p:sp>
          <p:nvSpPr>
            <p:cNvPr id="17" name="직사각형 16"/>
            <p:cNvSpPr/>
            <p:nvPr/>
          </p:nvSpPr>
          <p:spPr>
            <a:xfrm>
              <a:off x="309749" y="1023956"/>
              <a:ext cx="8680312" cy="5285364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1768819" y="1544164"/>
              <a:ext cx="1382484" cy="3073211"/>
              <a:chOff x="1462882" y="1296115"/>
              <a:chExt cx="1487002" cy="3366178"/>
            </a:xfrm>
          </p:grpSpPr>
          <p:sp>
            <p:nvSpPr>
              <p:cNvPr id="8" name="직사각형 7"/>
              <p:cNvSpPr/>
              <p:nvPr/>
            </p:nvSpPr>
            <p:spPr>
              <a:xfrm>
                <a:off x="1462882" y="1296115"/>
                <a:ext cx="804862" cy="239712"/>
              </a:xfrm>
              <a:prstGeom prst="rect">
                <a:avLst/>
              </a:prstGeom>
              <a:noFill/>
              <a:ln w="571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600"/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2099928" y="4384171"/>
                <a:ext cx="815888" cy="27812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en-US" altLang="ko-KR" sz="1050" dirty="0" smtClean="0"/>
                  <a:t>9,090,909</a:t>
                </a:r>
                <a:endParaRPr lang="ko-KR" altLang="en-US" sz="1050" dirty="0"/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2054683" y="4055573"/>
                <a:ext cx="895201" cy="27812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50" dirty="0"/>
                  <a:t>1</a:t>
                </a:r>
                <a:r>
                  <a:rPr lang="en-US" altLang="ko-KR" sz="1050" dirty="0" smtClean="0"/>
                  <a:t>0,000,000</a:t>
                </a:r>
                <a:endParaRPr lang="ko-KR" altLang="en-US" sz="1050" dirty="0"/>
              </a:p>
            </p:txBody>
          </p:sp>
        </p:grpSp>
      </p:grpSp>
      <p:sp>
        <p:nvSpPr>
          <p:cNvPr id="16" name="텍스트 개체 틀 8"/>
          <p:cNvSpPr txBox="1">
            <a:spLocks/>
          </p:cNvSpPr>
          <p:nvPr/>
        </p:nvSpPr>
        <p:spPr>
          <a:xfrm>
            <a:off x="378468" y="-14472"/>
            <a:ext cx="462558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안내공고 따라하기</a:t>
            </a: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(6)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454240" y="1052736"/>
            <a:ext cx="8280920" cy="4896544"/>
            <a:chOff x="63228" y="836712"/>
            <a:chExt cx="9032047" cy="5521072"/>
          </a:xfrm>
        </p:grpSpPr>
        <p:pic>
          <p:nvPicPr>
            <p:cNvPr id="21" name="Picture 11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092" b="79331"/>
            <a:stretch/>
          </p:blipFill>
          <p:spPr bwMode="auto">
            <a:xfrm>
              <a:off x="63228" y="836712"/>
              <a:ext cx="9032047" cy="861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직사각형 21"/>
            <p:cNvSpPr/>
            <p:nvPr/>
          </p:nvSpPr>
          <p:spPr>
            <a:xfrm>
              <a:off x="3995936" y="850027"/>
              <a:ext cx="1023938" cy="446088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1462882" y="1296115"/>
              <a:ext cx="804862" cy="239712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24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371" b="16554"/>
            <a:stretch>
              <a:fillRect/>
            </a:stretch>
          </p:blipFill>
          <p:spPr bwMode="auto">
            <a:xfrm>
              <a:off x="63228" y="1677834"/>
              <a:ext cx="9017544" cy="4679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그림 27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20420" y="3126516"/>
              <a:ext cx="703563" cy="234521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>
              <a:off x="1684060" y="3412244"/>
              <a:ext cx="3201678" cy="2949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100" dirty="0" smtClean="0"/>
                <a:t>OO</a:t>
              </a:r>
              <a:r>
                <a:rPr lang="ko-KR" altLang="en-US" sz="1100" dirty="0" smtClean="0"/>
                <a:t>학교 </a:t>
              </a:r>
              <a:r>
                <a:rPr lang="ko-KR" altLang="en-US" sz="1100" dirty="0" err="1" smtClean="0"/>
                <a:t>정보화기기</a:t>
              </a:r>
              <a:r>
                <a:rPr lang="ko-KR" altLang="en-US" sz="1100" dirty="0" smtClean="0"/>
                <a:t> 구매 </a:t>
              </a:r>
              <a:r>
                <a:rPr lang="en-US" altLang="ko-KR" sz="1100" dirty="0" smtClean="0"/>
                <a:t>2</a:t>
              </a:r>
              <a:r>
                <a:rPr lang="ko-KR" altLang="en-US" sz="1100" dirty="0" smtClean="0"/>
                <a:t>인수의 안내공고</a:t>
              </a:r>
              <a:endParaRPr lang="ko-KR" altLang="en-US" sz="1100" dirty="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2131627" y="4384171"/>
              <a:ext cx="78418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ko-KR" sz="1100" dirty="0"/>
                <a:t>9,090,909</a:t>
              </a:r>
              <a:endParaRPr lang="ko-KR" altLang="en-US" sz="1100" dirty="0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2054683" y="4055573"/>
              <a:ext cx="861133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100" dirty="0"/>
                <a:t>1</a:t>
              </a:r>
              <a:r>
                <a:rPr lang="en-US" altLang="ko-KR" sz="1100" dirty="0" smtClean="0"/>
                <a:t>0,000,000</a:t>
              </a:r>
              <a:endParaRPr lang="ko-KR" altLang="en-US" sz="1100" dirty="0"/>
            </a:p>
          </p:txBody>
        </p:sp>
      </p:grpSp>
      <p:sp>
        <p:nvSpPr>
          <p:cNvPr id="33" name="직사각형 32"/>
          <p:cNvSpPr/>
          <p:nvPr/>
        </p:nvSpPr>
        <p:spPr>
          <a:xfrm>
            <a:off x="478965" y="4501675"/>
            <a:ext cx="8341507" cy="136422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lang="ko-KR" altLang="en-US" sz="2400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복수예가</a:t>
            </a:r>
            <a:r>
              <a:rPr lang="ko-KR" altLang="en-US" sz="24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생성 후 추정가격 자동 입력</a:t>
            </a:r>
            <a:endParaRPr lang="en-US" altLang="ko-KR" sz="24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defRPr/>
            </a:pPr>
            <a:r>
              <a:rPr lang="ko-KR" altLang="en-US" sz="2000" dirty="0" smtClean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기초금액에 </a:t>
            </a:r>
            <a:r>
              <a:rPr lang="en-US" altLang="ko-KR" sz="2000" dirty="0" smtClean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VAT </a:t>
            </a:r>
            <a:r>
              <a:rPr lang="ko-KR" altLang="en-US" sz="2000" dirty="0" smtClean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제외된 금액이 자동 입력</a:t>
            </a:r>
            <a:r>
              <a:rPr lang="en-US" altLang="ko-KR" sz="2000" dirty="0" smtClean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 smtClean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수정가능</a:t>
            </a:r>
            <a:r>
              <a:rPr lang="en-US" altLang="ko-KR" sz="2000" dirty="0" smtClean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sp>
        <p:nvSpPr>
          <p:cNvPr id="34" name="직사각형 33"/>
          <p:cNvSpPr/>
          <p:nvPr/>
        </p:nvSpPr>
        <p:spPr bwMode="auto">
          <a:xfrm>
            <a:off x="553830" y="4146447"/>
            <a:ext cx="4129678" cy="31392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600">
              <a:ln w="57150">
                <a:solidFill>
                  <a:schemeClr val="tx1"/>
                </a:solidFill>
              </a:ln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3096098" y="5445224"/>
            <a:ext cx="1835942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그림 3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12160" y="3031169"/>
            <a:ext cx="1656184" cy="274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8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/>
        </p:nvSpPr>
        <p:spPr>
          <a:xfrm>
            <a:off x="378468" y="1011916"/>
            <a:ext cx="8481356" cy="51125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1"/>
          <p:cNvGrpSpPr/>
          <p:nvPr/>
        </p:nvGrpSpPr>
        <p:grpSpPr>
          <a:xfrm>
            <a:off x="467544" y="1196752"/>
            <a:ext cx="8280920" cy="4896544"/>
            <a:chOff x="63228" y="836712"/>
            <a:chExt cx="9032047" cy="5521072"/>
          </a:xfrm>
        </p:grpSpPr>
        <p:pic>
          <p:nvPicPr>
            <p:cNvPr id="11" name="Picture 11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092" b="79331"/>
            <a:stretch/>
          </p:blipFill>
          <p:spPr bwMode="auto">
            <a:xfrm>
              <a:off x="63228" y="836712"/>
              <a:ext cx="9032047" cy="861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직사각형 11"/>
            <p:cNvSpPr/>
            <p:nvPr/>
          </p:nvSpPr>
          <p:spPr>
            <a:xfrm>
              <a:off x="3995936" y="850027"/>
              <a:ext cx="1023938" cy="446088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1462882" y="1296115"/>
              <a:ext cx="804862" cy="239712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371" b="16554"/>
            <a:stretch>
              <a:fillRect/>
            </a:stretch>
          </p:blipFill>
          <p:spPr bwMode="auto">
            <a:xfrm>
              <a:off x="63228" y="1677834"/>
              <a:ext cx="9017544" cy="4679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그림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20420" y="3126516"/>
              <a:ext cx="703563" cy="234521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1684060" y="3412244"/>
              <a:ext cx="2603598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100" dirty="0" smtClean="0"/>
                <a:t>OO</a:t>
              </a:r>
              <a:r>
                <a:rPr lang="ko-KR" altLang="en-US" sz="1100" dirty="0" smtClean="0"/>
                <a:t>학교 학습준비물 </a:t>
              </a:r>
              <a:r>
                <a:rPr lang="en-US" altLang="ko-KR" sz="1100" dirty="0" smtClean="0"/>
                <a:t>2</a:t>
              </a:r>
              <a:r>
                <a:rPr lang="ko-KR" altLang="en-US" sz="1100" dirty="0" smtClean="0"/>
                <a:t>인수의 안내공고</a:t>
              </a:r>
              <a:endParaRPr lang="ko-KR" altLang="en-US" sz="1100" dirty="0"/>
            </a:p>
          </p:txBody>
        </p:sp>
        <p:sp>
          <p:nvSpPr>
            <p:cNvPr id="18" name="직사각형 17"/>
            <p:cNvSpPr/>
            <p:nvPr/>
          </p:nvSpPr>
          <p:spPr bwMode="auto">
            <a:xfrm>
              <a:off x="119894" y="4683651"/>
              <a:ext cx="8844594" cy="654467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ln w="57150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131627" y="4384171"/>
              <a:ext cx="78418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ko-KR" sz="1100" dirty="0"/>
                <a:t>9,090,909</a:t>
              </a:r>
              <a:endParaRPr lang="ko-KR" altLang="en-US" sz="1100" dirty="0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2054683" y="4055573"/>
              <a:ext cx="861133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100" dirty="0"/>
                <a:t>1</a:t>
              </a:r>
              <a:r>
                <a:rPr lang="en-US" altLang="ko-KR" sz="1100" dirty="0" smtClean="0"/>
                <a:t>0,000,000</a:t>
              </a:r>
              <a:endParaRPr lang="ko-KR" altLang="en-US" sz="1100" dirty="0"/>
            </a:p>
          </p:txBody>
        </p:sp>
      </p:grpSp>
      <p:sp>
        <p:nvSpPr>
          <p:cNvPr id="13" name="텍스트 개체 틀 8"/>
          <p:cNvSpPr txBox="1">
            <a:spLocks/>
          </p:cNvSpPr>
          <p:nvPr/>
        </p:nvSpPr>
        <p:spPr>
          <a:xfrm>
            <a:off x="378468" y="-14472"/>
            <a:ext cx="462558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</a:t>
            </a:r>
            <a:r>
              <a:rPr lang="ko-KR" altLang="en-U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안내공고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따라하기</a:t>
            </a: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(7)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12160" y="3161295"/>
            <a:ext cx="1656184" cy="274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418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/>
        </p:nvSpPr>
        <p:spPr>
          <a:xfrm>
            <a:off x="179512" y="1011916"/>
            <a:ext cx="8680312" cy="51125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1"/>
          <p:cNvGrpSpPr/>
          <p:nvPr/>
        </p:nvGrpSpPr>
        <p:grpSpPr>
          <a:xfrm>
            <a:off x="384300" y="1052736"/>
            <a:ext cx="8325196" cy="4896544"/>
            <a:chOff x="63228" y="836712"/>
            <a:chExt cx="9032047" cy="5521072"/>
          </a:xfrm>
        </p:grpSpPr>
        <p:pic>
          <p:nvPicPr>
            <p:cNvPr id="11" name="Picture 11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092" b="79331"/>
            <a:stretch/>
          </p:blipFill>
          <p:spPr bwMode="auto">
            <a:xfrm>
              <a:off x="63228" y="836712"/>
              <a:ext cx="9032047" cy="861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직사각형 11"/>
            <p:cNvSpPr/>
            <p:nvPr/>
          </p:nvSpPr>
          <p:spPr>
            <a:xfrm>
              <a:off x="3995936" y="850027"/>
              <a:ext cx="1023938" cy="446088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1462882" y="1296115"/>
              <a:ext cx="804862" cy="239712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371" b="16554"/>
            <a:stretch>
              <a:fillRect/>
            </a:stretch>
          </p:blipFill>
          <p:spPr bwMode="auto">
            <a:xfrm>
              <a:off x="63228" y="1677834"/>
              <a:ext cx="9017544" cy="4679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166923" y="3126516"/>
              <a:ext cx="1724926" cy="229990"/>
            </a:xfrm>
            <a:prstGeom prst="rect">
              <a:avLst/>
            </a:prstGeom>
          </p:spPr>
        </p:pic>
        <p:pic>
          <p:nvPicPr>
            <p:cNvPr id="9" name="그림 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720420" y="3126516"/>
              <a:ext cx="703563" cy="234521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1684060" y="3412244"/>
              <a:ext cx="2603598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100" dirty="0" smtClean="0"/>
                <a:t>OO</a:t>
              </a:r>
              <a:r>
                <a:rPr lang="ko-KR" altLang="en-US" sz="1100" dirty="0" smtClean="0"/>
                <a:t>학교 학습준비물 </a:t>
              </a:r>
              <a:r>
                <a:rPr lang="en-US" altLang="ko-KR" sz="1100" dirty="0" smtClean="0"/>
                <a:t>2</a:t>
              </a:r>
              <a:r>
                <a:rPr lang="ko-KR" altLang="en-US" sz="1100" dirty="0" smtClean="0"/>
                <a:t>인수의 안내공고</a:t>
              </a:r>
              <a:endParaRPr lang="ko-KR" altLang="en-US" sz="1100" dirty="0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131627" y="4384171"/>
              <a:ext cx="78418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ko-KR" sz="1100" dirty="0"/>
                <a:t>9,090,909</a:t>
              </a:r>
              <a:endParaRPr lang="ko-KR" altLang="en-US" sz="1100" dirty="0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2054683" y="4055573"/>
              <a:ext cx="861133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100" dirty="0"/>
                <a:t>1</a:t>
              </a:r>
              <a:r>
                <a:rPr lang="en-US" altLang="ko-KR" sz="1100" dirty="0" smtClean="0"/>
                <a:t>0,000,000</a:t>
              </a:r>
              <a:endParaRPr lang="ko-KR" altLang="en-US" sz="1100" dirty="0"/>
            </a:p>
          </p:txBody>
        </p:sp>
        <p:sp>
          <p:nvSpPr>
            <p:cNvPr id="13" name="직사각형 12"/>
            <p:cNvSpPr/>
            <p:nvPr/>
          </p:nvSpPr>
          <p:spPr bwMode="auto">
            <a:xfrm>
              <a:off x="119894" y="5350242"/>
              <a:ext cx="8889928" cy="985495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ln w="57150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1380419" y="3705413"/>
              <a:ext cx="6397665" cy="1223539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t"/>
            <a:lstStyle/>
            <a:p>
              <a:pPr algn="ctr" latinLnBrk="0">
                <a:lnSpc>
                  <a:spcPct val="150000"/>
                </a:lnSpc>
                <a:spcBef>
                  <a:spcPct val="0"/>
                </a:spcBef>
                <a:defRPr/>
              </a:pPr>
              <a:r>
                <a:rPr lang="ko-KR" altLang="en-US" sz="24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최소 </a:t>
              </a:r>
              <a:r>
                <a:rPr lang="en-US" altLang="ko-KR" sz="24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3</a:t>
              </a:r>
              <a:r>
                <a:rPr lang="ko-KR" altLang="en-US" sz="24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일 이상 안내공고</a:t>
              </a:r>
              <a:endParaRPr lang="en-US" altLang="ko-KR" sz="24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>
                <a:defRPr/>
              </a:pPr>
              <a:r>
                <a:rPr lang="ko-KR" altLang="en-US" sz="20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공휴일</a:t>
              </a:r>
              <a:r>
                <a:rPr lang="en-US" altLang="ko-KR" sz="20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, </a:t>
              </a:r>
              <a:r>
                <a:rPr lang="ko-KR" altLang="en-US" sz="20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토요일 제외</a:t>
              </a:r>
              <a:endParaRPr lang="en-US" altLang="ko-KR" sz="2000" dirty="0" smtClean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17" name="텍스트 개체 틀 8"/>
          <p:cNvSpPr txBox="1">
            <a:spLocks/>
          </p:cNvSpPr>
          <p:nvPr/>
        </p:nvSpPr>
        <p:spPr>
          <a:xfrm>
            <a:off x="378468" y="-14472"/>
            <a:ext cx="462558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안내공고 따라하기</a:t>
            </a: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(8)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89427" y="3024862"/>
            <a:ext cx="1656184" cy="274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074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/>
          <p:cNvSpPr/>
          <p:nvPr/>
        </p:nvSpPr>
        <p:spPr>
          <a:xfrm>
            <a:off x="179512" y="1011916"/>
            <a:ext cx="8680312" cy="51125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1"/>
          <p:cNvGrpSpPr/>
          <p:nvPr/>
        </p:nvGrpSpPr>
        <p:grpSpPr>
          <a:xfrm>
            <a:off x="323528" y="1196752"/>
            <a:ext cx="8352928" cy="4608512"/>
            <a:chOff x="63228" y="836712"/>
            <a:chExt cx="9071247" cy="5138484"/>
          </a:xfrm>
        </p:grpSpPr>
        <p:pic>
          <p:nvPicPr>
            <p:cNvPr id="11" name="Picture 11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092" b="79331"/>
            <a:stretch/>
          </p:blipFill>
          <p:spPr bwMode="auto">
            <a:xfrm>
              <a:off x="63228" y="836712"/>
              <a:ext cx="9032047" cy="861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직사각형 11"/>
            <p:cNvSpPr/>
            <p:nvPr/>
          </p:nvSpPr>
          <p:spPr>
            <a:xfrm>
              <a:off x="3995936" y="850027"/>
              <a:ext cx="1023938" cy="446088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1462882" y="1296115"/>
              <a:ext cx="804862" cy="239712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" b="40921"/>
            <a:stretch>
              <a:fillRect/>
            </a:stretch>
          </p:blipFill>
          <p:spPr bwMode="auto">
            <a:xfrm>
              <a:off x="79513" y="1709584"/>
              <a:ext cx="9054962" cy="42656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그림 2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6163" y="1742921"/>
              <a:ext cx="2903537" cy="2746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" name="직사각형 26"/>
            <p:cNvSpPr/>
            <p:nvPr/>
          </p:nvSpPr>
          <p:spPr>
            <a:xfrm>
              <a:off x="93663" y="1707472"/>
              <a:ext cx="8967959" cy="2327670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9" name="텍스트 개체 틀 8"/>
          <p:cNvSpPr txBox="1">
            <a:spLocks/>
          </p:cNvSpPr>
          <p:nvPr/>
        </p:nvSpPr>
        <p:spPr>
          <a:xfrm>
            <a:off x="378468" y="-14472"/>
            <a:ext cx="462558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안내공고 따라하기</a:t>
            </a: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(9)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7582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직사각형 37"/>
          <p:cNvSpPr/>
          <p:nvPr/>
        </p:nvSpPr>
        <p:spPr>
          <a:xfrm>
            <a:off x="434888" y="1011916"/>
            <a:ext cx="8424936" cy="51125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1"/>
          <p:cNvGrpSpPr/>
          <p:nvPr/>
        </p:nvGrpSpPr>
        <p:grpSpPr>
          <a:xfrm>
            <a:off x="539552" y="1124744"/>
            <a:ext cx="8037164" cy="4536504"/>
            <a:chOff x="63228" y="836712"/>
            <a:chExt cx="9071247" cy="5138484"/>
          </a:xfrm>
        </p:grpSpPr>
        <p:pic>
          <p:nvPicPr>
            <p:cNvPr id="11" name="Picture 11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092" b="79331"/>
            <a:stretch/>
          </p:blipFill>
          <p:spPr bwMode="auto">
            <a:xfrm>
              <a:off x="63228" y="836712"/>
              <a:ext cx="9032047" cy="861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직사각형 11"/>
            <p:cNvSpPr/>
            <p:nvPr/>
          </p:nvSpPr>
          <p:spPr>
            <a:xfrm>
              <a:off x="3995936" y="850027"/>
              <a:ext cx="1023938" cy="446088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1462882" y="1296115"/>
              <a:ext cx="804862" cy="239712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" b="40921"/>
            <a:stretch>
              <a:fillRect/>
            </a:stretch>
          </p:blipFill>
          <p:spPr bwMode="auto">
            <a:xfrm>
              <a:off x="79513" y="1709584"/>
              <a:ext cx="9054962" cy="42656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그림 2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6163" y="1742921"/>
              <a:ext cx="2903537" cy="2746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직사각형 22"/>
            <p:cNvSpPr/>
            <p:nvPr/>
          </p:nvSpPr>
          <p:spPr>
            <a:xfrm>
              <a:off x="93663" y="4516874"/>
              <a:ext cx="8965854" cy="1450935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25" name="Picture 17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36404" y="1673475"/>
              <a:ext cx="7113588" cy="2744787"/>
            </a:xfrm>
            <a:prstGeom prst="rect">
              <a:avLst/>
            </a:prstGeom>
            <a:noFill/>
            <a:ln w="571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" name="직사각형 25"/>
            <p:cNvSpPr/>
            <p:nvPr/>
          </p:nvSpPr>
          <p:spPr>
            <a:xfrm>
              <a:off x="7589345" y="2643350"/>
              <a:ext cx="262628" cy="264796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4437561" y="3916209"/>
              <a:ext cx="655637" cy="306387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8" name="모서리가 둥근 직사각형 27"/>
            <p:cNvSpPr/>
            <p:nvPr/>
          </p:nvSpPr>
          <p:spPr>
            <a:xfrm>
              <a:off x="2989047" y="2524580"/>
              <a:ext cx="5152832" cy="484188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ko-KR" altLang="en-US" sz="900" b="1" dirty="0" smtClean="0">
                  <a:solidFill>
                    <a:schemeClr val="tx1">
                      <a:lumMod val="90000"/>
                      <a:lumOff val="10000"/>
                    </a:schemeClr>
                  </a:solidFill>
                </a:rPr>
                <a:t>태블릿</a:t>
              </a:r>
              <a:r>
                <a:rPr lang="en-US" altLang="ko-KR" sz="900" b="1" dirty="0" smtClean="0">
                  <a:solidFill>
                    <a:schemeClr val="tx1">
                      <a:lumMod val="90000"/>
                      <a:lumOff val="10000"/>
                    </a:schemeClr>
                  </a:solidFill>
                </a:rPr>
                <a:t>PC    </a:t>
              </a:r>
              <a:r>
                <a:rPr lang="ko-KR" altLang="en-US" sz="900" b="1" dirty="0" smtClean="0">
                  <a:solidFill>
                    <a:schemeClr val="tx1">
                      <a:lumMod val="90000"/>
                      <a:lumOff val="10000"/>
                    </a:schemeClr>
                  </a:solidFill>
                </a:rPr>
                <a:t>              </a:t>
              </a:r>
              <a:r>
                <a:rPr lang="en-US" altLang="ko-KR" sz="900" b="1" dirty="0" smtClean="0">
                  <a:solidFill>
                    <a:schemeClr val="tx1">
                      <a:lumMod val="90000"/>
                      <a:lumOff val="10000"/>
                    </a:schemeClr>
                  </a:solidFill>
                </a:rPr>
                <a:t>11</a:t>
              </a:r>
              <a:r>
                <a:rPr lang="ko-KR" altLang="en-US" sz="900" b="1" dirty="0" smtClean="0">
                  <a:solidFill>
                    <a:schemeClr val="tx1">
                      <a:lumMod val="90000"/>
                      <a:lumOff val="10000"/>
                    </a:schemeClr>
                  </a:solidFill>
                </a:rPr>
                <a:t>인치</a:t>
              </a:r>
              <a:r>
                <a:rPr lang="en-US" altLang="ko-KR" sz="900" b="1" dirty="0" smtClean="0">
                  <a:solidFill>
                    <a:schemeClr val="tx1">
                      <a:lumMod val="90000"/>
                      <a:lumOff val="10000"/>
                    </a:schemeClr>
                  </a:solidFill>
                </a:rPr>
                <a:t>,</a:t>
              </a:r>
              <a:r>
                <a:rPr lang="ko-KR" altLang="en-US" sz="900" b="1" dirty="0" smtClean="0">
                  <a:solidFill>
                    <a:schemeClr val="tx1">
                      <a:lumMod val="90000"/>
                      <a:lumOff val="10000"/>
                    </a:schemeClr>
                  </a:solidFill>
                </a:rPr>
                <a:t> </a:t>
              </a:r>
              <a:r>
                <a:rPr lang="en-US" altLang="ko-KR" sz="900" b="1" dirty="0" smtClean="0">
                  <a:solidFill>
                    <a:schemeClr val="tx1">
                      <a:lumMod val="90000"/>
                      <a:lumOff val="10000"/>
                    </a:schemeClr>
                  </a:solidFill>
                </a:rPr>
                <a:t>128G  </a:t>
              </a:r>
              <a:r>
                <a:rPr lang="ko-KR" altLang="en-US" sz="900" b="1" dirty="0" smtClean="0">
                  <a:solidFill>
                    <a:schemeClr val="tx1">
                      <a:lumMod val="90000"/>
                      <a:lumOff val="10000"/>
                    </a:schemeClr>
                  </a:solidFill>
                </a:rPr>
                <a:t>             </a:t>
              </a:r>
              <a:r>
                <a:rPr lang="en-US" altLang="ko-KR" sz="900" b="1" dirty="0" smtClean="0">
                  <a:solidFill>
                    <a:schemeClr val="tx1">
                      <a:lumMod val="90000"/>
                      <a:lumOff val="10000"/>
                    </a:schemeClr>
                  </a:solidFill>
                </a:rPr>
                <a:t>10        </a:t>
              </a:r>
              <a:r>
                <a:rPr lang="ko-KR" altLang="en-US" sz="900" b="1" dirty="0">
                  <a:solidFill>
                    <a:schemeClr val="tx1">
                      <a:lumMod val="90000"/>
                      <a:lumOff val="10000"/>
                    </a:schemeClr>
                  </a:solidFill>
                </a:rPr>
                <a:t>대</a:t>
              </a:r>
            </a:p>
          </p:txBody>
        </p:sp>
        <p:sp>
          <p:nvSpPr>
            <p:cNvPr id="29" name="모서리가 둥근 직사각형 28"/>
            <p:cNvSpPr/>
            <p:nvPr/>
          </p:nvSpPr>
          <p:spPr>
            <a:xfrm>
              <a:off x="6793415" y="2524580"/>
              <a:ext cx="1152319" cy="484188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ko-KR" sz="900" b="1" dirty="0" smtClean="0">
                  <a:solidFill>
                    <a:schemeClr val="tx1">
                      <a:lumMod val="90000"/>
                      <a:lumOff val="10000"/>
                    </a:schemeClr>
                  </a:solidFill>
                </a:rPr>
                <a:t>4321150901</a:t>
              </a:r>
              <a:endParaRPr lang="ko-KR" altLang="en-US" sz="900" b="1" dirty="0">
                <a:solidFill>
                  <a:schemeClr val="tx1">
                    <a:lumMod val="90000"/>
                    <a:lumOff val="10000"/>
                  </a:schemeClr>
                </a:solidFill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6703943" y="4516874"/>
              <a:ext cx="810444" cy="382658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18" name="텍스트 개체 틀 8"/>
          <p:cNvSpPr txBox="1">
            <a:spLocks/>
          </p:cNvSpPr>
          <p:nvPr/>
        </p:nvSpPr>
        <p:spPr>
          <a:xfrm>
            <a:off x="378468" y="-14472"/>
            <a:ext cx="462558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안내공고 따라하기</a:t>
            </a: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(10)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7"/>
          <a:srcRect t="23772"/>
          <a:stretch/>
        </p:blipFill>
        <p:spPr>
          <a:xfrm>
            <a:off x="1945787" y="4694278"/>
            <a:ext cx="6538098" cy="799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13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직사각형 21"/>
          <p:cNvSpPr/>
          <p:nvPr/>
        </p:nvSpPr>
        <p:spPr>
          <a:xfrm>
            <a:off x="378468" y="836712"/>
            <a:ext cx="8588931" cy="525658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Picture 11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92" b="79331"/>
          <a:stretch/>
        </p:blipFill>
        <p:spPr bwMode="auto">
          <a:xfrm>
            <a:off x="492638" y="908720"/>
            <a:ext cx="8294746" cy="796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직사각형 11"/>
          <p:cNvSpPr/>
          <p:nvPr/>
        </p:nvSpPr>
        <p:spPr>
          <a:xfrm>
            <a:off x="4104312" y="921036"/>
            <a:ext cx="940352" cy="41260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778036" y="1333638"/>
            <a:ext cx="739160" cy="22171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430197" y="5441236"/>
            <a:ext cx="8393187" cy="5080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147" y="1799266"/>
            <a:ext cx="8292129" cy="4219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직사각형 12"/>
          <p:cNvSpPr/>
          <p:nvPr/>
        </p:nvSpPr>
        <p:spPr>
          <a:xfrm>
            <a:off x="1912005" y="3140968"/>
            <a:ext cx="2175201" cy="30394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5211" y="1635349"/>
            <a:ext cx="4004084" cy="3876033"/>
          </a:xfrm>
          <a:prstGeom prst="rect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</a:ln>
        </p:spPr>
      </p:pic>
      <p:sp>
        <p:nvSpPr>
          <p:cNvPr id="14" name="텍스트 개체 틀 8"/>
          <p:cNvSpPr txBox="1">
            <a:spLocks/>
          </p:cNvSpPr>
          <p:nvPr/>
        </p:nvSpPr>
        <p:spPr>
          <a:xfrm>
            <a:off x="378468" y="-14472"/>
            <a:ext cx="462558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안내공고 따라하기</a:t>
            </a: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(11)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465370" y="5633736"/>
            <a:ext cx="1303021" cy="30976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" name="굽은 화살표 3"/>
          <p:cNvSpPr/>
          <p:nvPr/>
        </p:nvSpPr>
        <p:spPr>
          <a:xfrm flipV="1">
            <a:off x="3250115" y="3479903"/>
            <a:ext cx="1408569" cy="490350"/>
          </a:xfrm>
          <a:prstGeom prst="bentArrow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0206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4677527" y="2780928"/>
            <a:ext cx="39654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3200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전자계약 체결</a:t>
            </a:r>
            <a:endParaRPr kumimoji="1" lang="en-US" altLang="ko-KR" sz="3200" dirty="0">
              <a:solidFill>
                <a:schemeClr val="tx2">
                  <a:lumMod val="75000"/>
                </a:schemeClr>
              </a:solidFill>
              <a:latin typeface="HY견고딕" pitchFamily="18" charset="-127"/>
              <a:ea typeface="HY견고딕" pitchFamily="18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68587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텍스트 개체 틀 8"/>
          <p:cNvSpPr txBox="1">
            <a:spLocks/>
          </p:cNvSpPr>
          <p:nvPr/>
        </p:nvSpPr>
        <p:spPr>
          <a:xfrm>
            <a:off x="98928" y="44624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전자계약</a:t>
            </a: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38" name="그룹 37"/>
          <p:cNvGrpSpPr/>
          <p:nvPr/>
        </p:nvGrpSpPr>
        <p:grpSpPr>
          <a:xfrm>
            <a:off x="5461149" y="836712"/>
            <a:ext cx="2086281" cy="2340611"/>
            <a:chOff x="5176229" y="2002850"/>
            <a:chExt cx="1769594" cy="1985318"/>
          </a:xfrm>
        </p:grpSpPr>
        <p:sp>
          <p:nvSpPr>
            <p:cNvPr id="39" name="자유형 38"/>
            <p:cNvSpPr/>
            <p:nvPr/>
          </p:nvSpPr>
          <p:spPr>
            <a:xfrm>
              <a:off x="6330445" y="2460470"/>
              <a:ext cx="504694" cy="1527698"/>
            </a:xfrm>
            <a:custGeom>
              <a:avLst/>
              <a:gdLst>
                <a:gd name="connsiteX0" fmla="*/ 0 w 547679"/>
                <a:gd name="connsiteY0" fmla="*/ 0 h 1657813"/>
                <a:gd name="connsiteX1" fmla="*/ 547679 w 547679"/>
                <a:gd name="connsiteY1" fmla="*/ 771733 h 1657813"/>
                <a:gd name="connsiteX2" fmla="*/ 388424 w 547679"/>
                <a:gd name="connsiteY2" fmla="*/ 771733 h 1657813"/>
                <a:gd name="connsiteX3" fmla="*/ 388424 w 547679"/>
                <a:gd name="connsiteY3" fmla="*/ 1657813 h 1657813"/>
                <a:gd name="connsiteX4" fmla="*/ 0 w 547679"/>
                <a:gd name="connsiteY4" fmla="*/ 1657813 h 1657813"/>
                <a:gd name="connsiteX5" fmla="*/ 0 w 547679"/>
                <a:gd name="connsiteY5" fmla="*/ 0 h 16578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47679" h="1657813">
                  <a:moveTo>
                    <a:pt x="0" y="0"/>
                  </a:moveTo>
                  <a:lnTo>
                    <a:pt x="547679" y="771733"/>
                  </a:lnTo>
                  <a:lnTo>
                    <a:pt x="388424" y="771733"/>
                  </a:lnTo>
                  <a:lnTo>
                    <a:pt x="388424" y="1657813"/>
                  </a:lnTo>
                  <a:lnTo>
                    <a:pt x="0" y="1657813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19304B"/>
                </a:gs>
                <a:gs pos="100000">
                  <a:srgbClr val="0A1828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40" name="자유형 39"/>
            <p:cNvSpPr/>
            <p:nvPr/>
          </p:nvSpPr>
          <p:spPr>
            <a:xfrm>
              <a:off x="5176229" y="2002850"/>
              <a:ext cx="1154216" cy="1985317"/>
            </a:xfrm>
            <a:custGeom>
              <a:avLst/>
              <a:gdLst>
                <a:gd name="connsiteX0" fmla="*/ 900100 w 1252521"/>
                <a:gd name="connsiteY0" fmla="*/ 0 h 2154408"/>
                <a:gd name="connsiteX1" fmla="*/ 1252521 w 1252521"/>
                <a:gd name="connsiteY1" fmla="*/ 496595 h 2154408"/>
                <a:gd name="connsiteX2" fmla="*/ 1252521 w 1252521"/>
                <a:gd name="connsiteY2" fmla="*/ 2154408 h 2154408"/>
                <a:gd name="connsiteX3" fmla="*/ 136024 w 1252521"/>
                <a:gd name="connsiteY3" fmla="*/ 2154408 h 2154408"/>
                <a:gd name="connsiteX4" fmla="*/ 136024 w 1252521"/>
                <a:gd name="connsiteY4" fmla="*/ 1268328 h 2154408"/>
                <a:gd name="connsiteX5" fmla="*/ 0 w 1252521"/>
                <a:gd name="connsiteY5" fmla="*/ 1268328 h 2154408"/>
                <a:gd name="connsiteX6" fmla="*/ 900100 w 1252521"/>
                <a:gd name="connsiteY6" fmla="*/ 0 h 2154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52521" h="2154408">
                  <a:moveTo>
                    <a:pt x="900100" y="0"/>
                  </a:moveTo>
                  <a:lnTo>
                    <a:pt x="1252521" y="496595"/>
                  </a:lnTo>
                  <a:lnTo>
                    <a:pt x="1252521" y="2154408"/>
                  </a:lnTo>
                  <a:lnTo>
                    <a:pt x="136024" y="2154408"/>
                  </a:lnTo>
                  <a:lnTo>
                    <a:pt x="136024" y="1268328"/>
                  </a:lnTo>
                  <a:lnTo>
                    <a:pt x="0" y="1268328"/>
                  </a:lnTo>
                  <a:lnTo>
                    <a:pt x="900100" y="0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41" name="Text Box 8"/>
            <p:cNvSpPr txBox="1">
              <a:spLocks noChangeArrowheads="1"/>
            </p:cNvSpPr>
            <p:nvPr/>
          </p:nvSpPr>
          <p:spPr bwMode="auto">
            <a:xfrm>
              <a:off x="6100889" y="3118687"/>
              <a:ext cx="844934" cy="411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42" name="Text Box 8"/>
            <p:cNvSpPr txBox="1">
              <a:spLocks noChangeArrowheads="1"/>
            </p:cNvSpPr>
            <p:nvPr/>
          </p:nvSpPr>
          <p:spPr bwMode="auto">
            <a:xfrm>
              <a:off x="5316942" y="3078383"/>
              <a:ext cx="997193" cy="704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계약</a:t>
              </a:r>
              <a:endPara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완료</a:t>
              </a:r>
              <a:endParaRPr lang="ko-KR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48" name="그룹 47"/>
          <p:cNvGrpSpPr/>
          <p:nvPr/>
        </p:nvGrpSpPr>
        <p:grpSpPr>
          <a:xfrm>
            <a:off x="5292080" y="3361357"/>
            <a:ext cx="1967318" cy="2089373"/>
            <a:chOff x="5016110" y="4121635"/>
            <a:chExt cx="1668689" cy="1772217"/>
          </a:xfrm>
        </p:grpSpPr>
        <p:sp>
          <p:nvSpPr>
            <p:cNvPr id="49" name="자유형 48"/>
            <p:cNvSpPr/>
            <p:nvPr/>
          </p:nvSpPr>
          <p:spPr>
            <a:xfrm>
              <a:off x="5477206" y="4121635"/>
              <a:ext cx="1207593" cy="1772217"/>
            </a:xfrm>
            <a:custGeom>
              <a:avLst/>
              <a:gdLst>
                <a:gd name="connsiteX0" fmla="*/ 920414 w 1310444"/>
                <a:gd name="connsiteY0" fmla="*/ 0 h 1923158"/>
                <a:gd name="connsiteX1" fmla="*/ 1310444 w 1310444"/>
                <a:gd name="connsiteY1" fmla="*/ 0 h 1923158"/>
                <a:gd name="connsiteX2" fmla="*/ 1302065 w 1310444"/>
                <a:gd name="connsiteY2" fmla="*/ 165939 h 1923158"/>
                <a:gd name="connsiteX3" fmla="*/ 266661 w 1310444"/>
                <a:gd name="connsiteY3" fmla="*/ 1893415 h 1923158"/>
                <a:gd name="connsiteX4" fmla="*/ 217704 w 1310444"/>
                <a:gd name="connsiteY4" fmla="*/ 1923158 h 1923158"/>
                <a:gd name="connsiteX5" fmla="*/ 0 w 1310444"/>
                <a:gd name="connsiteY5" fmla="*/ 1524882 h 1923158"/>
                <a:gd name="connsiteX6" fmla="*/ 84596 w 1310444"/>
                <a:gd name="connsiteY6" fmla="*/ 1473488 h 1923158"/>
                <a:gd name="connsiteX7" fmla="*/ 916057 w 1310444"/>
                <a:gd name="connsiteY7" fmla="*/ 86273 h 1923158"/>
                <a:gd name="connsiteX8" fmla="*/ 920414 w 1310444"/>
                <a:gd name="connsiteY8" fmla="*/ 0 h 19231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0444" h="1923158">
                  <a:moveTo>
                    <a:pt x="920414" y="0"/>
                  </a:moveTo>
                  <a:lnTo>
                    <a:pt x="1310444" y="0"/>
                  </a:lnTo>
                  <a:lnTo>
                    <a:pt x="1302065" y="165939"/>
                  </a:lnTo>
                  <a:cubicBezTo>
                    <a:pt x="1229052" y="884887"/>
                    <a:pt x="835542" y="1509087"/>
                    <a:pt x="266661" y="1893415"/>
                  </a:cubicBezTo>
                  <a:lnTo>
                    <a:pt x="217704" y="1923158"/>
                  </a:lnTo>
                  <a:lnTo>
                    <a:pt x="0" y="1524882"/>
                  </a:lnTo>
                  <a:lnTo>
                    <a:pt x="84596" y="1473488"/>
                  </a:lnTo>
                  <a:cubicBezTo>
                    <a:pt x="541425" y="1164861"/>
                    <a:pt x="857426" y="663609"/>
                    <a:pt x="916057" y="86273"/>
                  </a:cubicBezTo>
                  <a:lnTo>
                    <a:pt x="920414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lumMod val="75000"/>
                    <a:lumOff val="2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50" name="자유형 49"/>
            <p:cNvSpPr/>
            <p:nvPr/>
          </p:nvSpPr>
          <p:spPr>
            <a:xfrm>
              <a:off x="5016110" y="4121635"/>
              <a:ext cx="1309272" cy="1405496"/>
            </a:xfrm>
            <a:custGeom>
              <a:avLst/>
              <a:gdLst>
                <a:gd name="connsiteX0" fmla="*/ 307237 w 1420783"/>
                <a:gd name="connsiteY0" fmla="*/ 0 h 1525203"/>
                <a:gd name="connsiteX1" fmla="*/ 1420783 w 1420783"/>
                <a:gd name="connsiteY1" fmla="*/ 0 h 1525203"/>
                <a:gd name="connsiteX2" fmla="*/ 1416426 w 1420783"/>
                <a:gd name="connsiteY2" fmla="*/ 86273 h 1525203"/>
                <a:gd name="connsiteX3" fmla="*/ 584965 w 1420783"/>
                <a:gd name="connsiteY3" fmla="*/ 1473488 h 1525203"/>
                <a:gd name="connsiteX4" fmla="*/ 499840 w 1420783"/>
                <a:gd name="connsiteY4" fmla="*/ 1525203 h 1525203"/>
                <a:gd name="connsiteX5" fmla="*/ 0 w 1420783"/>
                <a:gd name="connsiteY5" fmla="*/ 610777 h 1525203"/>
                <a:gd name="connsiteX6" fmla="*/ 54570 w 1420783"/>
                <a:gd name="connsiteY6" fmla="*/ 565752 h 1525203"/>
                <a:gd name="connsiteX7" fmla="*/ 305282 w 1420783"/>
                <a:gd name="connsiteY7" fmla="*/ 38710 h 1525203"/>
                <a:gd name="connsiteX8" fmla="*/ 307237 w 1420783"/>
                <a:gd name="connsiteY8" fmla="*/ 0 h 1525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20783" h="1525203">
                  <a:moveTo>
                    <a:pt x="307237" y="0"/>
                  </a:moveTo>
                  <a:lnTo>
                    <a:pt x="1420783" y="0"/>
                  </a:lnTo>
                  <a:lnTo>
                    <a:pt x="1416426" y="86273"/>
                  </a:lnTo>
                  <a:cubicBezTo>
                    <a:pt x="1357795" y="663609"/>
                    <a:pt x="1041794" y="1164861"/>
                    <a:pt x="584965" y="1473488"/>
                  </a:cubicBezTo>
                  <a:lnTo>
                    <a:pt x="499840" y="1525203"/>
                  </a:lnTo>
                  <a:lnTo>
                    <a:pt x="0" y="610777"/>
                  </a:lnTo>
                  <a:lnTo>
                    <a:pt x="54570" y="565752"/>
                  </a:lnTo>
                  <a:cubicBezTo>
                    <a:pt x="192542" y="427781"/>
                    <a:pt x="284459" y="243754"/>
                    <a:pt x="305282" y="38710"/>
                  </a:cubicBezTo>
                  <a:lnTo>
                    <a:pt x="307237" y="0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51" name="Text Box 8"/>
            <p:cNvSpPr txBox="1">
              <a:spLocks noChangeArrowheads="1"/>
            </p:cNvSpPr>
            <p:nvPr/>
          </p:nvSpPr>
          <p:spPr bwMode="auto">
            <a:xfrm>
              <a:off x="5825920" y="4827681"/>
              <a:ext cx="844934" cy="411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ko-KR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04</a:t>
              </a:r>
              <a:endParaRPr lang="ko-KR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52" name="Text Box 8"/>
            <p:cNvSpPr txBox="1">
              <a:spLocks noChangeArrowheads="1"/>
            </p:cNvSpPr>
            <p:nvPr/>
          </p:nvSpPr>
          <p:spPr bwMode="auto">
            <a:xfrm>
              <a:off x="5223833" y="4301165"/>
              <a:ext cx="997193" cy="704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수요</a:t>
              </a:r>
              <a:endPara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기관</a:t>
              </a:r>
              <a:endParaRPr lang="ko-KR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53" name="그룹 52"/>
          <p:cNvGrpSpPr/>
          <p:nvPr/>
        </p:nvGrpSpPr>
        <p:grpSpPr>
          <a:xfrm>
            <a:off x="2050852" y="3349455"/>
            <a:ext cx="2089100" cy="2167777"/>
            <a:chOff x="2312445" y="4121635"/>
            <a:chExt cx="1771985" cy="1838719"/>
          </a:xfrm>
        </p:grpSpPr>
        <p:sp>
          <p:nvSpPr>
            <p:cNvPr id="54" name="자유형 53"/>
            <p:cNvSpPr/>
            <p:nvPr/>
          </p:nvSpPr>
          <p:spPr>
            <a:xfrm>
              <a:off x="2312445" y="4121635"/>
              <a:ext cx="1353645" cy="1838719"/>
            </a:xfrm>
            <a:custGeom>
              <a:avLst/>
              <a:gdLst>
                <a:gd name="connsiteX0" fmla="*/ 0 w 1468936"/>
                <a:gd name="connsiteY0" fmla="*/ 0 h 1995324"/>
                <a:gd name="connsiteX1" fmla="*/ 549287 w 1468936"/>
                <a:gd name="connsiteY1" fmla="*/ 0 h 1995324"/>
                <a:gd name="connsiteX2" fmla="*/ 553643 w 1468936"/>
                <a:gd name="connsiteY2" fmla="*/ 86273 h 1995324"/>
                <a:gd name="connsiteX3" fmla="*/ 1385104 w 1468936"/>
                <a:gd name="connsiteY3" fmla="*/ 1473488 h 1995324"/>
                <a:gd name="connsiteX4" fmla="*/ 1468936 w 1468936"/>
                <a:gd name="connsiteY4" fmla="*/ 1524417 h 1995324"/>
                <a:gd name="connsiteX5" fmla="*/ 1211530 w 1468936"/>
                <a:gd name="connsiteY5" fmla="*/ 1995324 h 1995324"/>
                <a:gd name="connsiteX6" fmla="*/ 1043783 w 1468936"/>
                <a:gd name="connsiteY6" fmla="*/ 1893415 h 1995324"/>
                <a:gd name="connsiteX7" fmla="*/ 8379 w 1468936"/>
                <a:gd name="connsiteY7" fmla="*/ 165939 h 1995324"/>
                <a:gd name="connsiteX8" fmla="*/ 0 w 1468936"/>
                <a:gd name="connsiteY8" fmla="*/ 0 h 1995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68936" h="1995324">
                  <a:moveTo>
                    <a:pt x="0" y="0"/>
                  </a:moveTo>
                  <a:lnTo>
                    <a:pt x="549287" y="0"/>
                  </a:lnTo>
                  <a:lnTo>
                    <a:pt x="553643" y="86273"/>
                  </a:lnTo>
                  <a:cubicBezTo>
                    <a:pt x="612275" y="663609"/>
                    <a:pt x="928275" y="1164861"/>
                    <a:pt x="1385104" y="1473488"/>
                  </a:cubicBezTo>
                  <a:lnTo>
                    <a:pt x="1468936" y="1524417"/>
                  </a:lnTo>
                  <a:lnTo>
                    <a:pt x="1211530" y="1995324"/>
                  </a:lnTo>
                  <a:lnTo>
                    <a:pt x="1043783" y="1893415"/>
                  </a:lnTo>
                  <a:cubicBezTo>
                    <a:pt x="474902" y="1509087"/>
                    <a:pt x="81393" y="884887"/>
                    <a:pt x="8379" y="165939"/>
                  </a:cubicBez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55" name="자유형 54"/>
            <p:cNvSpPr/>
            <p:nvPr/>
          </p:nvSpPr>
          <p:spPr>
            <a:xfrm>
              <a:off x="2818621" y="4121635"/>
              <a:ext cx="1265809" cy="1404476"/>
            </a:xfrm>
            <a:custGeom>
              <a:avLst/>
              <a:gdLst>
                <a:gd name="connsiteX0" fmla="*/ 0 w 1373619"/>
                <a:gd name="connsiteY0" fmla="*/ 0 h 1524096"/>
                <a:gd name="connsiteX1" fmla="*/ 954289 w 1373619"/>
                <a:gd name="connsiteY1" fmla="*/ 0 h 1524096"/>
                <a:gd name="connsiteX2" fmla="*/ 956244 w 1373619"/>
                <a:gd name="connsiteY2" fmla="*/ 38710 h 1524096"/>
                <a:gd name="connsiteX3" fmla="*/ 1335912 w 1373619"/>
                <a:gd name="connsiteY3" fmla="*/ 672151 h 1524096"/>
                <a:gd name="connsiteX4" fmla="*/ 1373619 w 1373619"/>
                <a:gd name="connsiteY4" fmla="*/ 692618 h 1524096"/>
                <a:gd name="connsiteX5" fmla="*/ 919120 w 1373619"/>
                <a:gd name="connsiteY5" fmla="*/ 1524096 h 1524096"/>
                <a:gd name="connsiteX6" fmla="*/ 835817 w 1373619"/>
                <a:gd name="connsiteY6" fmla="*/ 1473488 h 1524096"/>
                <a:gd name="connsiteX7" fmla="*/ 4356 w 1373619"/>
                <a:gd name="connsiteY7" fmla="*/ 86273 h 1524096"/>
                <a:gd name="connsiteX8" fmla="*/ 0 w 1373619"/>
                <a:gd name="connsiteY8" fmla="*/ 0 h 152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73619" h="1524096">
                  <a:moveTo>
                    <a:pt x="0" y="0"/>
                  </a:moveTo>
                  <a:lnTo>
                    <a:pt x="954289" y="0"/>
                  </a:lnTo>
                  <a:lnTo>
                    <a:pt x="956244" y="38710"/>
                  </a:lnTo>
                  <a:cubicBezTo>
                    <a:pt x="983017" y="302338"/>
                    <a:pt x="1127311" y="531223"/>
                    <a:pt x="1335912" y="672151"/>
                  </a:cubicBezTo>
                  <a:lnTo>
                    <a:pt x="1373619" y="692618"/>
                  </a:lnTo>
                  <a:lnTo>
                    <a:pt x="919120" y="1524096"/>
                  </a:lnTo>
                  <a:lnTo>
                    <a:pt x="835817" y="1473488"/>
                  </a:lnTo>
                  <a:cubicBezTo>
                    <a:pt x="378988" y="1164861"/>
                    <a:pt x="62988" y="663609"/>
                    <a:pt x="4356" y="8627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56" name="Text Box 8"/>
            <p:cNvSpPr txBox="1">
              <a:spLocks noChangeArrowheads="1"/>
            </p:cNvSpPr>
            <p:nvPr/>
          </p:nvSpPr>
          <p:spPr bwMode="auto">
            <a:xfrm>
              <a:off x="2443289" y="4827681"/>
              <a:ext cx="844934" cy="411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ko-KR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02</a:t>
              </a:r>
              <a:endParaRPr lang="ko-KR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57" name="Text Box 8"/>
            <p:cNvSpPr txBox="1">
              <a:spLocks noChangeArrowheads="1"/>
            </p:cNvSpPr>
            <p:nvPr/>
          </p:nvSpPr>
          <p:spPr bwMode="auto">
            <a:xfrm>
              <a:off x="2939502" y="4311261"/>
              <a:ext cx="997193" cy="704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공급</a:t>
              </a:r>
              <a:endPara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업체</a:t>
              </a:r>
              <a:endParaRPr lang="ko-KR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58" name="그룹 57"/>
          <p:cNvGrpSpPr/>
          <p:nvPr/>
        </p:nvGrpSpPr>
        <p:grpSpPr>
          <a:xfrm>
            <a:off x="3521662" y="4135533"/>
            <a:ext cx="2376502" cy="1741739"/>
            <a:chOff x="3547876" y="4763068"/>
            <a:chExt cx="2015761" cy="1477352"/>
          </a:xfrm>
        </p:grpSpPr>
        <p:sp>
          <p:nvSpPr>
            <p:cNvPr id="59" name="자유형 58"/>
            <p:cNvSpPr/>
            <p:nvPr/>
          </p:nvSpPr>
          <p:spPr>
            <a:xfrm>
              <a:off x="3547876" y="5591151"/>
              <a:ext cx="2015761" cy="649269"/>
            </a:xfrm>
            <a:custGeom>
              <a:avLst/>
              <a:gdLst>
                <a:gd name="connsiteX0" fmla="*/ 254938 w 2187445"/>
                <a:gd name="connsiteY0" fmla="*/ 0 h 704568"/>
                <a:gd name="connsiteX1" fmla="*/ 368588 w 2187445"/>
                <a:gd name="connsiteY1" fmla="*/ 54748 h 704568"/>
                <a:gd name="connsiteX2" fmla="*/ 1111350 w 2187445"/>
                <a:gd name="connsiteY2" fmla="*/ 204705 h 704568"/>
                <a:gd name="connsiteX3" fmla="*/ 1854112 w 2187445"/>
                <a:gd name="connsiteY3" fmla="*/ 54748 h 704568"/>
                <a:gd name="connsiteX4" fmla="*/ 1966956 w 2187445"/>
                <a:gd name="connsiteY4" fmla="*/ 389 h 704568"/>
                <a:gd name="connsiteX5" fmla="*/ 2187445 w 2187445"/>
                <a:gd name="connsiteY5" fmla="*/ 403760 h 704568"/>
                <a:gd name="connsiteX6" fmla="*/ 2164390 w 2187445"/>
                <a:gd name="connsiteY6" fmla="*/ 417766 h 704568"/>
                <a:gd name="connsiteX7" fmla="*/ 1031722 w 2187445"/>
                <a:gd name="connsiteY7" fmla="*/ 704568 h 704568"/>
                <a:gd name="connsiteX8" fmla="*/ 106773 w 2187445"/>
                <a:gd name="connsiteY8" fmla="*/ 517829 h 704568"/>
                <a:gd name="connsiteX9" fmla="*/ 0 w 2187445"/>
                <a:gd name="connsiteY9" fmla="*/ 466394 h 704568"/>
                <a:gd name="connsiteX10" fmla="*/ 254938 w 2187445"/>
                <a:gd name="connsiteY10" fmla="*/ 0 h 7045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87445" h="704568">
                  <a:moveTo>
                    <a:pt x="254938" y="0"/>
                  </a:moveTo>
                  <a:lnTo>
                    <a:pt x="368588" y="54748"/>
                  </a:lnTo>
                  <a:cubicBezTo>
                    <a:pt x="596883" y="151309"/>
                    <a:pt x="847881" y="204705"/>
                    <a:pt x="1111350" y="204705"/>
                  </a:cubicBezTo>
                  <a:cubicBezTo>
                    <a:pt x="1374819" y="204705"/>
                    <a:pt x="1625817" y="151309"/>
                    <a:pt x="1854112" y="54748"/>
                  </a:cubicBezTo>
                  <a:lnTo>
                    <a:pt x="1966956" y="389"/>
                  </a:lnTo>
                  <a:lnTo>
                    <a:pt x="2187445" y="403760"/>
                  </a:lnTo>
                  <a:lnTo>
                    <a:pt x="2164390" y="417766"/>
                  </a:lnTo>
                  <a:cubicBezTo>
                    <a:pt x="1827690" y="600673"/>
                    <a:pt x="1441839" y="704568"/>
                    <a:pt x="1031722" y="704568"/>
                  </a:cubicBezTo>
                  <a:cubicBezTo>
                    <a:pt x="703629" y="704568"/>
                    <a:pt x="391065" y="638075"/>
                    <a:pt x="106773" y="517829"/>
                  </a:cubicBezTo>
                  <a:lnTo>
                    <a:pt x="0" y="466394"/>
                  </a:lnTo>
                  <a:lnTo>
                    <a:pt x="25493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60" name="자유형 59"/>
            <p:cNvSpPr/>
            <p:nvPr/>
          </p:nvSpPr>
          <p:spPr>
            <a:xfrm>
              <a:off x="3782292" y="4763068"/>
              <a:ext cx="1577648" cy="1016722"/>
            </a:xfrm>
            <a:custGeom>
              <a:avLst/>
              <a:gdLst>
                <a:gd name="connsiteX0" fmla="*/ 1220462 w 1712017"/>
                <a:gd name="connsiteY0" fmla="*/ 0 h 1103317"/>
                <a:gd name="connsiteX1" fmla="*/ 1712017 w 1712017"/>
                <a:gd name="connsiteY1" fmla="*/ 899269 h 1103317"/>
                <a:gd name="connsiteX2" fmla="*/ 1599731 w 1712017"/>
                <a:gd name="connsiteY2" fmla="*/ 953360 h 1103317"/>
                <a:gd name="connsiteX3" fmla="*/ 856969 w 1712017"/>
                <a:gd name="connsiteY3" fmla="*/ 1103317 h 1103317"/>
                <a:gd name="connsiteX4" fmla="*/ 114207 w 1712017"/>
                <a:gd name="connsiteY4" fmla="*/ 953360 h 1103317"/>
                <a:gd name="connsiteX5" fmla="*/ 0 w 1712017"/>
                <a:gd name="connsiteY5" fmla="*/ 898344 h 1103317"/>
                <a:gd name="connsiteX6" fmla="*/ 456534 w 1712017"/>
                <a:gd name="connsiteY6" fmla="*/ 63144 h 1103317"/>
                <a:gd name="connsiteX7" fmla="*/ 518230 w 1712017"/>
                <a:gd name="connsiteY7" fmla="*/ 85725 h 1103317"/>
                <a:gd name="connsiteX8" fmla="*/ 777341 w 1712017"/>
                <a:gd name="connsiteY8" fmla="*/ 124899 h 1103317"/>
                <a:gd name="connsiteX9" fmla="*/ 1116507 w 1712017"/>
                <a:gd name="connsiteY9" fmla="*/ 56424 h 1103317"/>
                <a:gd name="connsiteX10" fmla="*/ 1220462 w 1712017"/>
                <a:gd name="connsiteY10" fmla="*/ 0 h 1103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712017" h="1103317">
                  <a:moveTo>
                    <a:pt x="1220462" y="0"/>
                  </a:moveTo>
                  <a:lnTo>
                    <a:pt x="1712017" y="899269"/>
                  </a:lnTo>
                  <a:lnTo>
                    <a:pt x="1599731" y="953360"/>
                  </a:lnTo>
                  <a:cubicBezTo>
                    <a:pt x="1371436" y="1049921"/>
                    <a:pt x="1120438" y="1103317"/>
                    <a:pt x="856969" y="1103317"/>
                  </a:cubicBezTo>
                  <a:cubicBezTo>
                    <a:pt x="593500" y="1103317"/>
                    <a:pt x="342502" y="1049921"/>
                    <a:pt x="114207" y="953360"/>
                  </a:cubicBezTo>
                  <a:lnTo>
                    <a:pt x="0" y="898344"/>
                  </a:lnTo>
                  <a:lnTo>
                    <a:pt x="456534" y="63144"/>
                  </a:lnTo>
                  <a:lnTo>
                    <a:pt x="518230" y="85725"/>
                  </a:lnTo>
                  <a:cubicBezTo>
                    <a:pt x="600084" y="111184"/>
                    <a:pt x="687111" y="124899"/>
                    <a:pt x="777341" y="124899"/>
                  </a:cubicBezTo>
                  <a:cubicBezTo>
                    <a:pt x="897648" y="124899"/>
                    <a:pt x="1012261" y="100517"/>
                    <a:pt x="1116507" y="56424"/>
                  </a:cubicBezTo>
                  <a:lnTo>
                    <a:pt x="1220462" y="0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61" name="Text Box 8"/>
            <p:cNvSpPr txBox="1">
              <a:spLocks noChangeArrowheads="1"/>
            </p:cNvSpPr>
            <p:nvPr/>
          </p:nvSpPr>
          <p:spPr bwMode="auto">
            <a:xfrm>
              <a:off x="4103800" y="5772561"/>
              <a:ext cx="844934" cy="411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ko-KR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03</a:t>
              </a:r>
              <a:endParaRPr lang="ko-KR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62" name="Text Box 8"/>
            <p:cNvSpPr txBox="1">
              <a:spLocks noChangeArrowheads="1"/>
            </p:cNvSpPr>
            <p:nvPr/>
          </p:nvSpPr>
          <p:spPr bwMode="auto">
            <a:xfrm>
              <a:off x="4066253" y="4985866"/>
              <a:ext cx="997193" cy="704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공급</a:t>
              </a:r>
              <a:endPara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업체</a:t>
              </a:r>
              <a:endParaRPr lang="ko-KR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66" name="TextBox 155"/>
          <p:cNvSpPr txBox="1"/>
          <p:nvPr/>
        </p:nvSpPr>
        <p:spPr>
          <a:xfrm>
            <a:off x="251520" y="4341004"/>
            <a:ext cx="2133414" cy="61555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초안 확인</a:t>
            </a:r>
            <a:endParaRPr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ctr"/>
            <a:r>
              <a:rPr lang="en-US" altLang="ko-K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수용 또</a:t>
            </a:r>
            <a:r>
              <a:rPr lang="ko-KR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는</a:t>
            </a:r>
            <a:r>
              <a:rPr lang="en-US" altLang="ko-K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수정요청</a:t>
            </a:r>
            <a:r>
              <a:rPr lang="en-US" altLang="ko-K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1600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7" name="TextBox 155"/>
          <p:cNvSpPr txBox="1"/>
          <p:nvPr/>
        </p:nvSpPr>
        <p:spPr>
          <a:xfrm>
            <a:off x="3662722" y="6027385"/>
            <a:ext cx="213341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공급업체 서명</a:t>
            </a:r>
            <a:endParaRPr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8" name="TextBox 155"/>
          <p:cNvSpPr txBox="1"/>
          <p:nvPr/>
        </p:nvSpPr>
        <p:spPr>
          <a:xfrm>
            <a:off x="6732240" y="4392106"/>
            <a:ext cx="213341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수요기관 서명</a:t>
            </a:r>
            <a:endParaRPr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0" name="직사각형 69"/>
          <p:cNvSpPr/>
          <p:nvPr/>
        </p:nvSpPr>
        <p:spPr>
          <a:xfrm>
            <a:off x="0" y="785192"/>
            <a:ext cx="9158909" cy="5575852"/>
          </a:xfrm>
          <a:prstGeom prst="rect">
            <a:avLst/>
          </a:prstGeom>
          <a:solidFill>
            <a:srgbClr val="FDFDFD">
              <a:alpha val="91765"/>
            </a:srgb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3" name="그룹 42"/>
          <p:cNvGrpSpPr/>
          <p:nvPr/>
        </p:nvGrpSpPr>
        <p:grpSpPr>
          <a:xfrm>
            <a:off x="1907375" y="1612692"/>
            <a:ext cx="1832375" cy="1564631"/>
            <a:chOff x="2168969" y="2661040"/>
            <a:chExt cx="1554230" cy="1327128"/>
          </a:xfrm>
        </p:grpSpPr>
        <p:sp>
          <p:nvSpPr>
            <p:cNvPr id="44" name="자유형 43"/>
            <p:cNvSpPr/>
            <p:nvPr/>
          </p:nvSpPr>
          <p:spPr>
            <a:xfrm>
              <a:off x="2308861" y="2661040"/>
              <a:ext cx="504695" cy="1327128"/>
            </a:xfrm>
            <a:custGeom>
              <a:avLst/>
              <a:gdLst>
                <a:gd name="connsiteX0" fmla="*/ 0 w 547680"/>
                <a:gd name="connsiteY0" fmla="*/ 0 h 1440161"/>
                <a:gd name="connsiteX1" fmla="*/ 547680 w 547680"/>
                <a:gd name="connsiteY1" fmla="*/ 0 h 1440161"/>
                <a:gd name="connsiteX2" fmla="*/ 547680 w 547680"/>
                <a:gd name="connsiteY2" fmla="*/ 1440161 h 1440161"/>
                <a:gd name="connsiteX3" fmla="*/ 0 w 547680"/>
                <a:gd name="connsiteY3" fmla="*/ 1440161 h 1440161"/>
                <a:gd name="connsiteX4" fmla="*/ 0 w 547680"/>
                <a:gd name="connsiteY4" fmla="*/ 0 h 1440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7680" h="1440161">
                  <a:moveTo>
                    <a:pt x="0" y="0"/>
                  </a:moveTo>
                  <a:lnTo>
                    <a:pt x="547680" y="0"/>
                  </a:lnTo>
                  <a:lnTo>
                    <a:pt x="547680" y="1440161"/>
                  </a:lnTo>
                  <a:lnTo>
                    <a:pt x="0" y="1440161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19304B"/>
                </a:gs>
                <a:gs pos="100000">
                  <a:srgbClr val="0A1828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45" name="자유형 44"/>
            <p:cNvSpPr/>
            <p:nvPr/>
          </p:nvSpPr>
          <p:spPr>
            <a:xfrm>
              <a:off x="2813557" y="2661040"/>
              <a:ext cx="882111" cy="1327128"/>
            </a:xfrm>
            <a:custGeom>
              <a:avLst/>
              <a:gdLst>
                <a:gd name="connsiteX0" fmla="*/ 0 w 957241"/>
                <a:gd name="connsiteY0" fmla="*/ 0 h 1440161"/>
                <a:gd name="connsiteX1" fmla="*/ 957241 w 957241"/>
                <a:gd name="connsiteY1" fmla="*/ 0 h 1440161"/>
                <a:gd name="connsiteX2" fmla="*/ 957241 w 957241"/>
                <a:gd name="connsiteY2" fmla="*/ 1440161 h 1440161"/>
                <a:gd name="connsiteX3" fmla="*/ 0 w 957241"/>
                <a:gd name="connsiteY3" fmla="*/ 1440161 h 1440161"/>
                <a:gd name="connsiteX4" fmla="*/ 0 w 957241"/>
                <a:gd name="connsiteY4" fmla="*/ 0 h 1440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7241" h="1440161">
                  <a:moveTo>
                    <a:pt x="0" y="0"/>
                  </a:moveTo>
                  <a:lnTo>
                    <a:pt x="957241" y="0"/>
                  </a:lnTo>
                  <a:lnTo>
                    <a:pt x="957241" y="1440161"/>
                  </a:lnTo>
                  <a:lnTo>
                    <a:pt x="0" y="1440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46" name="Text Box 8"/>
            <p:cNvSpPr txBox="1">
              <a:spLocks noChangeArrowheads="1"/>
            </p:cNvSpPr>
            <p:nvPr/>
          </p:nvSpPr>
          <p:spPr bwMode="auto">
            <a:xfrm>
              <a:off x="2168969" y="3118687"/>
              <a:ext cx="844934" cy="411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ko-KR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01</a:t>
              </a:r>
              <a:endParaRPr lang="ko-KR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47" name="Text Box 8"/>
            <p:cNvSpPr txBox="1">
              <a:spLocks noChangeArrowheads="1"/>
            </p:cNvSpPr>
            <p:nvPr/>
          </p:nvSpPr>
          <p:spPr bwMode="auto">
            <a:xfrm>
              <a:off x="2726006" y="2938954"/>
              <a:ext cx="997193" cy="704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수요</a:t>
              </a:r>
              <a:endPara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기관</a:t>
              </a:r>
              <a:endParaRPr lang="ko-KR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64" name="TextBox 155"/>
          <p:cNvSpPr txBox="1"/>
          <p:nvPr/>
        </p:nvSpPr>
        <p:spPr>
          <a:xfrm>
            <a:off x="235085" y="2185700"/>
            <a:ext cx="1744627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lnSpc>
                <a:spcPts val="1200"/>
              </a:lnSpc>
            </a:pP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계약서 </a:t>
            </a:r>
            <a:endParaRPr lang="en-US" altLang="ko-KR" dirty="0" smtClean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r"/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초안작성</a:t>
            </a:r>
            <a:endParaRPr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3831442" y="2425326"/>
            <a:ext cx="1619564" cy="1619564"/>
            <a:chOff x="3831442" y="2641350"/>
            <a:chExt cx="1619564" cy="1619564"/>
          </a:xfrm>
        </p:grpSpPr>
        <p:grpSp>
          <p:nvGrpSpPr>
            <p:cNvPr id="31" name="그룹 30"/>
            <p:cNvGrpSpPr/>
            <p:nvPr/>
          </p:nvGrpSpPr>
          <p:grpSpPr>
            <a:xfrm>
              <a:off x="3831442" y="2641350"/>
              <a:ext cx="1619564" cy="1619564"/>
              <a:chOff x="1344672" y="3084484"/>
              <a:chExt cx="2175768" cy="2175768"/>
            </a:xfrm>
          </p:grpSpPr>
          <p:sp>
            <p:nvSpPr>
              <p:cNvPr id="32" name="타원 31"/>
              <p:cNvSpPr/>
              <p:nvPr/>
            </p:nvSpPr>
            <p:spPr>
              <a:xfrm>
                <a:off x="1344672" y="3084484"/>
                <a:ext cx="2175768" cy="2175768"/>
              </a:xfrm>
              <a:prstGeom prst="ellipse">
                <a:avLst/>
              </a:prstGeom>
              <a:solidFill>
                <a:srgbClr val="FFFFFF">
                  <a:alpha val="80000"/>
                </a:srgbClr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  <p:sp>
            <p:nvSpPr>
              <p:cNvPr id="33" name="타원 32"/>
              <p:cNvSpPr/>
              <p:nvPr/>
            </p:nvSpPr>
            <p:spPr>
              <a:xfrm>
                <a:off x="1481832" y="3221644"/>
                <a:ext cx="1901448" cy="1901448"/>
              </a:xfrm>
              <a:prstGeom prst="ellipse">
                <a:avLst/>
              </a:prstGeom>
              <a:solidFill>
                <a:schemeClr val="tx2">
                  <a:lumMod val="75000"/>
                </a:schemeClr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</p:grpSp>
        <p:pic>
          <p:nvPicPr>
            <p:cNvPr id="9219" name="Picture 3" descr="C:\Users\노을\Desktop\그림1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000"/>
            <a:stretch/>
          </p:blipFill>
          <p:spPr bwMode="auto">
            <a:xfrm>
              <a:off x="4223984" y="3083870"/>
              <a:ext cx="844419" cy="3713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4092195" y="3476966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전자계약</a:t>
              </a:r>
              <a:endParaRPr lang="ko-KR" altLang="en-US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63" name="그룹 62"/>
          <p:cNvGrpSpPr/>
          <p:nvPr/>
        </p:nvGrpSpPr>
        <p:grpSpPr>
          <a:xfrm>
            <a:off x="555668" y="744736"/>
            <a:ext cx="4425789" cy="548616"/>
            <a:chOff x="555668" y="744736"/>
            <a:chExt cx="4425789" cy="548616"/>
          </a:xfrm>
        </p:grpSpPr>
        <p:pic>
          <p:nvPicPr>
            <p:cNvPr id="65" name="Picture 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1695" y="931772"/>
              <a:ext cx="234950" cy="252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69" name="그룹 68"/>
            <p:cNvGrpSpPr/>
            <p:nvPr/>
          </p:nvGrpSpPr>
          <p:grpSpPr>
            <a:xfrm>
              <a:off x="555668" y="744736"/>
              <a:ext cx="4425789" cy="548616"/>
              <a:chOff x="506251" y="884006"/>
              <a:chExt cx="4425789" cy="548616"/>
            </a:xfrm>
          </p:grpSpPr>
          <p:grpSp>
            <p:nvGrpSpPr>
              <p:cNvPr id="71" name="그룹 70"/>
              <p:cNvGrpSpPr/>
              <p:nvPr/>
            </p:nvGrpSpPr>
            <p:grpSpPr>
              <a:xfrm>
                <a:off x="506251" y="884006"/>
                <a:ext cx="4425789" cy="548616"/>
                <a:chOff x="506251" y="884006"/>
                <a:chExt cx="3678877" cy="548616"/>
              </a:xfrm>
            </p:grpSpPr>
            <p:sp>
              <p:nvSpPr>
                <p:cNvPr id="73" name="Text Box 63"/>
                <p:cNvSpPr txBox="1">
                  <a:spLocks noChangeArrowheads="1"/>
                </p:cNvSpPr>
                <p:nvPr/>
              </p:nvSpPr>
              <p:spPr bwMode="auto">
                <a:xfrm>
                  <a:off x="617406" y="951066"/>
                  <a:ext cx="184731" cy="36933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0" latinLnBrk="0" hangingPunct="0">
                    <a:defRPr/>
                  </a:pPr>
                  <a:endParaRPr kumimoji="0" lang="en-US" altLang="ko-KR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Y헤드라인M" pitchFamily="18" charset="-127"/>
                    <a:ea typeface="HY헤드라인M" pitchFamily="18" charset="-127"/>
                  </a:endParaRPr>
                </a:p>
              </p:txBody>
            </p:sp>
            <p:sp>
              <p:nvSpPr>
                <p:cNvPr id="74" name="텍스트 개체 틀 8"/>
                <p:cNvSpPr txBox="1">
                  <a:spLocks/>
                </p:cNvSpPr>
                <p:nvPr/>
              </p:nvSpPr>
              <p:spPr>
                <a:xfrm>
                  <a:off x="1198444" y="884006"/>
                  <a:ext cx="2986684" cy="511781"/>
                </a:xfrm>
                <a:prstGeom prst="rect">
                  <a:avLst/>
                </a:prstGeom>
                <a:extLst/>
              </p:spPr>
              <p:txBody>
                <a:bodyPr rtlCol="0" anchor="ctr"/>
                <a:lstStyle>
                  <a:lvl1pPr marL="342900" indent="-3429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ko-KR" altLang="en-US" sz="2500" kern="1200" smtClean="0">
                      <a:solidFill>
                        <a:schemeClr val="tx1"/>
                      </a:solidFill>
                      <a:latin typeface="HY견고딕" pitchFamily="18" charset="-127"/>
                      <a:ea typeface="HY견고딕" pitchFamily="18" charset="-127"/>
                      <a:cs typeface="+mn-cs"/>
                    </a:defRPr>
                  </a:lvl1pPr>
                  <a:lvl2pPr marL="742950" indent="-28575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–"/>
                    <a:defRPr lang="ko-KR" altLang="en-US" sz="1800" kern="1200" smtClean="0">
                      <a:solidFill>
                        <a:schemeClr val="tx1"/>
                      </a:solidFill>
                      <a:latin typeface="HY견고딕" pitchFamily="18" charset="-127"/>
                      <a:ea typeface="HY견고딕" pitchFamily="18" charset="-127"/>
                      <a:cs typeface="+mn-cs"/>
                    </a:defRPr>
                  </a:lvl2pPr>
                  <a:lvl3pPr marL="1143000" indent="-2286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ko-KR" altLang="en-US" sz="1800" kern="1200" smtClean="0">
                      <a:solidFill>
                        <a:schemeClr val="tx1"/>
                      </a:solidFill>
                      <a:latin typeface="HY견고딕" pitchFamily="18" charset="-127"/>
                      <a:ea typeface="HY견고딕" pitchFamily="18" charset="-127"/>
                      <a:cs typeface="+mn-cs"/>
                    </a:defRPr>
                  </a:lvl3pPr>
                  <a:lvl4pPr marL="1600200" indent="-2286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–"/>
                    <a:defRPr lang="ko-KR" altLang="en-US" sz="1800" kern="1200" smtClean="0">
                      <a:solidFill>
                        <a:schemeClr val="tx1"/>
                      </a:solidFill>
                      <a:latin typeface="HY견고딕" pitchFamily="18" charset="-127"/>
                      <a:ea typeface="HY견고딕" pitchFamily="18" charset="-127"/>
                      <a:cs typeface="+mn-cs"/>
                    </a:defRPr>
                  </a:lvl4pPr>
                  <a:lvl5pPr marL="2057400" indent="-2286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»"/>
                    <a:defRPr lang="ko-KR" altLang="en-US" sz="1800" kern="1200">
                      <a:solidFill>
                        <a:schemeClr val="tx1"/>
                      </a:solidFill>
                      <a:latin typeface="HY견고딕" pitchFamily="18" charset="-127"/>
                      <a:ea typeface="HY견고딕" pitchFamily="18" charset="-127"/>
                      <a:cs typeface="+mn-cs"/>
                    </a:defRPr>
                  </a:lvl5pPr>
                  <a:lvl6pPr marL="2514600" indent="-2286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>
                    <a:buNone/>
                    <a:defRPr/>
                  </a:pPr>
                  <a:endParaRPr lang="ko-KR" altLang="en-US" sz="1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pic>
              <p:nvPicPr>
                <p:cNvPr id="75" name="Picture 12" descr="바"/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6251" y="931071"/>
                  <a:ext cx="3561693" cy="50155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76" name="Rectangle 14"/>
                <p:cNvSpPr>
                  <a:spLocks noChangeArrowheads="1"/>
                </p:cNvSpPr>
                <p:nvPr/>
              </p:nvSpPr>
              <p:spPr bwMode="auto">
                <a:xfrm>
                  <a:off x="905771" y="971720"/>
                  <a:ext cx="2800511" cy="36933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>
                  <a:outerShdw dist="17961" dir="2700000" algn="ctr" rotWithShape="0">
                    <a:schemeClr val="bg1"/>
                  </a:outerShdw>
                </a:effectLst>
              </p:spPr>
              <p:txBody>
                <a:bodyPr wrap="square">
                  <a:spAutoFit/>
                </a:bodyPr>
                <a:lstStyle/>
                <a:p>
                  <a:pPr>
                    <a:buNone/>
                    <a:defRPr/>
                  </a:pPr>
                  <a:r>
                    <a:rPr lang="ko-KR" altLang="en-US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이용절차</a:t>
                  </a:r>
                  <a:endParaRPr lang="ko-KR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</p:txBody>
            </p:sp>
          </p:grpSp>
          <p:pic>
            <p:nvPicPr>
              <p:cNvPr id="72" name="Picture 3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2278" y="1071042"/>
                <a:ext cx="234950" cy="2524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4109017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0"/>
                            </p:stCondLst>
                            <p:childTnLst>
                              <p:par>
                                <p:cTn id="5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250"/>
                            </p:stCondLst>
                            <p:childTnLst>
                              <p:par>
                                <p:cTn id="5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7" grpId="0"/>
      <p:bldP spid="68" grpId="0"/>
      <p:bldP spid="70" grpId="0" animBg="1"/>
      <p:bldP spid="64" grpId="0"/>
      <p:bldP spid="64" grpId="1"/>
      <p:bldP spid="64" grpId="2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텍스트 개체 틀 8"/>
          <p:cNvSpPr txBox="1">
            <a:spLocks/>
          </p:cNvSpPr>
          <p:nvPr/>
        </p:nvSpPr>
        <p:spPr>
          <a:xfrm>
            <a:off x="98928" y="44624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전자계약 </a:t>
            </a:r>
            <a:r>
              <a:rPr lang="en-US" altLang="ko-KR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ko-KR" altLang="en-US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초안작성</a:t>
            </a: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251520" y="1196752"/>
            <a:ext cx="8676456" cy="4824536"/>
            <a:chOff x="0" y="836712"/>
            <a:chExt cx="9144000" cy="5169247"/>
          </a:xfrm>
        </p:grpSpPr>
        <p:pic>
          <p:nvPicPr>
            <p:cNvPr id="4" name="그림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836712"/>
              <a:ext cx="9144000" cy="885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625" y="1851472"/>
              <a:ext cx="9037638" cy="4154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직사각형 5"/>
            <p:cNvSpPr/>
            <p:nvPr/>
          </p:nvSpPr>
          <p:spPr>
            <a:xfrm>
              <a:off x="2568575" y="945009"/>
              <a:ext cx="1023938" cy="446088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/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2568575" y="1391097"/>
              <a:ext cx="1139825" cy="239712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/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7173913" y="4199384"/>
              <a:ext cx="1131887" cy="293688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/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73996" y="4797153"/>
              <a:ext cx="8972139" cy="82268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t"/>
            <a:lstStyle/>
            <a:p>
              <a:pPr algn="ctr">
                <a:lnSpc>
                  <a:spcPct val="150000"/>
                </a:lnSpc>
                <a:defRPr/>
              </a:pPr>
              <a:r>
                <a:rPr lang="ko-KR" altLang="en-US" sz="24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계약상대자 결정</a:t>
              </a:r>
              <a:r>
                <a:rPr lang="en-US" altLang="ko-KR" sz="24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(</a:t>
              </a:r>
              <a:r>
                <a:rPr lang="ko-KR" altLang="en-US" sz="24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낙찰자</a:t>
              </a:r>
              <a:r>
                <a:rPr lang="en-US" altLang="ko-KR" sz="24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)</a:t>
              </a:r>
              <a:r>
                <a:rPr lang="ko-KR" altLang="en-US" sz="24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정보 작성 시 </a:t>
              </a:r>
              <a:r>
                <a:rPr lang="en-US" altLang="ko-KR" sz="24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'</a:t>
              </a:r>
              <a:r>
                <a:rPr lang="ko-KR" altLang="en-US" sz="24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계약서작성</a:t>
              </a:r>
              <a:r>
                <a:rPr lang="en-US" altLang="ko-KR" sz="24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' </a:t>
              </a:r>
              <a:r>
                <a:rPr lang="ko-KR" altLang="en-US" sz="2400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선택</a:t>
              </a:r>
              <a:endPara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3005138" y="4238774"/>
              <a:ext cx="609600" cy="293687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/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69850" y="1844824"/>
              <a:ext cx="7023100" cy="2933700"/>
              <a:chOff x="69850" y="1988840"/>
              <a:chExt cx="7023100" cy="2933700"/>
            </a:xfrm>
          </p:grpSpPr>
          <p:pic>
            <p:nvPicPr>
              <p:cNvPr id="10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850" y="1988840"/>
                <a:ext cx="7023100" cy="29337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291" name="Picture 3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4662" y="2477202"/>
                <a:ext cx="6865356" cy="23532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1" name="직사각형 10"/>
            <p:cNvSpPr/>
            <p:nvPr/>
          </p:nvSpPr>
          <p:spPr>
            <a:xfrm>
              <a:off x="1479550" y="2912661"/>
              <a:ext cx="2025650" cy="302747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/>
            </a:p>
          </p:txBody>
        </p:sp>
      </p:grpSp>
    </p:spTree>
    <p:extLst>
      <p:ext uri="{BB962C8B-B14F-4D97-AF65-F5344CB8AC3E}">
        <p14:creationId xmlns:p14="http://schemas.microsoft.com/office/powerpoint/2010/main" val="2733204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21872" y="908720"/>
            <a:ext cx="8733062" cy="5256584"/>
            <a:chOff x="87410" y="692696"/>
            <a:chExt cx="8958263" cy="5641006"/>
          </a:xfrm>
        </p:grpSpPr>
        <p:pic>
          <p:nvPicPr>
            <p:cNvPr id="13314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410" y="692696"/>
              <a:ext cx="8958263" cy="5605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직사각형 15"/>
            <p:cNvSpPr/>
            <p:nvPr/>
          </p:nvSpPr>
          <p:spPr>
            <a:xfrm>
              <a:off x="1913282" y="1334270"/>
              <a:ext cx="2251214" cy="294625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1913282" y="3953234"/>
              <a:ext cx="3776870" cy="294625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1913282" y="5823995"/>
              <a:ext cx="7071692" cy="294625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13315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10644" y="5863778"/>
              <a:ext cx="1395534" cy="469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9888" y="5863778"/>
              <a:ext cx="1395534" cy="469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16" name="Picture 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8293" y="778895"/>
              <a:ext cx="7205663" cy="447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텍스트 개체 틀 8"/>
          <p:cNvSpPr txBox="1">
            <a:spLocks/>
          </p:cNvSpPr>
          <p:nvPr/>
        </p:nvSpPr>
        <p:spPr>
          <a:xfrm>
            <a:off x="98928" y="44624"/>
            <a:ext cx="4525601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ko-KR" altLang="en-US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전자계약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초안작성</a:t>
            </a: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3186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064798" y="980728"/>
            <a:ext cx="6695181" cy="5184576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618"/>
          <a:stretch/>
        </p:blipFill>
        <p:spPr bwMode="auto">
          <a:xfrm>
            <a:off x="395536" y="980728"/>
            <a:ext cx="1706588" cy="518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직사각형 15"/>
          <p:cNvSpPr/>
          <p:nvPr/>
        </p:nvSpPr>
        <p:spPr>
          <a:xfrm>
            <a:off x="2102123" y="1574129"/>
            <a:ext cx="2104143" cy="27250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2102123" y="3996448"/>
            <a:ext cx="3530128" cy="27250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4798" y="1504568"/>
            <a:ext cx="6703759" cy="4061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647" y="1060455"/>
            <a:ext cx="6734919" cy="414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직사각형 17"/>
          <p:cNvSpPr/>
          <p:nvPr/>
        </p:nvSpPr>
        <p:spPr>
          <a:xfrm>
            <a:off x="2104450" y="2326565"/>
            <a:ext cx="1652232" cy="33707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5530066" y="5275566"/>
            <a:ext cx="1105487" cy="29951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1" name="텍스트 개체 틀 8"/>
          <p:cNvSpPr txBox="1">
            <a:spLocks/>
          </p:cNvSpPr>
          <p:nvPr/>
        </p:nvSpPr>
        <p:spPr>
          <a:xfrm>
            <a:off x="98928" y="44624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전자계약 </a:t>
            </a:r>
            <a:r>
              <a:rPr lang="en-US" altLang="ko-KR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ko-KR" altLang="en-US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초안작성</a:t>
            </a: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254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그룹 37"/>
          <p:cNvGrpSpPr/>
          <p:nvPr/>
        </p:nvGrpSpPr>
        <p:grpSpPr>
          <a:xfrm>
            <a:off x="5461149" y="836712"/>
            <a:ext cx="2086281" cy="2340611"/>
            <a:chOff x="5176229" y="2002850"/>
            <a:chExt cx="1769594" cy="1985318"/>
          </a:xfrm>
        </p:grpSpPr>
        <p:sp>
          <p:nvSpPr>
            <p:cNvPr id="39" name="자유형 38"/>
            <p:cNvSpPr/>
            <p:nvPr/>
          </p:nvSpPr>
          <p:spPr>
            <a:xfrm>
              <a:off x="6330445" y="2460470"/>
              <a:ext cx="504694" cy="1527698"/>
            </a:xfrm>
            <a:custGeom>
              <a:avLst/>
              <a:gdLst>
                <a:gd name="connsiteX0" fmla="*/ 0 w 547679"/>
                <a:gd name="connsiteY0" fmla="*/ 0 h 1657813"/>
                <a:gd name="connsiteX1" fmla="*/ 547679 w 547679"/>
                <a:gd name="connsiteY1" fmla="*/ 771733 h 1657813"/>
                <a:gd name="connsiteX2" fmla="*/ 388424 w 547679"/>
                <a:gd name="connsiteY2" fmla="*/ 771733 h 1657813"/>
                <a:gd name="connsiteX3" fmla="*/ 388424 w 547679"/>
                <a:gd name="connsiteY3" fmla="*/ 1657813 h 1657813"/>
                <a:gd name="connsiteX4" fmla="*/ 0 w 547679"/>
                <a:gd name="connsiteY4" fmla="*/ 1657813 h 1657813"/>
                <a:gd name="connsiteX5" fmla="*/ 0 w 547679"/>
                <a:gd name="connsiteY5" fmla="*/ 0 h 16578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47679" h="1657813">
                  <a:moveTo>
                    <a:pt x="0" y="0"/>
                  </a:moveTo>
                  <a:lnTo>
                    <a:pt x="547679" y="771733"/>
                  </a:lnTo>
                  <a:lnTo>
                    <a:pt x="388424" y="771733"/>
                  </a:lnTo>
                  <a:lnTo>
                    <a:pt x="388424" y="1657813"/>
                  </a:lnTo>
                  <a:lnTo>
                    <a:pt x="0" y="1657813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19304B"/>
                </a:gs>
                <a:gs pos="100000">
                  <a:srgbClr val="0A1828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40" name="자유형 39"/>
            <p:cNvSpPr/>
            <p:nvPr/>
          </p:nvSpPr>
          <p:spPr>
            <a:xfrm>
              <a:off x="5176229" y="2002850"/>
              <a:ext cx="1154216" cy="1985317"/>
            </a:xfrm>
            <a:custGeom>
              <a:avLst/>
              <a:gdLst>
                <a:gd name="connsiteX0" fmla="*/ 900100 w 1252521"/>
                <a:gd name="connsiteY0" fmla="*/ 0 h 2154408"/>
                <a:gd name="connsiteX1" fmla="*/ 1252521 w 1252521"/>
                <a:gd name="connsiteY1" fmla="*/ 496595 h 2154408"/>
                <a:gd name="connsiteX2" fmla="*/ 1252521 w 1252521"/>
                <a:gd name="connsiteY2" fmla="*/ 2154408 h 2154408"/>
                <a:gd name="connsiteX3" fmla="*/ 136024 w 1252521"/>
                <a:gd name="connsiteY3" fmla="*/ 2154408 h 2154408"/>
                <a:gd name="connsiteX4" fmla="*/ 136024 w 1252521"/>
                <a:gd name="connsiteY4" fmla="*/ 1268328 h 2154408"/>
                <a:gd name="connsiteX5" fmla="*/ 0 w 1252521"/>
                <a:gd name="connsiteY5" fmla="*/ 1268328 h 2154408"/>
                <a:gd name="connsiteX6" fmla="*/ 900100 w 1252521"/>
                <a:gd name="connsiteY6" fmla="*/ 0 h 2154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52521" h="2154408">
                  <a:moveTo>
                    <a:pt x="900100" y="0"/>
                  </a:moveTo>
                  <a:lnTo>
                    <a:pt x="1252521" y="496595"/>
                  </a:lnTo>
                  <a:lnTo>
                    <a:pt x="1252521" y="2154408"/>
                  </a:lnTo>
                  <a:lnTo>
                    <a:pt x="136024" y="2154408"/>
                  </a:lnTo>
                  <a:lnTo>
                    <a:pt x="136024" y="1268328"/>
                  </a:lnTo>
                  <a:lnTo>
                    <a:pt x="0" y="1268328"/>
                  </a:lnTo>
                  <a:lnTo>
                    <a:pt x="900100" y="0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41" name="Text Box 8"/>
            <p:cNvSpPr txBox="1">
              <a:spLocks noChangeArrowheads="1"/>
            </p:cNvSpPr>
            <p:nvPr/>
          </p:nvSpPr>
          <p:spPr bwMode="auto">
            <a:xfrm>
              <a:off x="6100889" y="3118687"/>
              <a:ext cx="844934" cy="411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42" name="Text Box 8"/>
            <p:cNvSpPr txBox="1">
              <a:spLocks noChangeArrowheads="1"/>
            </p:cNvSpPr>
            <p:nvPr/>
          </p:nvSpPr>
          <p:spPr bwMode="auto">
            <a:xfrm>
              <a:off x="5316942" y="3078383"/>
              <a:ext cx="997193" cy="704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계약</a:t>
              </a:r>
              <a:endPara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완료</a:t>
              </a:r>
              <a:endParaRPr lang="ko-KR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48" name="그룹 47"/>
          <p:cNvGrpSpPr/>
          <p:nvPr/>
        </p:nvGrpSpPr>
        <p:grpSpPr>
          <a:xfrm>
            <a:off x="5292080" y="3361357"/>
            <a:ext cx="1967318" cy="2089373"/>
            <a:chOff x="5016110" y="4121635"/>
            <a:chExt cx="1668689" cy="1772217"/>
          </a:xfrm>
        </p:grpSpPr>
        <p:sp>
          <p:nvSpPr>
            <p:cNvPr id="49" name="자유형 48"/>
            <p:cNvSpPr/>
            <p:nvPr/>
          </p:nvSpPr>
          <p:spPr>
            <a:xfrm>
              <a:off x="5477206" y="4121635"/>
              <a:ext cx="1207593" cy="1772217"/>
            </a:xfrm>
            <a:custGeom>
              <a:avLst/>
              <a:gdLst>
                <a:gd name="connsiteX0" fmla="*/ 920414 w 1310444"/>
                <a:gd name="connsiteY0" fmla="*/ 0 h 1923158"/>
                <a:gd name="connsiteX1" fmla="*/ 1310444 w 1310444"/>
                <a:gd name="connsiteY1" fmla="*/ 0 h 1923158"/>
                <a:gd name="connsiteX2" fmla="*/ 1302065 w 1310444"/>
                <a:gd name="connsiteY2" fmla="*/ 165939 h 1923158"/>
                <a:gd name="connsiteX3" fmla="*/ 266661 w 1310444"/>
                <a:gd name="connsiteY3" fmla="*/ 1893415 h 1923158"/>
                <a:gd name="connsiteX4" fmla="*/ 217704 w 1310444"/>
                <a:gd name="connsiteY4" fmla="*/ 1923158 h 1923158"/>
                <a:gd name="connsiteX5" fmla="*/ 0 w 1310444"/>
                <a:gd name="connsiteY5" fmla="*/ 1524882 h 1923158"/>
                <a:gd name="connsiteX6" fmla="*/ 84596 w 1310444"/>
                <a:gd name="connsiteY6" fmla="*/ 1473488 h 1923158"/>
                <a:gd name="connsiteX7" fmla="*/ 916057 w 1310444"/>
                <a:gd name="connsiteY7" fmla="*/ 86273 h 1923158"/>
                <a:gd name="connsiteX8" fmla="*/ 920414 w 1310444"/>
                <a:gd name="connsiteY8" fmla="*/ 0 h 19231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0444" h="1923158">
                  <a:moveTo>
                    <a:pt x="920414" y="0"/>
                  </a:moveTo>
                  <a:lnTo>
                    <a:pt x="1310444" y="0"/>
                  </a:lnTo>
                  <a:lnTo>
                    <a:pt x="1302065" y="165939"/>
                  </a:lnTo>
                  <a:cubicBezTo>
                    <a:pt x="1229052" y="884887"/>
                    <a:pt x="835542" y="1509087"/>
                    <a:pt x="266661" y="1893415"/>
                  </a:cubicBezTo>
                  <a:lnTo>
                    <a:pt x="217704" y="1923158"/>
                  </a:lnTo>
                  <a:lnTo>
                    <a:pt x="0" y="1524882"/>
                  </a:lnTo>
                  <a:lnTo>
                    <a:pt x="84596" y="1473488"/>
                  </a:lnTo>
                  <a:cubicBezTo>
                    <a:pt x="541425" y="1164861"/>
                    <a:pt x="857426" y="663609"/>
                    <a:pt x="916057" y="86273"/>
                  </a:cubicBezTo>
                  <a:lnTo>
                    <a:pt x="920414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lumMod val="75000"/>
                    <a:lumOff val="2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50" name="자유형 49"/>
            <p:cNvSpPr/>
            <p:nvPr/>
          </p:nvSpPr>
          <p:spPr>
            <a:xfrm>
              <a:off x="5016110" y="4121635"/>
              <a:ext cx="1309272" cy="1405496"/>
            </a:xfrm>
            <a:custGeom>
              <a:avLst/>
              <a:gdLst>
                <a:gd name="connsiteX0" fmla="*/ 307237 w 1420783"/>
                <a:gd name="connsiteY0" fmla="*/ 0 h 1525203"/>
                <a:gd name="connsiteX1" fmla="*/ 1420783 w 1420783"/>
                <a:gd name="connsiteY1" fmla="*/ 0 h 1525203"/>
                <a:gd name="connsiteX2" fmla="*/ 1416426 w 1420783"/>
                <a:gd name="connsiteY2" fmla="*/ 86273 h 1525203"/>
                <a:gd name="connsiteX3" fmla="*/ 584965 w 1420783"/>
                <a:gd name="connsiteY3" fmla="*/ 1473488 h 1525203"/>
                <a:gd name="connsiteX4" fmla="*/ 499840 w 1420783"/>
                <a:gd name="connsiteY4" fmla="*/ 1525203 h 1525203"/>
                <a:gd name="connsiteX5" fmla="*/ 0 w 1420783"/>
                <a:gd name="connsiteY5" fmla="*/ 610777 h 1525203"/>
                <a:gd name="connsiteX6" fmla="*/ 54570 w 1420783"/>
                <a:gd name="connsiteY6" fmla="*/ 565752 h 1525203"/>
                <a:gd name="connsiteX7" fmla="*/ 305282 w 1420783"/>
                <a:gd name="connsiteY7" fmla="*/ 38710 h 1525203"/>
                <a:gd name="connsiteX8" fmla="*/ 307237 w 1420783"/>
                <a:gd name="connsiteY8" fmla="*/ 0 h 1525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20783" h="1525203">
                  <a:moveTo>
                    <a:pt x="307237" y="0"/>
                  </a:moveTo>
                  <a:lnTo>
                    <a:pt x="1420783" y="0"/>
                  </a:lnTo>
                  <a:lnTo>
                    <a:pt x="1416426" y="86273"/>
                  </a:lnTo>
                  <a:cubicBezTo>
                    <a:pt x="1357795" y="663609"/>
                    <a:pt x="1041794" y="1164861"/>
                    <a:pt x="584965" y="1473488"/>
                  </a:cubicBezTo>
                  <a:lnTo>
                    <a:pt x="499840" y="1525203"/>
                  </a:lnTo>
                  <a:lnTo>
                    <a:pt x="0" y="610777"/>
                  </a:lnTo>
                  <a:lnTo>
                    <a:pt x="54570" y="565752"/>
                  </a:lnTo>
                  <a:cubicBezTo>
                    <a:pt x="192542" y="427781"/>
                    <a:pt x="284459" y="243754"/>
                    <a:pt x="305282" y="38710"/>
                  </a:cubicBezTo>
                  <a:lnTo>
                    <a:pt x="307237" y="0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51" name="Text Box 8"/>
            <p:cNvSpPr txBox="1">
              <a:spLocks noChangeArrowheads="1"/>
            </p:cNvSpPr>
            <p:nvPr/>
          </p:nvSpPr>
          <p:spPr bwMode="auto">
            <a:xfrm>
              <a:off x="5825920" y="4827681"/>
              <a:ext cx="844934" cy="411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ko-KR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04</a:t>
              </a:r>
              <a:endParaRPr lang="ko-KR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52" name="Text Box 8"/>
            <p:cNvSpPr txBox="1">
              <a:spLocks noChangeArrowheads="1"/>
            </p:cNvSpPr>
            <p:nvPr/>
          </p:nvSpPr>
          <p:spPr bwMode="auto">
            <a:xfrm>
              <a:off x="5223833" y="4301165"/>
              <a:ext cx="997193" cy="704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수요</a:t>
              </a:r>
              <a:endPara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기관</a:t>
              </a:r>
              <a:endParaRPr lang="ko-KR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58" name="그룹 57"/>
          <p:cNvGrpSpPr/>
          <p:nvPr/>
        </p:nvGrpSpPr>
        <p:grpSpPr>
          <a:xfrm>
            <a:off x="3521662" y="4135533"/>
            <a:ext cx="2376502" cy="1741739"/>
            <a:chOff x="3547876" y="4763068"/>
            <a:chExt cx="2015761" cy="1477352"/>
          </a:xfrm>
        </p:grpSpPr>
        <p:sp>
          <p:nvSpPr>
            <p:cNvPr id="59" name="자유형 58"/>
            <p:cNvSpPr/>
            <p:nvPr/>
          </p:nvSpPr>
          <p:spPr>
            <a:xfrm>
              <a:off x="3547876" y="5591151"/>
              <a:ext cx="2015761" cy="649269"/>
            </a:xfrm>
            <a:custGeom>
              <a:avLst/>
              <a:gdLst>
                <a:gd name="connsiteX0" fmla="*/ 254938 w 2187445"/>
                <a:gd name="connsiteY0" fmla="*/ 0 h 704568"/>
                <a:gd name="connsiteX1" fmla="*/ 368588 w 2187445"/>
                <a:gd name="connsiteY1" fmla="*/ 54748 h 704568"/>
                <a:gd name="connsiteX2" fmla="*/ 1111350 w 2187445"/>
                <a:gd name="connsiteY2" fmla="*/ 204705 h 704568"/>
                <a:gd name="connsiteX3" fmla="*/ 1854112 w 2187445"/>
                <a:gd name="connsiteY3" fmla="*/ 54748 h 704568"/>
                <a:gd name="connsiteX4" fmla="*/ 1966956 w 2187445"/>
                <a:gd name="connsiteY4" fmla="*/ 389 h 704568"/>
                <a:gd name="connsiteX5" fmla="*/ 2187445 w 2187445"/>
                <a:gd name="connsiteY5" fmla="*/ 403760 h 704568"/>
                <a:gd name="connsiteX6" fmla="*/ 2164390 w 2187445"/>
                <a:gd name="connsiteY6" fmla="*/ 417766 h 704568"/>
                <a:gd name="connsiteX7" fmla="*/ 1031722 w 2187445"/>
                <a:gd name="connsiteY7" fmla="*/ 704568 h 704568"/>
                <a:gd name="connsiteX8" fmla="*/ 106773 w 2187445"/>
                <a:gd name="connsiteY8" fmla="*/ 517829 h 704568"/>
                <a:gd name="connsiteX9" fmla="*/ 0 w 2187445"/>
                <a:gd name="connsiteY9" fmla="*/ 466394 h 704568"/>
                <a:gd name="connsiteX10" fmla="*/ 254938 w 2187445"/>
                <a:gd name="connsiteY10" fmla="*/ 0 h 7045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87445" h="704568">
                  <a:moveTo>
                    <a:pt x="254938" y="0"/>
                  </a:moveTo>
                  <a:lnTo>
                    <a:pt x="368588" y="54748"/>
                  </a:lnTo>
                  <a:cubicBezTo>
                    <a:pt x="596883" y="151309"/>
                    <a:pt x="847881" y="204705"/>
                    <a:pt x="1111350" y="204705"/>
                  </a:cubicBezTo>
                  <a:cubicBezTo>
                    <a:pt x="1374819" y="204705"/>
                    <a:pt x="1625817" y="151309"/>
                    <a:pt x="1854112" y="54748"/>
                  </a:cubicBezTo>
                  <a:lnTo>
                    <a:pt x="1966956" y="389"/>
                  </a:lnTo>
                  <a:lnTo>
                    <a:pt x="2187445" y="403760"/>
                  </a:lnTo>
                  <a:lnTo>
                    <a:pt x="2164390" y="417766"/>
                  </a:lnTo>
                  <a:cubicBezTo>
                    <a:pt x="1827690" y="600673"/>
                    <a:pt x="1441839" y="704568"/>
                    <a:pt x="1031722" y="704568"/>
                  </a:cubicBezTo>
                  <a:cubicBezTo>
                    <a:pt x="703629" y="704568"/>
                    <a:pt x="391065" y="638075"/>
                    <a:pt x="106773" y="517829"/>
                  </a:cubicBezTo>
                  <a:lnTo>
                    <a:pt x="0" y="466394"/>
                  </a:lnTo>
                  <a:lnTo>
                    <a:pt x="25493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60" name="자유형 59"/>
            <p:cNvSpPr/>
            <p:nvPr/>
          </p:nvSpPr>
          <p:spPr>
            <a:xfrm>
              <a:off x="3782292" y="4763068"/>
              <a:ext cx="1577648" cy="1016722"/>
            </a:xfrm>
            <a:custGeom>
              <a:avLst/>
              <a:gdLst>
                <a:gd name="connsiteX0" fmla="*/ 1220462 w 1712017"/>
                <a:gd name="connsiteY0" fmla="*/ 0 h 1103317"/>
                <a:gd name="connsiteX1" fmla="*/ 1712017 w 1712017"/>
                <a:gd name="connsiteY1" fmla="*/ 899269 h 1103317"/>
                <a:gd name="connsiteX2" fmla="*/ 1599731 w 1712017"/>
                <a:gd name="connsiteY2" fmla="*/ 953360 h 1103317"/>
                <a:gd name="connsiteX3" fmla="*/ 856969 w 1712017"/>
                <a:gd name="connsiteY3" fmla="*/ 1103317 h 1103317"/>
                <a:gd name="connsiteX4" fmla="*/ 114207 w 1712017"/>
                <a:gd name="connsiteY4" fmla="*/ 953360 h 1103317"/>
                <a:gd name="connsiteX5" fmla="*/ 0 w 1712017"/>
                <a:gd name="connsiteY5" fmla="*/ 898344 h 1103317"/>
                <a:gd name="connsiteX6" fmla="*/ 456534 w 1712017"/>
                <a:gd name="connsiteY6" fmla="*/ 63144 h 1103317"/>
                <a:gd name="connsiteX7" fmla="*/ 518230 w 1712017"/>
                <a:gd name="connsiteY7" fmla="*/ 85725 h 1103317"/>
                <a:gd name="connsiteX8" fmla="*/ 777341 w 1712017"/>
                <a:gd name="connsiteY8" fmla="*/ 124899 h 1103317"/>
                <a:gd name="connsiteX9" fmla="*/ 1116507 w 1712017"/>
                <a:gd name="connsiteY9" fmla="*/ 56424 h 1103317"/>
                <a:gd name="connsiteX10" fmla="*/ 1220462 w 1712017"/>
                <a:gd name="connsiteY10" fmla="*/ 0 h 1103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712017" h="1103317">
                  <a:moveTo>
                    <a:pt x="1220462" y="0"/>
                  </a:moveTo>
                  <a:lnTo>
                    <a:pt x="1712017" y="899269"/>
                  </a:lnTo>
                  <a:lnTo>
                    <a:pt x="1599731" y="953360"/>
                  </a:lnTo>
                  <a:cubicBezTo>
                    <a:pt x="1371436" y="1049921"/>
                    <a:pt x="1120438" y="1103317"/>
                    <a:pt x="856969" y="1103317"/>
                  </a:cubicBezTo>
                  <a:cubicBezTo>
                    <a:pt x="593500" y="1103317"/>
                    <a:pt x="342502" y="1049921"/>
                    <a:pt x="114207" y="953360"/>
                  </a:cubicBezTo>
                  <a:lnTo>
                    <a:pt x="0" y="898344"/>
                  </a:lnTo>
                  <a:lnTo>
                    <a:pt x="456534" y="63144"/>
                  </a:lnTo>
                  <a:lnTo>
                    <a:pt x="518230" y="85725"/>
                  </a:lnTo>
                  <a:cubicBezTo>
                    <a:pt x="600084" y="111184"/>
                    <a:pt x="687111" y="124899"/>
                    <a:pt x="777341" y="124899"/>
                  </a:cubicBezTo>
                  <a:cubicBezTo>
                    <a:pt x="897648" y="124899"/>
                    <a:pt x="1012261" y="100517"/>
                    <a:pt x="1116507" y="56424"/>
                  </a:cubicBezTo>
                  <a:lnTo>
                    <a:pt x="1220462" y="0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61" name="Text Box 8"/>
            <p:cNvSpPr txBox="1">
              <a:spLocks noChangeArrowheads="1"/>
            </p:cNvSpPr>
            <p:nvPr/>
          </p:nvSpPr>
          <p:spPr bwMode="auto">
            <a:xfrm>
              <a:off x="4103800" y="5772561"/>
              <a:ext cx="844934" cy="411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ko-KR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03</a:t>
              </a:r>
              <a:endParaRPr lang="ko-KR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62" name="Text Box 8"/>
            <p:cNvSpPr txBox="1">
              <a:spLocks noChangeArrowheads="1"/>
            </p:cNvSpPr>
            <p:nvPr/>
          </p:nvSpPr>
          <p:spPr bwMode="auto">
            <a:xfrm>
              <a:off x="4066253" y="4985866"/>
              <a:ext cx="997193" cy="704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공급</a:t>
              </a:r>
              <a:endPara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업체</a:t>
              </a:r>
              <a:endParaRPr lang="ko-KR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67" name="TextBox 155"/>
          <p:cNvSpPr txBox="1"/>
          <p:nvPr/>
        </p:nvSpPr>
        <p:spPr>
          <a:xfrm>
            <a:off x="3662722" y="6027385"/>
            <a:ext cx="213341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공급업체 서명</a:t>
            </a:r>
            <a:endParaRPr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8" name="TextBox 155"/>
          <p:cNvSpPr txBox="1"/>
          <p:nvPr/>
        </p:nvSpPr>
        <p:spPr>
          <a:xfrm>
            <a:off x="6732240" y="4392106"/>
            <a:ext cx="213341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수요기관 서명</a:t>
            </a:r>
            <a:endParaRPr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0" name="직사각형 69"/>
          <p:cNvSpPr/>
          <p:nvPr/>
        </p:nvSpPr>
        <p:spPr>
          <a:xfrm>
            <a:off x="0" y="785192"/>
            <a:ext cx="9158909" cy="5560943"/>
          </a:xfrm>
          <a:prstGeom prst="rect">
            <a:avLst/>
          </a:prstGeom>
          <a:solidFill>
            <a:srgbClr val="FDFDFD">
              <a:alpha val="91765"/>
            </a:srgb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3" name="그룹 42"/>
          <p:cNvGrpSpPr/>
          <p:nvPr/>
        </p:nvGrpSpPr>
        <p:grpSpPr>
          <a:xfrm>
            <a:off x="1907375" y="1612692"/>
            <a:ext cx="1832375" cy="1564631"/>
            <a:chOff x="2168969" y="2661040"/>
            <a:chExt cx="1554230" cy="1327128"/>
          </a:xfrm>
        </p:grpSpPr>
        <p:sp>
          <p:nvSpPr>
            <p:cNvPr id="44" name="자유형 43"/>
            <p:cNvSpPr/>
            <p:nvPr/>
          </p:nvSpPr>
          <p:spPr>
            <a:xfrm>
              <a:off x="2308861" y="2661040"/>
              <a:ext cx="504695" cy="1327128"/>
            </a:xfrm>
            <a:custGeom>
              <a:avLst/>
              <a:gdLst>
                <a:gd name="connsiteX0" fmla="*/ 0 w 547680"/>
                <a:gd name="connsiteY0" fmla="*/ 0 h 1440161"/>
                <a:gd name="connsiteX1" fmla="*/ 547680 w 547680"/>
                <a:gd name="connsiteY1" fmla="*/ 0 h 1440161"/>
                <a:gd name="connsiteX2" fmla="*/ 547680 w 547680"/>
                <a:gd name="connsiteY2" fmla="*/ 1440161 h 1440161"/>
                <a:gd name="connsiteX3" fmla="*/ 0 w 547680"/>
                <a:gd name="connsiteY3" fmla="*/ 1440161 h 1440161"/>
                <a:gd name="connsiteX4" fmla="*/ 0 w 547680"/>
                <a:gd name="connsiteY4" fmla="*/ 0 h 1440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7680" h="1440161">
                  <a:moveTo>
                    <a:pt x="0" y="0"/>
                  </a:moveTo>
                  <a:lnTo>
                    <a:pt x="547680" y="0"/>
                  </a:lnTo>
                  <a:lnTo>
                    <a:pt x="547680" y="1440161"/>
                  </a:lnTo>
                  <a:lnTo>
                    <a:pt x="0" y="1440161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19304B"/>
                </a:gs>
                <a:gs pos="100000">
                  <a:srgbClr val="0A1828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45" name="자유형 44"/>
            <p:cNvSpPr/>
            <p:nvPr/>
          </p:nvSpPr>
          <p:spPr>
            <a:xfrm>
              <a:off x="2813557" y="2661040"/>
              <a:ext cx="882111" cy="1327128"/>
            </a:xfrm>
            <a:custGeom>
              <a:avLst/>
              <a:gdLst>
                <a:gd name="connsiteX0" fmla="*/ 0 w 957241"/>
                <a:gd name="connsiteY0" fmla="*/ 0 h 1440161"/>
                <a:gd name="connsiteX1" fmla="*/ 957241 w 957241"/>
                <a:gd name="connsiteY1" fmla="*/ 0 h 1440161"/>
                <a:gd name="connsiteX2" fmla="*/ 957241 w 957241"/>
                <a:gd name="connsiteY2" fmla="*/ 1440161 h 1440161"/>
                <a:gd name="connsiteX3" fmla="*/ 0 w 957241"/>
                <a:gd name="connsiteY3" fmla="*/ 1440161 h 1440161"/>
                <a:gd name="connsiteX4" fmla="*/ 0 w 957241"/>
                <a:gd name="connsiteY4" fmla="*/ 0 h 1440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7241" h="1440161">
                  <a:moveTo>
                    <a:pt x="0" y="0"/>
                  </a:moveTo>
                  <a:lnTo>
                    <a:pt x="957241" y="0"/>
                  </a:lnTo>
                  <a:lnTo>
                    <a:pt x="957241" y="1440161"/>
                  </a:lnTo>
                  <a:lnTo>
                    <a:pt x="0" y="1440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46" name="Text Box 8"/>
            <p:cNvSpPr txBox="1">
              <a:spLocks noChangeArrowheads="1"/>
            </p:cNvSpPr>
            <p:nvPr/>
          </p:nvSpPr>
          <p:spPr bwMode="auto">
            <a:xfrm>
              <a:off x="2168969" y="3118687"/>
              <a:ext cx="844934" cy="411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ko-KR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01</a:t>
              </a:r>
              <a:endParaRPr lang="ko-KR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47" name="Text Box 8"/>
            <p:cNvSpPr txBox="1">
              <a:spLocks noChangeArrowheads="1"/>
            </p:cNvSpPr>
            <p:nvPr/>
          </p:nvSpPr>
          <p:spPr bwMode="auto">
            <a:xfrm>
              <a:off x="2726006" y="2938954"/>
              <a:ext cx="997193" cy="704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수요</a:t>
              </a:r>
              <a:endPara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기관</a:t>
              </a:r>
              <a:endParaRPr lang="ko-KR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64" name="TextBox 155"/>
          <p:cNvSpPr txBox="1"/>
          <p:nvPr/>
        </p:nvSpPr>
        <p:spPr>
          <a:xfrm>
            <a:off x="235085" y="2185700"/>
            <a:ext cx="1744627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lnSpc>
                <a:spcPts val="1200"/>
              </a:lnSpc>
            </a:pP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계약서 </a:t>
            </a:r>
            <a:endParaRPr lang="en-US" altLang="ko-KR" dirty="0" smtClean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r"/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초안작성</a:t>
            </a:r>
            <a:endParaRPr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3831442" y="2425326"/>
            <a:ext cx="1619564" cy="1619564"/>
            <a:chOff x="3831442" y="2641350"/>
            <a:chExt cx="1619564" cy="1619564"/>
          </a:xfrm>
        </p:grpSpPr>
        <p:grpSp>
          <p:nvGrpSpPr>
            <p:cNvPr id="31" name="그룹 30"/>
            <p:cNvGrpSpPr/>
            <p:nvPr/>
          </p:nvGrpSpPr>
          <p:grpSpPr>
            <a:xfrm>
              <a:off x="3831442" y="2641350"/>
              <a:ext cx="1619564" cy="1619564"/>
              <a:chOff x="1344672" y="3084484"/>
              <a:chExt cx="2175768" cy="2175768"/>
            </a:xfrm>
          </p:grpSpPr>
          <p:sp>
            <p:nvSpPr>
              <p:cNvPr id="32" name="타원 31"/>
              <p:cNvSpPr/>
              <p:nvPr/>
            </p:nvSpPr>
            <p:spPr>
              <a:xfrm>
                <a:off x="1344672" y="3084484"/>
                <a:ext cx="2175768" cy="2175768"/>
              </a:xfrm>
              <a:prstGeom prst="ellipse">
                <a:avLst/>
              </a:prstGeom>
              <a:solidFill>
                <a:srgbClr val="FFFFFF">
                  <a:alpha val="80000"/>
                </a:srgbClr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  <p:sp>
            <p:nvSpPr>
              <p:cNvPr id="33" name="타원 32"/>
              <p:cNvSpPr/>
              <p:nvPr/>
            </p:nvSpPr>
            <p:spPr>
              <a:xfrm>
                <a:off x="1481832" y="3221644"/>
                <a:ext cx="1901448" cy="1901448"/>
              </a:xfrm>
              <a:prstGeom prst="ellipse">
                <a:avLst/>
              </a:prstGeom>
              <a:solidFill>
                <a:schemeClr val="tx2">
                  <a:lumMod val="75000"/>
                </a:schemeClr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</p:grpSp>
        <p:pic>
          <p:nvPicPr>
            <p:cNvPr id="9219" name="Picture 3" descr="C:\Users\노을\Desktop\그림1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000"/>
            <a:stretch/>
          </p:blipFill>
          <p:spPr bwMode="auto">
            <a:xfrm>
              <a:off x="4223984" y="3083870"/>
              <a:ext cx="844419" cy="3713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4092195" y="3476966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전자계약</a:t>
              </a:r>
              <a:endParaRPr lang="ko-KR" altLang="en-US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53" name="그룹 52"/>
          <p:cNvGrpSpPr/>
          <p:nvPr/>
        </p:nvGrpSpPr>
        <p:grpSpPr>
          <a:xfrm>
            <a:off x="2050852" y="3349455"/>
            <a:ext cx="2089100" cy="2167777"/>
            <a:chOff x="2312445" y="4121635"/>
            <a:chExt cx="1771985" cy="1838719"/>
          </a:xfrm>
        </p:grpSpPr>
        <p:sp>
          <p:nvSpPr>
            <p:cNvPr id="54" name="자유형 53"/>
            <p:cNvSpPr/>
            <p:nvPr/>
          </p:nvSpPr>
          <p:spPr>
            <a:xfrm>
              <a:off x="2312445" y="4121635"/>
              <a:ext cx="1353645" cy="1838719"/>
            </a:xfrm>
            <a:custGeom>
              <a:avLst/>
              <a:gdLst>
                <a:gd name="connsiteX0" fmla="*/ 0 w 1468936"/>
                <a:gd name="connsiteY0" fmla="*/ 0 h 1995324"/>
                <a:gd name="connsiteX1" fmla="*/ 549287 w 1468936"/>
                <a:gd name="connsiteY1" fmla="*/ 0 h 1995324"/>
                <a:gd name="connsiteX2" fmla="*/ 553643 w 1468936"/>
                <a:gd name="connsiteY2" fmla="*/ 86273 h 1995324"/>
                <a:gd name="connsiteX3" fmla="*/ 1385104 w 1468936"/>
                <a:gd name="connsiteY3" fmla="*/ 1473488 h 1995324"/>
                <a:gd name="connsiteX4" fmla="*/ 1468936 w 1468936"/>
                <a:gd name="connsiteY4" fmla="*/ 1524417 h 1995324"/>
                <a:gd name="connsiteX5" fmla="*/ 1211530 w 1468936"/>
                <a:gd name="connsiteY5" fmla="*/ 1995324 h 1995324"/>
                <a:gd name="connsiteX6" fmla="*/ 1043783 w 1468936"/>
                <a:gd name="connsiteY6" fmla="*/ 1893415 h 1995324"/>
                <a:gd name="connsiteX7" fmla="*/ 8379 w 1468936"/>
                <a:gd name="connsiteY7" fmla="*/ 165939 h 1995324"/>
                <a:gd name="connsiteX8" fmla="*/ 0 w 1468936"/>
                <a:gd name="connsiteY8" fmla="*/ 0 h 1995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68936" h="1995324">
                  <a:moveTo>
                    <a:pt x="0" y="0"/>
                  </a:moveTo>
                  <a:lnTo>
                    <a:pt x="549287" y="0"/>
                  </a:lnTo>
                  <a:lnTo>
                    <a:pt x="553643" y="86273"/>
                  </a:lnTo>
                  <a:cubicBezTo>
                    <a:pt x="612275" y="663609"/>
                    <a:pt x="928275" y="1164861"/>
                    <a:pt x="1385104" y="1473488"/>
                  </a:cubicBezTo>
                  <a:lnTo>
                    <a:pt x="1468936" y="1524417"/>
                  </a:lnTo>
                  <a:lnTo>
                    <a:pt x="1211530" y="1995324"/>
                  </a:lnTo>
                  <a:lnTo>
                    <a:pt x="1043783" y="1893415"/>
                  </a:lnTo>
                  <a:cubicBezTo>
                    <a:pt x="474902" y="1509087"/>
                    <a:pt x="81393" y="884887"/>
                    <a:pt x="8379" y="165939"/>
                  </a:cubicBez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55" name="자유형 54"/>
            <p:cNvSpPr/>
            <p:nvPr/>
          </p:nvSpPr>
          <p:spPr>
            <a:xfrm>
              <a:off x="2818621" y="4121635"/>
              <a:ext cx="1265809" cy="1404476"/>
            </a:xfrm>
            <a:custGeom>
              <a:avLst/>
              <a:gdLst>
                <a:gd name="connsiteX0" fmla="*/ 0 w 1373619"/>
                <a:gd name="connsiteY0" fmla="*/ 0 h 1524096"/>
                <a:gd name="connsiteX1" fmla="*/ 954289 w 1373619"/>
                <a:gd name="connsiteY1" fmla="*/ 0 h 1524096"/>
                <a:gd name="connsiteX2" fmla="*/ 956244 w 1373619"/>
                <a:gd name="connsiteY2" fmla="*/ 38710 h 1524096"/>
                <a:gd name="connsiteX3" fmla="*/ 1335912 w 1373619"/>
                <a:gd name="connsiteY3" fmla="*/ 672151 h 1524096"/>
                <a:gd name="connsiteX4" fmla="*/ 1373619 w 1373619"/>
                <a:gd name="connsiteY4" fmla="*/ 692618 h 1524096"/>
                <a:gd name="connsiteX5" fmla="*/ 919120 w 1373619"/>
                <a:gd name="connsiteY5" fmla="*/ 1524096 h 1524096"/>
                <a:gd name="connsiteX6" fmla="*/ 835817 w 1373619"/>
                <a:gd name="connsiteY6" fmla="*/ 1473488 h 1524096"/>
                <a:gd name="connsiteX7" fmla="*/ 4356 w 1373619"/>
                <a:gd name="connsiteY7" fmla="*/ 86273 h 1524096"/>
                <a:gd name="connsiteX8" fmla="*/ 0 w 1373619"/>
                <a:gd name="connsiteY8" fmla="*/ 0 h 152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73619" h="1524096">
                  <a:moveTo>
                    <a:pt x="0" y="0"/>
                  </a:moveTo>
                  <a:lnTo>
                    <a:pt x="954289" y="0"/>
                  </a:lnTo>
                  <a:lnTo>
                    <a:pt x="956244" y="38710"/>
                  </a:lnTo>
                  <a:cubicBezTo>
                    <a:pt x="983017" y="302338"/>
                    <a:pt x="1127311" y="531223"/>
                    <a:pt x="1335912" y="672151"/>
                  </a:cubicBezTo>
                  <a:lnTo>
                    <a:pt x="1373619" y="692618"/>
                  </a:lnTo>
                  <a:lnTo>
                    <a:pt x="919120" y="1524096"/>
                  </a:lnTo>
                  <a:lnTo>
                    <a:pt x="835817" y="1473488"/>
                  </a:lnTo>
                  <a:cubicBezTo>
                    <a:pt x="378988" y="1164861"/>
                    <a:pt x="62988" y="663609"/>
                    <a:pt x="4356" y="8627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56" name="Text Box 8"/>
            <p:cNvSpPr txBox="1">
              <a:spLocks noChangeArrowheads="1"/>
            </p:cNvSpPr>
            <p:nvPr/>
          </p:nvSpPr>
          <p:spPr bwMode="auto">
            <a:xfrm>
              <a:off x="2443289" y="4827681"/>
              <a:ext cx="844934" cy="411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ko-KR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02</a:t>
              </a:r>
              <a:endParaRPr lang="ko-KR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57" name="Text Box 8"/>
            <p:cNvSpPr txBox="1">
              <a:spLocks noChangeArrowheads="1"/>
            </p:cNvSpPr>
            <p:nvPr/>
          </p:nvSpPr>
          <p:spPr bwMode="auto">
            <a:xfrm>
              <a:off x="2939502" y="4311261"/>
              <a:ext cx="997193" cy="704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공급</a:t>
              </a:r>
              <a:endPara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업체</a:t>
              </a:r>
              <a:endParaRPr lang="ko-KR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66" name="TextBox 155"/>
          <p:cNvSpPr txBox="1"/>
          <p:nvPr/>
        </p:nvSpPr>
        <p:spPr>
          <a:xfrm>
            <a:off x="251520" y="4341004"/>
            <a:ext cx="2133414" cy="61555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초안 확인</a:t>
            </a:r>
            <a:endParaRPr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ctr"/>
            <a:r>
              <a:rPr lang="en-US" altLang="ko-K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수용 또</a:t>
            </a:r>
            <a:r>
              <a:rPr lang="ko-KR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는</a:t>
            </a:r>
            <a:r>
              <a:rPr lang="en-US" altLang="ko-K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수정요청</a:t>
            </a:r>
            <a:r>
              <a:rPr lang="en-US" altLang="ko-K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1600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63" name="그룹 62"/>
          <p:cNvGrpSpPr/>
          <p:nvPr/>
        </p:nvGrpSpPr>
        <p:grpSpPr>
          <a:xfrm>
            <a:off x="555668" y="744736"/>
            <a:ext cx="4425789" cy="548616"/>
            <a:chOff x="555668" y="744736"/>
            <a:chExt cx="4425789" cy="548616"/>
          </a:xfrm>
        </p:grpSpPr>
        <p:pic>
          <p:nvPicPr>
            <p:cNvPr id="65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1695" y="931772"/>
              <a:ext cx="234950" cy="252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69" name="그룹 68"/>
            <p:cNvGrpSpPr/>
            <p:nvPr/>
          </p:nvGrpSpPr>
          <p:grpSpPr>
            <a:xfrm>
              <a:off x="555668" y="744736"/>
              <a:ext cx="4425789" cy="548616"/>
              <a:chOff x="506251" y="884006"/>
              <a:chExt cx="4425789" cy="548616"/>
            </a:xfrm>
          </p:grpSpPr>
          <p:grpSp>
            <p:nvGrpSpPr>
              <p:cNvPr id="71" name="그룹 70"/>
              <p:cNvGrpSpPr/>
              <p:nvPr/>
            </p:nvGrpSpPr>
            <p:grpSpPr>
              <a:xfrm>
                <a:off x="506251" y="884006"/>
                <a:ext cx="4425789" cy="548616"/>
                <a:chOff x="506251" y="884006"/>
                <a:chExt cx="3678877" cy="548616"/>
              </a:xfrm>
            </p:grpSpPr>
            <p:sp>
              <p:nvSpPr>
                <p:cNvPr id="73" name="Text Box 63"/>
                <p:cNvSpPr txBox="1">
                  <a:spLocks noChangeArrowheads="1"/>
                </p:cNvSpPr>
                <p:nvPr/>
              </p:nvSpPr>
              <p:spPr bwMode="auto">
                <a:xfrm>
                  <a:off x="617406" y="951066"/>
                  <a:ext cx="184731" cy="36933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0" latinLnBrk="0" hangingPunct="0">
                    <a:defRPr/>
                  </a:pPr>
                  <a:endParaRPr kumimoji="0" lang="en-US" altLang="ko-KR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Y헤드라인M" pitchFamily="18" charset="-127"/>
                    <a:ea typeface="HY헤드라인M" pitchFamily="18" charset="-127"/>
                  </a:endParaRPr>
                </a:p>
              </p:txBody>
            </p:sp>
            <p:sp>
              <p:nvSpPr>
                <p:cNvPr id="74" name="텍스트 개체 틀 8"/>
                <p:cNvSpPr txBox="1">
                  <a:spLocks/>
                </p:cNvSpPr>
                <p:nvPr/>
              </p:nvSpPr>
              <p:spPr>
                <a:xfrm>
                  <a:off x="1198444" y="884006"/>
                  <a:ext cx="2986684" cy="511781"/>
                </a:xfrm>
                <a:prstGeom prst="rect">
                  <a:avLst/>
                </a:prstGeom>
                <a:extLst/>
              </p:spPr>
              <p:txBody>
                <a:bodyPr rtlCol="0" anchor="ctr"/>
                <a:lstStyle>
                  <a:lvl1pPr marL="342900" indent="-3429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ko-KR" altLang="en-US" sz="2500" kern="1200" smtClean="0">
                      <a:solidFill>
                        <a:schemeClr val="tx1"/>
                      </a:solidFill>
                      <a:latin typeface="HY견고딕" pitchFamily="18" charset="-127"/>
                      <a:ea typeface="HY견고딕" pitchFamily="18" charset="-127"/>
                      <a:cs typeface="+mn-cs"/>
                    </a:defRPr>
                  </a:lvl1pPr>
                  <a:lvl2pPr marL="742950" indent="-28575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–"/>
                    <a:defRPr lang="ko-KR" altLang="en-US" sz="1800" kern="1200" smtClean="0">
                      <a:solidFill>
                        <a:schemeClr val="tx1"/>
                      </a:solidFill>
                      <a:latin typeface="HY견고딕" pitchFamily="18" charset="-127"/>
                      <a:ea typeface="HY견고딕" pitchFamily="18" charset="-127"/>
                      <a:cs typeface="+mn-cs"/>
                    </a:defRPr>
                  </a:lvl2pPr>
                  <a:lvl3pPr marL="1143000" indent="-2286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ko-KR" altLang="en-US" sz="1800" kern="1200" smtClean="0">
                      <a:solidFill>
                        <a:schemeClr val="tx1"/>
                      </a:solidFill>
                      <a:latin typeface="HY견고딕" pitchFamily="18" charset="-127"/>
                      <a:ea typeface="HY견고딕" pitchFamily="18" charset="-127"/>
                      <a:cs typeface="+mn-cs"/>
                    </a:defRPr>
                  </a:lvl3pPr>
                  <a:lvl4pPr marL="1600200" indent="-2286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–"/>
                    <a:defRPr lang="ko-KR" altLang="en-US" sz="1800" kern="1200" smtClean="0">
                      <a:solidFill>
                        <a:schemeClr val="tx1"/>
                      </a:solidFill>
                      <a:latin typeface="HY견고딕" pitchFamily="18" charset="-127"/>
                      <a:ea typeface="HY견고딕" pitchFamily="18" charset="-127"/>
                      <a:cs typeface="+mn-cs"/>
                    </a:defRPr>
                  </a:lvl4pPr>
                  <a:lvl5pPr marL="2057400" indent="-2286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»"/>
                    <a:defRPr lang="ko-KR" altLang="en-US" sz="1800" kern="1200">
                      <a:solidFill>
                        <a:schemeClr val="tx1"/>
                      </a:solidFill>
                      <a:latin typeface="HY견고딕" pitchFamily="18" charset="-127"/>
                      <a:ea typeface="HY견고딕" pitchFamily="18" charset="-127"/>
                      <a:cs typeface="+mn-cs"/>
                    </a:defRPr>
                  </a:lvl5pPr>
                  <a:lvl6pPr marL="2514600" indent="-2286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>
                    <a:buNone/>
                    <a:defRPr/>
                  </a:pPr>
                  <a:endParaRPr lang="ko-KR" altLang="en-US" sz="1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pic>
              <p:nvPicPr>
                <p:cNvPr id="75" name="Picture 12" descr="바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6251" y="931071"/>
                  <a:ext cx="3561693" cy="50155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76" name="Rectangle 14"/>
                <p:cNvSpPr>
                  <a:spLocks noChangeArrowheads="1"/>
                </p:cNvSpPr>
                <p:nvPr/>
              </p:nvSpPr>
              <p:spPr bwMode="auto">
                <a:xfrm>
                  <a:off x="905771" y="971720"/>
                  <a:ext cx="2800511" cy="36933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>
                  <a:outerShdw dist="17961" dir="2700000" algn="ctr" rotWithShape="0">
                    <a:schemeClr val="bg1"/>
                  </a:outerShdw>
                </a:effectLst>
              </p:spPr>
              <p:txBody>
                <a:bodyPr wrap="square">
                  <a:spAutoFit/>
                </a:bodyPr>
                <a:lstStyle/>
                <a:p>
                  <a:pPr>
                    <a:buNone/>
                    <a:defRPr/>
                  </a:pPr>
                  <a:r>
                    <a:rPr lang="ko-KR" altLang="en-US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이용절차</a:t>
                  </a:r>
                  <a:endParaRPr lang="ko-KR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</p:txBody>
            </p:sp>
          </p:grpSp>
          <p:pic>
            <p:nvPicPr>
              <p:cNvPr id="72" name="Picture 3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2278" y="1071042"/>
                <a:ext cx="234950" cy="2524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77" name="텍스트 개체 틀 8"/>
          <p:cNvSpPr txBox="1">
            <a:spLocks/>
          </p:cNvSpPr>
          <p:nvPr/>
        </p:nvSpPr>
        <p:spPr>
          <a:xfrm>
            <a:off x="235085" y="18492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전자계약</a:t>
            </a: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5274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6" grpId="1"/>
    </p:bld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그룹 37"/>
          <p:cNvGrpSpPr/>
          <p:nvPr/>
        </p:nvGrpSpPr>
        <p:grpSpPr>
          <a:xfrm>
            <a:off x="5461149" y="836712"/>
            <a:ext cx="2086281" cy="2340611"/>
            <a:chOff x="5176229" y="2002850"/>
            <a:chExt cx="1769594" cy="1985318"/>
          </a:xfrm>
        </p:grpSpPr>
        <p:sp>
          <p:nvSpPr>
            <p:cNvPr id="39" name="자유형 38"/>
            <p:cNvSpPr/>
            <p:nvPr/>
          </p:nvSpPr>
          <p:spPr>
            <a:xfrm>
              <a:off x="6330445" y="2460470"/>
              <a:ext cx="504694" cy="1527698"/>
            </a:xfrm>
            <a:custGeom>
              <a:avLst/>
              <a:gdLst>
                <a:gd name="connsiteX0" fmla="*/ 0 w 547679"/>
                <a:gd name="connsiteY0" fmla="*/ 0 h 1657813"/>
                <a:gd name="connsiteX1" fmla="*/ 547679 w 547679"/>
                <a:gd name="connsiteY1" fmla="*/ 771733 h 1657813"/>
                <a:gd name="connsiteX2" fmla="*/ 388424 w 547679"/>
                <a:gd name="connsiteY2" fmla="*/ 771733 h 1657813"/>
                <a:gd name="connsiteX3" fmla="*/ 388424 w 547679"/>
                <a:gd name="connsiteY3" fmla="*/ 1657813 h 1657813"/>
                <a:gd name="connsiteX4" fmla="*/ 0 w 547679"/>
                <a:gd name="connsiteY4" fmla="*/ 1657813 h 1657813"/>
                <a:gd name="connsiteX5" fmla="*/ 0 w 547679"/>
                <a:gd name="connsiteY5" fmla="*/ 0 h 16578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47679" h="1657813">
                  <a:moveTo>
                    <a:pt x="0" y="0"/>
                  </a:moveTo>
                  <a:lnTo>
                    <a:pt x="547679" y="771733"/>
                  </a:lnTo>
                  <a:lnTo>
                    <a:pt x="388424" y="771733"/>
                  </a:lnTo>
                  <a:lnTo>
                    <a:pt x="388424" y="1657813"/>
                  </a:lnTo>
                  <a:lnTo>
                    <a:pt x="0" y="1657813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19304B"/>
                </a:gs>
                <a:gs pos="100000">
                  <a:srgbClr val="0A1828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40" name="자유형 39"/>
            <p:cNvSpPr/>
            <p:nvPr/>
          </p:nvSpPr>
          <p:spPr>
            <a:xfrm>
              <a:off x="5176229" y="2002850"/>
              <a:ext cx="1154216" cy="1985317"/>
            </a:xfrm>
            <a:custGeom>
              <a:avLst/>
              <a:gdLst>
                <a:gd name="connsiteX0" fmla="*/ 900100 w 1252521"/>
                <a:gd name="connsiteY0" fmla="*/ 0 h 2154408"/>
                <a:gd name="connsiteX1" fmla="*/ 1252521 w 1252521"/>
                <a:gd name="connsiteY1" fmla="*/ 496595 h 2154408"/>
                <a:gd name="connsiteX2" fmla="*/ 1252521 w 1252521"/>
                <a:gd name="connsiteY2" fmla="*/ 2154408 h 2154408"/>
                <a:gd name="connsiteX3" fmla="*/ 136024 w 1252521"/>
                <a:gd name="connsiteY3" fmla="*/ 2154408 h 2154408"/>
                <a:gd name="connsiteX4" fmla="*/ 136024 w 1252521"/>
                <a:gd name="connsiteY4" fmla="*/ 1268328 h 2154408"/>
                <a:gd name="connsiteX5" fmla="*/ 0 w 1252521"/>
                <a:gd name="connsiteY5" fmla="*/ 1268328 h 2154408"/>
                <a:gd name="connsiteX6" fmla="*/ 900100 w 1252521"/>
                <a:gd name="connsiteY6" fmla="*/ 0 h 2154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52521" h="2154408">
                  <a:moveTo>
                    <a:pt x="900100" y="0"/>
                  </a:moveTo>
                  <a:lnTo>
                    <a:pt x="1252521" y="496595"/>
                  </a:lnTo>
                  <a:lnTo>
                    <a:pt x="1252521" y="2154408"/>
                  </a:lnTo>
                  <a:lnTo>
                    <a:pt x="136024" y="2154408"/>
                  </a:lnTo>
                  <a:lnTo>
                    <a:pt x="136024" y="1268328"/>
                  </a:lnTo>
                  <a:lnTo>
                    <a:pt x="0" y="1268328"/>
                  </a:lnTo>
                  <a:lnTo>
                    <a:pt x="900100" y="0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41" name="Text Box 8"/>
            <p:cNvSpPr txBox="1">
              <a:spLocks noChangeArrowheads="1"/>
            </p:cNvSpPr>
            <p:nvPr/>
          </p:nvSpPr>
          <p:spPr bwMode="auto">
            <a:xfrm>
              <a:off x="6100889" y="3118687"/>
              <a:ext cx="844934" cy="411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42" name="Text Box 8"/>
            <p:cNvSpPr txBox="1">
              <a:spLocks noChangeArrowheads="1"/>
            </p:cNvSpPr>
            <p:nvPr/>
          </p:nvSpPr>
          <p:spPr bwMode="auto">
            <a:xfrm>
              <a:off x="5316942" y="3078383"/>
              <a:ext cx="997193" cy="704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계약</a:t>
              </a:r>
              <a:endPara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완료</a:t>
              </a:r>
              <a:endParaRPr lang="ko-KR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48" name="그룹 47"/>
          <p:cNvGrpSpPr/>
          <p:nvPr/>
        </p:nvGrpSpPr>
        <p:grpSpPr>
          <a:xfrm>
            <a:off x="5292080" y="3361357"/>
            <a:ext cx="1967318" cy="2089373"/>
            <a:chOff x="5016110" y="4121635"/>
            <a:chExt cx="1668689" cy="1772217"/>
          </a:xfrm>
        </p:grpSpPr>
        <p:sp>
          <p:nvSpPr>
            <p:cNvPr id="49" name="자유형 48"/>
            <p:cNvSpPr/>
            <p:nvPr/>
          </p:nvSpPr>
          <p:spPr>
            <a:xfrm>
              <a:off x="5477206" y="4121635"/>
              <a:ext cx="1207593" cy="1772217"/>
            </a:xfrm>
            <a:custGeom>
              <a:avLst/>
              <a:gdLst>
                <a:gd name="connsiteX0" fmla="*/ 920414 w 1310444"/>
                <a:gd name="connsiteY0" fmla="*/ 0 h 1923158"/>
                <a:gd name="connsiteX1" fmla="*/ 1310444 w 1310444"/>
                <a:gd name="connsiteY1" fmla="*/ 0 h 1923158"/>
                <a:gd name="connsiteX2" fmla="*/ 1302065 w 1310444"/>
                <a:gd name="connsiteY2" fmla="*/ 165939 h 1923158"/>
                <a:gd name="connsiteX3" fmla="*/ 266661 w 1310444"/>
                <a:gd name="connsiteY3" fmla="*/ 1893415 h 1923158"/>
                <a:gd name="connsiteX4" fmla="*/ 217704 w 1310444"/>
                <a:gd name="connsiteY4" fmla="*/ 1923158 h 1923158"/>
                <a:gd name="connsiteX5" fmla="*/ 0 w 1310444"/>
                <a:gd name="connsiteY5" fmla="*/ 1524882 h 1923158"/>
                <a:gd name="connsiteX6" fmla="*/ 84596 w 1310444"/>
                <a:gd name="connsiteY6" fmla="*/ 1473488 h 1923158"/>
                <a:gd name="connsiteX7" fmla="*/ 916057 w 1310444"/>
                <a:gd name="connsiteY7" fmla="*/ 86273 h 1923158"/>
                <a:gd name="connsiteX8" fmla="*/ 920414 w 1310444"/>
                <a:gd name="connsiteY8" fmla="*/ 0 h 19231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0444" h="1923158">
                  <a:moveTo>
                    <a:pt x="920414" y="0"/>
                  </a:moveTo>
                  <a:lnTo>
                    <a:pt x="1310444" y="0"/>
                  </a:lnTo>
                  <a:lnTo>
                    <a:pt x="1302065" y="165939"/>
                  </a:lnTo>
                  <a:cubicBezTo>
                    <a:pt x="1229052" y="884887"/>
                    <a:pt x="835542" y="1509087"/>
                    <a:pt x="266661" y="1893415"/>
                  </a:cubicBezTo>
                  <a:lnTo>
                    <a:pt x="217704" y="1923158"/>
                  </a:lnTo>
                  <a:lnTo>
                    <a:pt x="0" y="1524882"/>
                  </a:lnTo>
                  <a:lnTo>
                    <a:pt x="84596" y="1473488"/>
                  </a:lnTo>
                  <a:cubicBezTo>
                    <a:pt x="541425" y="1164861"/>
                    <a:pt x="857426" y="663609"/>
                    <a:pt x="916057" y="86273"/>
                  </a:cubicBezTo>
                  <a:lnTo>
                    <a:pt x="920414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lumMod val="75000"/>
                    <a:lumOff val="2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50" name="자유형 49"/>
            <p:cNvSpPr/>
            <p:nvPr/>
          </p:nvSpPr>
          <p:spPr>
            <a:xfrm>
              <a:off x="5016110" y="4121635"/>
              <a:ext cx="1309272" cy="1405496"/>
            </a:xfrm>
            <a:custGeom>
              <a:avLst/>
              <a:gdLst>
                <a:gd name="connsiteX0" fmla="*/ 307237 w 1420783"/>
                <a:gd name="connsiteY0" fmla="*/ 0 h 1525203"/>
                <a:gd name="connsiteX1" fmla="*/ 1420783 w 1420783"/>
                <a:gd name="connsiteY1" fmla="*/ 0 h 1525203"/>
                <a:gd name="connsiteX2" fmla="*/ 1416426 w 1420783"/>
                <a:gd name="connsiteY2" fmla="*/ 86273 h 1525203"/>
                <a:gd name="connsiteX3" fmla="*/ 584965 w 1420783"/>
                <a:gd name="connsiteY3" fmla="*/ 1473488 h 1525203"/>
                <a:gd name="connsiteX4" fmla="*/ 499840 w 1420783"/>
                <a:gd name="connsiteY4" fmla="*/ 1525203 h 1525203"/>
                <a:gd name="connsiteX5" fmla="*/ 0 w 1420783"/>
                <a:gd name="connsiteY5" fmla="*/ 610777 h 1525203"/>
                <a:gd name="connsiteX6" fmla="*/ 54570 w 1420783"/>
                <a:gd name="connsiteY6" fmla="*/ 565752 h 1525203"/>
                <a:gd name="connsiteX7" fmla="*/ 305282 w 1420783"/>
                <a:gd name="connsiteY7" fmla="*/ 38710 h 1525203"/>
                <a:gd name="connsiteX8" fmla="*/ 307237 w 1420783"/>
                <a:gd name="connsiteY8" fmla="*/ 0 h 1525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20783" h="1525203">
                  <a:moveTo>
                    <a:pt x="307237" y="0"/>
                  </a:moveTo>
                  <a:lnTo>
                    <a:pt x="1420783" y="0"/>
                  </a:lnTo>
                  <a:lnTo>
                    <a:pt x="1416426" y="86273"/>
                  </a:lnTo>
                  <a:cubicBezTo>
                    <a:pt x="1357795" y="663609"/>
                    <a:pt x="1041794" y="1164861"/>
                    <a:pt x="584965" y="1473488"/>
                  </a:cubicBezTo>
                  <a:lnTo>
                    <a:pt x="499840" y="1525203"/>
                  </a:lnTo>
                  <a:lnTo>
                    <a:pt x="0" y="610777"/>
                  </a:lnTo>
                  <a:lnTo>
                    <a:pt x="54570" y="565752"/>
                  </a:lnTo>
                  <a:cubicBezTo>
                    <a:pt x="192542" y="427781"/>
                    <a:pt x="284459" y="243754"/>
                    <a:pt x="305282" y="38710"/>
                  </a:cubicBezTo>
                  <a:lnTo>
                    <a:pt x="307237" y="0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51" name="Text Box 8"/>
            <p:cNvSpPr txBox="1">
              <a:spLocks noChangeArrowheads="1"/>
            </p:cNvSpPr>
            <p:nvPr/>
          </p:nvSpPr>
          <p:spPr bwMode="auto">
            <a:xfrm>
              <a:off x="5825920" y="4827681"/>
              <a:ext cx="844934" cy="411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ko-KR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04</a:t>
              </a:r>
              <a:endParaRPr lang="ko-KR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52" name="Text Box 8"/>
            <p:cNvSpPr txBox="1">
              <a:spLocks noChangeArrowheads="1"/>
            </p:cNvSpPr>
            <p:nvPr/>
          </p:nvSpPr>
          <p:spPr bwMode="auto">
            <a:xfrm>
              <a:off x="5223833" y="4301165"/>
              <a:ext cx="997193" cy="704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수요</a:t>
              </a:r>
              <a:endPara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기관</a:t>
              </a:r>
              <a:endParaRPr lang="ko-KR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68" name="TextBox 155"/>
          <p:cNvSpPr txBox="1"/>
          <p:nvPr/>
        </p:nvSpPr>
        <p:spPr>
          <a:xfrm>
            <a:off x="6732240" y="4392106"/>
            <a:ext cx="213341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수요기관 서명</a:t>
            </a:r>
            <a:endParaRPr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0" name="직사각형 69"/>
          <p:cNvSpPr/>
          <p:nvPr/>
        </p:nvSpPr>
        <p:spPr>
          <a:xfrm>
            <a:off x="0" y="785191"/>
            <a:ext cx="9158909" cy="5590761"/>
          </a:xfrm>
          <a:prstGeom prst="rect">
            <a:avLst/>
          </a:prstGeom>
          <a:solidFill>
            <a:srgbClr val="FDFDFD">
              <a:alpha val="91765"/>
            </a:srgb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3" name="그룹 42"/>
          <p:cNvGrpSpPr/>
          <p:nvPr/>
        </p:nvGrpSpPr>
        <p:grpSpPr>
          <a:xfrm>
            <a:off x="1907375" y="1612692"/>
            <a:ext cx="1832375" cy="1564631"/>
            <a:chOff x="2168969" y="2661040"/>
            <a:chExt cx="1554230" cy="1327128"/>
          </a:xfrm>
        </p:grpSpPr>
        <p:sp>
          <p:nvSpPr>
            <p:cNvPr id="44" name="자유형 43"/>
            <p:cNvSpPr/>
            <p:nvPr/>
          </p:nvSpPr>
          <p:spPr>
            <a:xfrm>
              <a:off x="2308861" y="2661040"/>
              <a:ext cx="504695" cy="1327128"/>
            </a:xfrm>
            <a:custGeom>
              <a:avLst/>
              <a:gdLst>
                <a:gd name="connsiteX0" fmla="*/ 0 w 547680"/>
                <a:gd name="connsiteY0" fmla="*/ 0 h 1440161"/>
                <a:gd name="connsiteX1" fmla="*/ 547680 w 547680"/>
                <a:gd name="connsiteY1" fmla="*/ 0 h 1440161"/>
                <a:gd name="connsiteX2" fmla="*/ 547680 w 547680"/>
                <a:gd name="connsiteY2" fmla="*/ 1440161 h 1440161"/>
                <a:gd name="connsiteX3" fmla="*/ 0 w 547680"/>
                <a:gd name="connsiteY3" fmla="*/ 1440161 h 1440161"/>
                <a:gd name="connsiteX4" fmla="*/ 0 w 547680"/>
                <a:gd name="connsiteY4" fmla="*/ 0 h 1440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7680" h="1440161">
                  <a:moveTo>
                    <a:pt x="0" y="0"/>
                  </a:moveTo>
                  <a:lnTo>
                    <a:pt x="547680" y="0"/>
                  </a:lnTo>
                  <a:lnTo>
                    <a:pt x="547680" y="1440161"/>
                  </a:lnTo>
                  <a:lnTo>
                    <a:pt x="0" y="1440161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19304B"/>
                </a:gs>
                <a:gs pos="100000">
                  <a:srgbClr val="0A1828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45" name="자유형 44"/>
            <p:cNvSpPr/>
            <p:nvPr/>
          </p:nvSpPr>
          <p:spPr>
            <a:xfrm>
              <a:off x="2813557" y="2661040"/>
              <a:ext cx="882111" cy="1327128"/>
            </a:xfrm>
            <a:custGeom>
              <a:avLst/>
              <a:gdLst>
                <a:gd name="connsiteX0" fmla="*/ 0 w 957241"/>
                <a:gd name="connsiteY0" fmla="*/ 0 h 1440161"/>
                <a:gd name="connsiteX1" fmla="*/ 957241 w 957241"/>
                <a:gd name="connsiteY1" fmla="*/ 0 h 1440161"/>
                <a:gd name="connsiteX2" fmla="*/ 957241 w 957241"/>
                <a:gd name="connsiteY2" fmla="*/ 1440161 h 1440161"/>
                <a:gd name="connsiteX3" fmla="*/ 0 w 957241"/>
                <a:gd name="connsiteY3" fmla="*/ 1440161 h 1440161"/>
                <a:gd name="connsiteX4" fmla="*/ 0 w 957241"/>
                <a:gd name="connsiteY4" fmla="*/ 0 h 1440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7241" h="1440161">
                  <a:moveTo>
                    <a:pt x="0" y="0"/>
                  </a:moveTo>
                  <a:lnTo>
                    <a:pt x="957241" y="0"/>
                  </a:lnTo>
                  <a:lnTo>
                    <a:pt x="957241" y="1440161"/>
                  </a:lnTo>
                  <a:lnTo>
                    <a:pt x="0" y="1440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46" name="Text Box 8"/>
            <p:cNvSpPr txBox="1">
              <a:spLocks noChangeArrowheads="1"/>
            </p:cNvSpPr>
            <p:nvPr/>
          </p:nvSpPr>
          <p:spPr bwMode="auto">
            <a:xfrm>
              <a:off x="2168969" y="3118687"/>
              <a:ext cx="844934" cy="411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ko-KR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01</a:t>
              </a:r>
              <a:endParaRPr lang="ko-KR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47" name="Text Box 8"/>
            <p:cNvSpPr txBox="1">
              <a:spLocks noChangeArrowheads="1"/>
            </p:cNvSpPr>
            <p:nvPr/>
          </p:nvSpPr>
          <p:spPr bwMode="auto">
            <a:xfrm>
              <a:off x="2726006" y="2938954"/>
              <a:ext cx="997193" cy="704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수요</a:t>
              </a:r>
              <a:endPara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기관</a:t>
              </a:r>
              <a:endParaRPr lang="ko-KR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64" name="TextBox 155"/>
          <p:cNvSpPr txBox="1"/>
          <p:nvPr/>
        </p:nvSpPr>
        <p:spPr>
          <a:xfrm>
            <a:off x="235085" y="2185700"/>
            <a:ext cx="1744627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lnSpc>
                <a:spcPts val="1200"/>
              </a:lnSpc>
            </a:pP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계약서 </a:t>
            </a:r>
            <a:endParaRPr lang="en-US" altLang="ko-KR" dirty="0" smtClean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r"/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초안작성</a:t>
            </a:r>
            <a:endParaRPr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3831442" y="2425326"/>
            <a:ext cx="1619564" cy="1619564"/>
            <a:chOff x="3831442" y="2641350"/>
            <a:chExt cx="1619564" cy="1619564"/>
          </a:xfrm>
        </p:grpSpPr>
        <p:grpSp>
          <p:nvGrpSpPr>
            <p:cNvPr id="31" name="그룹 30"/>
            <p:cNvGrpSpPr/>
            <p:nvPr/>
          </p:nvGrpSpPr>
          <p:grpSpPr>
            <a:xfrm>
              <a:off x="3831442" y="2641350"/>
              <a:ext cx="1619564" cy="1619564"/>
              <a:chOff x="1344672" y="3084484"/>
              <a:chExt cx="2175768" cy="2175768"/>
            </a:xfrm>
          </p:grpSpPr>
          <p:sp>
            <p:nvSpPr>
              <p:cNvPr id="32" name="타원 31"/>
              <p:cNvSpPr/>
              <p:nvPr/>
            </p:nvSpPr>
            <p:spPr>
              <a:xfrm>
                <a:off x="1344672" y="3084484"/>
                <a:ext cx="2175768" cy="2175768"/>
              </a:xfrm>
              <a:prstGeom prst="ellipse">
                <a:avLst/>
              </a:prstGeom>
              <a:solidFill>
                <a:srgbClr val="FFFFFF">
                  <a:alpha val="80000"/>
                </a:srgbClr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  <p:sp>
            <p:nvSpPr>
              <p:cNvPr id="33" name="타원 32"/>
              <p:cNvSpPr/>
              <p:nvPr/>
            </p:nvSpPr>
            <p:spPr>
              <a:xfrm>
                <a:off x="1481832" y="3221644"/>
                <a:ext cx="1901448" cy="1901448"/>
              </a:xfrm>
              <a:prstGeom prst="ellipse">
                <a:avLst/>
              </a:prstGeom>
              <a:solidFill>
                <a:schemeClr val="tx2">
                  <a:lumMod val="75000"/>
                </a:schemeClr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</p:grpSp>
        <p:pic>
          <p:nvPicPr>
            <p:cNvPr id="9219" name="Picture 3" descr="C:\Users\노을\Desktop\그림1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000"/>
            <a:stretch/>
          </p:blipFill>
          <p:spPr bwMode="auto">
            <a:xfrm>
              <a:off x="4223984" y="3083870"/>
              <a:ext cx="844419" cy="3713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4092195" y="3476966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전자계약</a:t>
              </a:r>
              <a:endParaRPr lang="ko-KR" altLang="en-US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53" name="그룹 52"/>
          <p:cNvGrpSpPr/>
          <p:nvPr/>
        </p:nvGrpSpPr>
        <p:grpSpPr>
          <a:xfrm>
            <a:off x="2050852" y="3349455"/>
            <a:ext cx="2089100" cy="2167777"/>
            <a:chOff x="2312445" y="4121635"/>
            <a:chExt cx="1771985" cy="1838719"/>
          </a:xfrm>
        </p:grpSpPr>
        <p:sp>
          <p:nvSpPr>
            <p:cNvPr id="54" name="자유형 53"/>
            <p:cNvSpPr/>
            <p:nvPr/>
          </p:nvSpPr>
          <p:spPr>
            <a:xfrm>
              <a:off x="2312445" y="4121635"/>
              <a:ext cx="1353645" cy="1838719"/>
            </a:xfrm>
            <a:custGeom>
              <a:avLst/>
              <a:gdLst>
                <a:gd name="connsiteX0" fmla="*/ 0 w 1468936"/>
                <a:gd name="connsiteY0" fmla="*/ 0 h 1995324"/>
                <a:gd name="connsiteX1" fmla="*/ 549287 w 1468936"/>
                <a:gd name="connsiteY1" fmla="*/ 0 h 1995324"/>
                <a:gd name="connsiteX2" fmla="*/ 553643 w 1468936"/>
                <a:gd name="connsiteY2" fmla="*/ 86273 h 1995324"/>
                <a:gd name="connsiteX3" fmla="*/ 1385104 w 1468936"/>
                <a:gd name="connsiteY3" fmla="*/ 1473488 h 1995324"/>
                <a:gd name="connsiteX4" fmla="*/ 1468936 w 1468936"/>
                <a:gd name="connsiteY4" fmla="*/ 1524417 h 1995324"/>
                <a:gd name="connsiteX5" fmla="*/ 1211530 w 1468936"/>
                <a:gd name="connsiteY5" fmla="*/ 1995324 h 1995324"/>
                <a:gd name="connsiteX6" fmla="*/ 1043783 w 1468936"/>
                <a:gd name="connsiteY6" fmla="*/ 1893415 h 1995324"/>
                <a:gd name="connsiteX7" fmla="*/ 8379 w 1468936"/>
                <a:gd name="connsiteY7" fmla="*/ 165939 h 1995324"/>
                <a:gd name="connsiteX8" fmla="*/ 0 w 1468936"/>
                <a:gd name="connsiteY8" fmla="*/ 0 h 1995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68936" h="1995324">
                  <a:moveTo>
                    <a:pt x="0" y="0"/>
                  </a:moveTo>
                  <a:lnTo>
                    <a:pt x="549287" y="0"/>
                  </a:lnTo>
                  <a:lnTo>
                    <a:pt x="553643" y="86273"/>
                  </a:lnTo>
                  <a:cubicBezTo>
                    <a:pt x="612275" y="663609"/>
                    <a:pt x="928275" y="1164861"/>
                    <a:pt x="1385104" y="1473488"/>
                  </a:cubicBezTo>
                  <a:lnTo>
                    <a:pt x="1468936" y="1524417"/>
                  </a:lnTo>
                  <a:lnTo>
                    <a:pt x="1211530" y="1995324"/>
                  </a:lnTo>
                  <a:lnTo>
                    <a:pt x="1043783" y="1893415"/>
                  </a:lnTo>
                  <a:cubicBezTo>
                    <a:pt x="474902" y="1509087"/>
                    <a:pt x="81393" y="884887"/>
                    <a:pt x="8379" y="165939"/>
                  </a:cubicBez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55" name="자유형 54"/>
            <p:cNvSpPr/>
            <p:nvPr/>
          </p:nvSpPr>
          <p:spPr>
            <a:xfrm>
              <a:off x="2818621" y="4121635"/>
              <a:ext cx="1265809" cy="1404476"/>
            </a:xfrm>
            <a:custGeom>
              <a:avLst/>
              <a:gdLst>
                <a:gd name="connsiteX0" fmla="*/ 0 w 1373619"/>
                <a:gd name="connsiteY0" fmla="*/ 0 h 1524096"/>
                <a:gd name="connsiteX1" fmla="*/ 954289 w 1373619"/>
                <a:gd name="connsiteY1" fmla="*/ 0 h 1524096"/>
                <a:gd name="connsiteX2" fmla="*/ 956244 w 1373619"/>
                <a:gd name="connsiteY2" fmla="*/ 38710 h 1524096"/>
                <a:gd name="connsiteX3" fmla="*/ 1335912 w 1373619"/>
                <a:gd name="connsiteY3" fmla="*/ 672151 h 1524096"/>
                <a:gd name="connsiteX4" fmla="*/ 1373619 w 1373619"/>
                <a:gd name="connsiteY4" fmla="*/ 692618 h 1524096"/>
                <a:gd name="connsiteX5" fmla="*/ 919120 w 1373619"/>
                <a:gd name="connsiteY5" fmla="*/ 1524096 h 1524096"/>
                <a:gd name="connsiteX6" fmla="*/ 835817 w 1373619"/>
                <a:gd name="connsiteY6" fmla="*/ 1473488 h 1524096"/>
                <a:gd name="connsiteX7" fmla="*/ 4356 w 1373619"/>
                <a:gd name="connsiteY7" fmla="*/ 86273 h 1524096"/>
                <a:gd name="connsiteX8" fmla="*/ 0 w 1373619"/>
                <a:gd name="connsiteY8" fmla="*/ 0 h 152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73619" h="1524096">
                  <a:moveTo>
                    <a:pt x="0" y="0"/>
                  </a:moveTo>
                  <a:lnTo>
                    <a:pt x="954289" y="0"/>
                  </a:lnTo>
                  <a:lnTo>
                    <a:pt x="956244" y="38710"/>
                  </a:lnTo>
                  <a:cubicBezTo>
                    <a:pt x="983017" y="302338"/>
                    <a:pt x="1127311" y="531223"/>
                    <a:pt x="1335912" y="672151"/>
                  </a:cubicBezTo>
                  <a:lnTo>
                    <a:pt x="1373619" y="692618"/>
                  </a:lnTo>
                  <a:lnTo>
                    <a:pt x="919120" y="1524096"/>
                  </a:lnTo>
                  <a:lnTo>
                    <a:pt x="835817" y="1473488"/>
                  </a:lnTo>
                  <a:cubicBezTo>
                    <a:pt x="378988" y="1164861"/>
                    <a:pt x="62988" y="663609"/>
                    <a:pt x="4356" y="8627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56" name="Text Box 8"/>
            <p:cNvSpPr txBox="1">
              <a:spLocks noChangeArrowheads="1"/>
            </p:cNvSpPr>
            <p:nvPr/>
          </p:nvSpPr>
          <p:spPr bwMode="auto">
            <a:xfrm>
              <a:off x="2443289" y="4827681"/>
              <a:ext cx="844934" cy="411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ko-KR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02</a:t>
              </a:r>
              <a:endParaRPr lang="ko-KR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57" name="Text Box 8"/>
            <p:cNvSpPr txBox="1">
              <a:spLocks noChangeArrowheads="1"/>
            </p:cNvSpPr>
            <p:nvPr/>
          </p:nvSpPr>
          <p:spPr bwMode="auto">
            <a:xfrm>
              <a:off x="2939502" y="4311261"/>
              <a:ext cx="997193" cy="704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공급</a:t>
              </a:r>
              <a:endPara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업체</a:t>
              </a:r>
              <a:endParaRPr lang="ko-KR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66" name="TextBox 155"/>
          <p:cNvSpPr txBox="1"/>
          <p:nvPr/>
        </p:nvSpPr>
        <p:spPr>
          <a:xfrm>
            <a:off x="251520" y="4341004"/>
            <a:ext cx="2133414" cy="61555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초안 확인</a:t>
            </a:r>
            <a:endParaRPr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ctr"/>
            <a:r>
              <a:rPr lang="en-US" altLang="ko-K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수용 또</a:t>
            </a:r>
            <a:r>
              <a:rPr lang="ko-KR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는</a:t>
            </a:r>
            <a:r>
              <a:rPr lang="en-US" altLang="ko-K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수정요청</a:t>
            </a:r>
            <a:r>
              <a:rPr lang="en-US" altLang="ko-K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1600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58" name="그룹 57"/>
          <p:cNvGrpSpPr/>
          <p:nvPr/>
        </p:nvGrpSpPr>
        <p:grpSpPr>
          <a:xfrm>
            <a:off x="3521662" y="4135533"/>
            <a:ext cx="2376502" cy="1741739"/>
            <a:chOff x="3547876" y="4763068"/>
            <a:chExt cx="2015761" cy="1477352"/>
          </a:xfrm>
        </p:grpSpPr>
        <p:sp>
          <p:nvSpPr>
            <p:cNvPr id="59" name="자유형 58"/>
            <p:cNvSpPr/>
            <p:nvPr/>
          </p:nvSpPr>
          <p:spPr>
            <a:xfrm>
              <a:off x="3547876" y="5591151"/>
              <a:ext cx="2015761" cy="649269"/>
            </a:xfrm>
            <a:custGeom>
              <a:avLst/>
              <a:gdLst>
                <a:gd name="connsiteX0" fmla="*/ 254938 w 2187445"/>
                <a:gd name="connsiteY0" fmla="*/ 0 h 704568"/>
                <a:gd name="connsiteX1" fmla="*/ 368588 w 2187445"/>
                <a:gd name="connsiteY1" fmla="*/ 54748 h 704568"/>
                <a:gd name="connsiteX2" fmla="*/ 1111350 w 2187445"/>
                <a:gd name="connsiteY2" fmla="*/ 204705 h 704568"/>
                <a:gd name="connsiteX3" fmla="*/ 1854112 w 2187445"/>
                <a:gd name="connsiteY3" fmla="*/ 54748 h 704568"/>
                <a:gd name="connsiteX4" fmla="*/ 1966956 w 2187445"/>
                <a:gd name="connsiteY4" fmla="*/ 389 h 704568"/>
                <a:gd name="connsiteX5" fmla="*/ 2187445 w 2187445"/>
                <a:gd name="connsiteY5" fmla="*/ 403760 h 704568"/>
                <a:gd name="connsiteX6" fmla="*/ 2164390 w 2187445"/>
                <a:gd name="connsiteY6" fmla="*/ 417766 h 704568"/>
                <a:gd name="connsiteX7" fmla="*/ 1031722 w 2187445"/>
                <a:gd name="connsiteY7" fmla="*/ 704568 h 704568"/>
                <a:gd name="connsiteX8" fmla="*/ 106773 w 2187445"/>
                <a:gd name="connsiteY8" fmla="*/ 517829 h 704568"/>
                <a:gd name="connsiteX9" fmla="*/ 0 w 2187445"/>
                <a:gd name="connsiteY9" fmla="*/ 466394 h 704568"/>
                <a:gd name="connsiteX10" fmla="*/ 254938 w 2187445"/>
                <a:gd name="connsiteY10" fmla="*/ 0 h 7045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87445" h="704568">
                  <a:moveTo>
                    <a:pt x="254938" y="0"/>
                  </a:moveTo>
                  <a:lnTo>
                    <a:pt x="368588" y="54748"/>
                  </a:lnTo>
                  <a:cubicBezTo>
                    <a:pt x="596883" y="151309"/>
                    <a:pt x="847881" y="204705"/>
                    <a:pt x="1111350" y="204705"/>
                  </a:cubicBezTo>
                  <a:cubicBezTo>
                    <a:pt x="1374819" y="204705"/>
                    <a:pt x="1625817" y="151309"/>
                    <a:pt x="1854112" y="54748"/>
                  </a:cubicBezTo>
                  <a:lnTo>
                    <a:pt x="1966956" y="389"/>
                  </a:lnTo>
                  <a:lnTo>
                    <a:pt x="2187445" y="403760"/>
                  </a:lnTo>
                  <a:lnTo>
                    <a:pt x="2164390" y="417766"/>
                  </a:lnTo>
                  <a:cubicBezTo>
                    <a:pt x="1827690" y="600673"/>
                    <a:pt x="1441839" y="704568"/>
                    <a:pt x="1031722" y="704568"/>
                  </a:cubicBezTo>
                  <a:cubicBezTo>
                    <a:pt x="703629" y="704568"/>
                    <a:pt x="391065" y="638075"/>
                    <a:pt x="106773" y="517829"/>
                  </a:cubicBezTo>
                  <a:lnTo>
                    <a:pt x="0" y="466394"/>
                  </a:lnTo>
                  <a:lnTo>
                    <a:pt x="25493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60" name="자유형 59"/>
            <p:cNvSpPr/>
            <p:nvPr/>
          </p:nvSpPr>
          <p:spPr>
            <a:xfrm>
              <a:off x="3782292" y="4763068"/>
              <a:ext cx="1577648" cy="1016722"/>
            </a:xfrm>
            <a:custGeom>
              <a:avLst/>
              <a:gdLst>
                <a:gd name="connsiteX0" fmla="*/ 1220462 w 1712017"/>
                <a:gd name="connsiteY0" fmla="*/ 0 h 1103317"/>
                <a:gd name="connsiteX1" fmla="*/ 1712017 w 1712017"/>
                <a:gd name="connsiteY1" fmla="*/ 899269 h 1103317"/>
                <a:gd name="connsiteX2" fmla="*/ 1599731 w 1712017"/>
                <a:gd name="connsiteY2" fmla="*/ 953360 h 1103317"/>
                <a:gd name="connsiteX3" fmla="*/ 856969 w 1712017"/>
                <a:gd name="connsiteY3" fmla="*/ 1103317 h 1103317"/>
                <a:gd name="connsiteX4" fmla="*/ 114207 w 1712017"/>
                <a:gd name="connsiteY4" fmla="*/ 953360 h 1103317"/>
                <a:gd name="connsiteX5" fmla="*/ 0 w 1712017"/>
                <a:gd name="connsiteY5" fmla="*/ 898344 h 1103317"/>
                <a:gd name="connsiteX6" fmla="*/ 456534 w 1712017"/>
                <a:gd name="connsiteY6" fmla="*/ 63144 h 1103317"/>
                <a:gd name="connsiteX7" fmla="*/ 518230 w 1712017"/>
                <a:gd name="connsiteY7" fmla="*/ 85725 h 1103317"/>
                <a:gd name="connsiteX8" fmla="*/ 777341 w 1712017"/>
                <a:gd name="connsiteY8" fmla="*/ 124899 h 1103317"/>
                <a:gd name="connsiteX9" fmla="*/ 1116507 w 1712017"/>
                <a:gd name="connsiteY9" fmla="*/ 56424 h 1103317"/>
                <a:gd name="connsiteX10" fmla="*/ 1220462 w 1712017"/>
                <a:gd name="connsiteY10" fmla="*/ 0 h 1103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712017" h="1103317">
                  <a:moveTo>
                    <a:pt x="1220462" y="0"/>
                  </a:moveTo>
                  <a:lnTo>
                    <a:pt x="1712017" y="899269"/>
                  </a:lnTo>
                  <a:lnTo>
                    <a:pt x="1599731" y="953360"/>
                  </a:lnTo>
                  <a:cubicBezTo>
                    <a:pt x="1371436" y="1049921"/>
                    <a:pt x="1120438" y="1103317"/>
                    <a:pt x="856969" y="1103317"/>
                  </a:cubicBezTo>
                  <a:cubicBezTo>
                    <a:pt x="593500" y="1103317"/>
                    <a:pt x="342502" y="1049921"/>
                    <a:pt x="114207" y="953360"/>
                  </a:cubicBezTo>
                  <a:lnTo>
                    <a:pt x="0" y="898344"/>
                  </a:lnTo>
                  <a:lnTo>
                    <a:pt x="456534" y="63144"/>
                  </a:lnTo>
                  <a:lnTo>
                    <a:pt x="518230" y="85725"/>
                  </a:lnTo>
                  <a:cubicBezTo>
                    <a:pt x="600084" y="111184"/>
                    <a:pt x="687111" y="124899"/>
                    <a:pt x="777341" y="124899"/>
                  </a:cubicBezTo>
                  <a:cubicBezTo>
                    <a:pt x="897648" y="124899"/>
                    <a:pt x="1012261" y="100517"/>
                    <a:pt x="1116507" y="56424"/>
                  </a:cubicBezTo>
                  <a:lnTo>
                    <a:pt x="1220462" y="0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61" name="Text Box 8"/>
            <p:cNvSpPr txBox="1">
              <a:spLocks noChangeArrowheads="1"/>
            </p:cNvSpPr>
            <p:nvPr/>
          </p:nvSpPr>
          <p:spPr bwMode="auto">
            <a:xfrm>
              <a:off x="4103800" y="5772561"/>
              <a:ext cx="844934" cy="411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ko-KR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03</a:t>
              </a:r>
              <a:endParaRPr lang="ko-KR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62" name="Text Box 8"/>
            <p:cNvSpPr txBox="1">
              <a:spLocks noChangeArrowheads="1"/>
            </p:cNvSpPr>
            <p:nvPr/>
          </p:nvSpPr>
          <p:spPr bwMode="auto">
            <a:xfrm>
              <a:off x="4066253" y="4985866"/>
              <a:ext cx="997193" cy="704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공급</a:t>
              </a:r>
              <a:endPara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업체</a:t>
              </a:r>
              <a:endParaRPr lang="ko-KR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67" name="TextBox 155"/>
          <p:cNvSpPr txBox="1"/>
          <p:nvPr/>
        </p:nvSpPr>
        <p:spPr>
          <a:xfrm>
            <a:off x="3662722" y="6027385"/>
            <a:ext cx="213341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공급업체 서명</a:t>
            </a:r>
            <a:endParaRPr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63" name="그룹 62"/>
          <p:cNvGrpSpPr/>
          <p:nvPr/>
        </p:nvGrpSpPr>
        <p:grpSpPr>
          <a:xfrm>
            <a:off x="555668" y="744736"/>
            <a:ext cx="4425789" cy="548616"/>
            <a:chOff x="555668" y="744736"/>
            <a:chExt cx="4425789" cy="548616"/>
          </a:xfrm>
        </p:grpSpPr>
        <p:pic>
          <p:nvPicPr>
            <p:cNvPr id="65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1695" y="931772"/>
              <a:ext cx="234950" cy="252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69" name="그룹 68"/>
            <p:cNvGrpSpPr/>
            <p:nvPr/>
          </p:nvGrpSpPr>
          <p:grpSpPr>
            <a:xfrm>
              <a:off x="555668" y="744736"/>
              <a:ext cx="4425789" cy="548616"/>
              <a:chOff x="506251" y="884006"/>
              <a:chExt cx="4425789" cy="548616"/>
            </a:xfrm>
          </p:grpSpPr>
          <p:grpSp>
            <p:nvGrpSpPr>
              <p:cNvPr id="71" name="그룹 70"/>
              <p:cNvGrpSpPr/>
              <p:nvPr/>
            </p:nvGrpSpPr>
            <p:grpSpPr>
              <a:xfrm>
                <a:off x="506251" y="884006"/>
                <a:ext cx="4425789" cy="548616"/>
                <a:chOff x="506251" y="884006"/>
                <a:chExt cx="3678877" cy="548616"/>
              </a:xfrm>
            </p:grpSpPr>
            <p:sp>
              <p:nvSpPr>
                <p:cNvPr id="73" name="Text Box 63"/>
                <p:cNvSpPr txBox="1">
                  <a:spLocks noChangeArrowheads="1"/>
                </p:cNvSpPr>
                <p:nvPr/>
              </p:nvSpPr>
              <p:spPr bwMode="auto">
                <a:xfrm>
                  <a:off x="617406" y="951066"/>
                  <a:ext cx="184731" cy="36933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0" latinLnBrk="0" hangingPunct="0">
                    <a:defRPr/>
                  </a:pPr>
                  <a:endParaRPr kumimoji="0" lang="en-US" altLang="ko-KR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Y헤드라인M" pitchFamily="18" charset="-127"/>
                    <a:ea typeface="HY헤드라인M" pitchFamily="18" charset="-127"/>
                  </a:endParaRPr>
                </a:p>
              </p:txBody>
            </p:sp>
            <p:sp>
              <p:nvSpPr>
                <p:cNvPr id="74" name="텍스트 개체 틀 8"/>
                <p:cNvSpPr txBox="1">
                  <a:spLocks/>
                </p:cNvSpPr>
                <p:nvPr/>
              </p:nvSpPr>
              <p:spPr>
                <a:xfrm>
                  <a:off x="1198444" y="884006"/>
                  <a:ext cx="2986684" cy="511781"/>
                </a:xfrm>
                <a:prstGeom prst="rect">
                  <a:avLst/>
                </a:prstGeom>
                <a:extLst/>
              </p:spPr>
              <p:txBody>
                <a:bodyPr rtlCol="0" anchor="ctr"/>
                <a:lstStyle>
                  <a:lvl1pPr marL="342900" indent="-3429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ko-KR" altLang="en-US" sz="2500" kern="1200" smtClean="0">
                      <a:solidFill>
                        <a:schemeClr val="tx1"/>
                      </a:solidFill>
                      <a:latin typeface="HY견고딕" pitchFamily="18" charset="-127"/>
                      <a:ea typeface="HY견고딕" pitchFamily="18" charset="-127"/>
                      <a:cs typeface="+mn-cs"/>
                    </a:defRPr>
                  </a:lvl1pPr>
                  <a:lvl2pPr marL="742950" indent="-28575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–"/>
                    <a:defRPr lang="ko-KR" altLang="en-US" sz="1800" kern="1200" smtClean="0">
                      <a:solidFill>
                        <a:schemeClr val="tx1"/>
                      </a:solidFill>
                      <a:latin typeface="HY견고딕" pitchFamily="18" charset="-127"/>
                      <a:ea typeface="HY견고딕" pitchFamily="18" charset="-127"/>
                      <a:cs typeface="+mn-cs"/>
                    </a:defRPr>
                  </a:lvl2pPr>
                  <a:lvl3pPr marL="1143000" indent="-2286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ko-KR" altLang="en-US" sz="1800" kern="1200" smtClean="0">
                      <a:solidFill>
                        <a:schemeClr val="tx1"/>
                      </a:solidFill>
                      <a:latin typeface="HY견고딕" pitchFamily="18" charset="-127"/>
                      <a:ea typeface="HY견고딕" pitchFamily="18" charset="-127"/>
                      <a:cs typeface="+mn-cs"/>
                    </a:defRPr>
                  </a:lvl3pPr>
                  <a:lvl4pPr marL="1600200" indent="-2286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–"/>
                    <a:defRPr lang="ko-KR" altLang="en-US" sz="1800" kern="1200" smtClean="0">
                      <a:solidFill>
                        <a:schemeClr val="tx1"/>
                      </a:solidFill>
                      <a:latin typeface="HY견고딕" pitchFamily="18" charset="-127"/>
                      <a:ea typeface="HY견고딕" pitchFamily="18" charset="-127"/>
                      <a:cs typeface="+mn-cs"/>
                    </a:defRPr>
                  </a:lvl4pPr>
                  <a:lvl5pPr marL="2057400" indent="-2286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»"/>
                    <a:defRPr lang="ko-KR" altLang="en-US" sz="1800" kern="1200">
                      <a:solidFill>
                        <a:schemeClr val="tx1"/>
                      </a:solidFill>
                      <a:latin typeface="HY견고딕" pitchFamily="18" charset="-127"/>
                      <a:ea typeface="HY견고딕" pitchFamily="18" charset="-127"/>
                      <a:cs typeface="+mn-cs"/>
                    </a:defRPr>
                  </a:lvl5pPr>
                  <a:lvl6pPr marL="2514600" indent="-2286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>
                    <a:buNone/>
                    <a:defRPr/>
                  </a:pPr>
                  <a:endParaRPr lang="ko-KR" altLang="en-US" sz="1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pic>
              <p:nvPicPr>
                <p:cNvPr id="75" name="Picture 12" descr="바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6251" y="931071"/>
                  <a:ext cx="3561693" cy="50155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76" name="Rectangle 14"/>
                <p:cNvSpPr>
                  <a:spLocks noChangeArrowheads="1"/>
                </p:cNvSpPr>
                <p:nvPr/>
              </p:nvSpPr>
              <p:spPr bwMode="auto">
                <a:xfrm>
                  <a:off x="905771" y="971720"/>
                  <a:ext cx="2800511" cy="36933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>
                  <a:outerShdw dist="17961" dir="2700000" algn="ctr" rotWithShape="0">
                    <a:schemeClr val="bg1"/>
                  </a:outerShdw>
                </a:effectLst>
              </p:spPr>
              <p:txBody>
                <a:bodyPr wrap="square">
                  <a:spAutoFit/>
                </a:bodyPr>
                <a:lstStyle/>
                <a:p>
                  <a:pPr>
                    <a:buNone/>
                    <a:defRPr/>
                  </a:pPr>
                  <a:r>
                    <a:rPr lang="ko-KR" altLang="en-US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이용절차</a:t>
                  </a:r>
                  <a:endParaRPr lang="ko-KR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</p:txBody>
            </p:sp>
          </p:grpSp>
          <p:pic>
            <p:nvPicPr>
              <p:cNvPr id="72" name="Picture 3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2278" y="1071042"/>
                <a:ext cx="234950" cy="2524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77" name="텍스트 개체 틀 8"/>
          <p:cNvSpPr txBox="1">
            <a:spLocks/>
          </p:cNvSpPr>
          <p:nvPr/>
        </p:nvSpPr>
        <p:spPr>
          <a:xfrm>
            <a:off x="235085" y="18492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전자계약</a:t>
            </a: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7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67" grpId="1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그룹 37"/>
          <p:cNvGrpSpPr/>
          <p:nvPr/>
        </p:nvGrpSpPr>
        <p:grpSpPr>
          <a:xfrm>
            <a:off x="5461149" y="836712"/>
            <a:ext cx="2086281" cy="2340611"/>
            <a:chOff x="5176229" y="2002850"/>
            <a:chExt cx="1769594" cy="1985318"/>
          </a:xfrm>
        </p:grpSpPr>
        <p:sp>
          <p:nvSpPr>
            <p:cNvPr id="39" name="자유형 38"/>
            <p:cNvSpPr/>
            <p:nvPr/>
          </p:nvSpPr>
          <p:spPr>
            <a:xfrm>
              <a:off x="6330445" y="2460470"/>
              <a:ext cx="504694" cy="1527698"/>
            </a:xfrm>
            <a:custGeom>
              <a:avLst/>
              <a:gdLst>
                <a:gd name="connsiteX0" fmla="*/ 0 w 547679"/>
                <a:gd name="connsiteY0" fmla="*/ 0 h 1657813"/>
                <a:gd name="connsiteX1" fmla="*/ 547679 w 547679"/>
                <a:gd name="connsiteY1" fmla="*/ 771733 h 1657813"/>
                <a:gd name="connsiteX2" fmla="*/ 388424 w 547679"/>
                <a:gd name="connsiteY2" fmla="*/ 771733 h 1657813"/>
                <a:gd name="connsiteX3" fmla="*/ 388424 w 547679"/>
                <a:gd name="connsiteY3" fmla="*/ 1657813 h 1657813"/>
                <a:gd name="connsiteX4" fmla="*/ 0 w 547679"/>
                <a:gd name="connsiteY4" fmla="*/ 1657813 h 1657813"/>
                <a:gd name="connsiteX5" fmla="*/ 0 w 547679"/>
                <a:gd name="connsiteY5" fmla="*/ 0 h 16578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47679" h="1657813">
                  <a:moveTo>
                    <a:pt x="0" y="0"/>
                  </a:moveTo>
                  <a:lnTo>
                    <a:pt x="547679" y="771733"/>
                  </a:lnTo>
                  <a:lnTo>
                    <a:pt x="388424" y="771733"/>
                  </a:lnTo>
                  <a:lnTo>
                    <a:pt x="388424" y="1657813"/>
                  </a:lnTo>
                  <a:lnTo>
                    <a:pt x="0" y="1657813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19304B"/>
                </a:gs>
                <a:gs pos="100000">
                  <a:srgbClr val="0A1828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40" name="자유형 39"/>
            <p:cNvSpPr/>
            <p:nvPr/>
          </p:nvSpPr>
          <p:spPr>
            <a:xfrm>
              <a:off x="5176229" y="2002850"/>
              <a:ext cx="1154216" cy="1985317"/>
            </a:xfrm>
            <a:custGeom>
              <a:avLst/>
              <a:gdLst>
                <a:gd name="connsiteX0" fmla="*/ 900100 w 1252521"/>
                <a:gd name="connsiteY0" fmla="*/ 0 h 2154408"/>
                <a:gd name="connsiteX1" fmla="*/ 1252521 w 1252521"/>
                <a:gd name="connsiteY1" fmla="*/ 496595 h 2154408"/>
                <a:gd name="connsiteX2" fmla="*/ 1252521 w 1252521"/>
                <a:gd name="connsiteY2" fmla="*/ 2154408 h 2154408"/>
                <a:gd name="connsiteX3" fmla="*/ 136024 w 1252521"/>
                <a:gd name="connsiteY3" fmla="*/ 2154408 h 2154408"/>
                <a:gd name="connsiteX4" fmla="*/ 136024 w 1252521"/>
                <a:gd name="connsiteY4" fmla="*/ 1268328 h 2154408"/>
                <a:gd name="connsiteX5" fmla="*/ 0 w 1252521"/>
                <a:gd name="connsiteY5" fmla="*/ 1268328 h 2154408"/>
                <a:gd name="connsiteX6" fmla="*/ 900100 w 1252521"/>
                <a:gd name="connsiteY6" fmla="*/ 0 h 2154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52521" h="2154408">
                  <a:moveTo>
                    <a:pt x="900100" y="0"/>
                  </a:moveTo>
                  <a:lnTo>
                    <a:pt x="1252521" y="496595"/>
                  </a:lnTo>
                  <a:lnTo>
                    <a:pt x="1252521" y="2154408"/>
                  </a:lnTo>
                  <a:lnTo>
                    <a:pt x="136024" y="2154408"/>
                  </a:lnTo>
                  <a:lnTo>
                    <a:pt x="136024" y="1268328"/>
                  </a:lnTo>
                  <a:lnTo>
                    <a:pt x="0" y="1268328"/>
                  </a:lnTo>
                  <a:lnTo>
                    <a:pt x="900100" y="0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41" name="Text Box 8"/>
            <p:cNvSpPr txBox="1">
              <a:spLocks noChangeArrowheads="1"/>
            </p:cNvSpPr>
            <p:nvPr/>
          </p:nvSpPr>
          <p:spPr bwMode="auto">
            <a:xfrm>
              <a:off x="6100889" y="3118687"/>
              <a:ext cx="844934" cy="411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42" name="Text Box 8"/>
            <p:cNvSpPr txBox="1">
              <a:spLocks noChangeArrowheads="1"/>
            </p:cNvSpPr>
            <p:nvPr/>
          </p:nvSpPr>
          <p:spPr bwMode="auto">
            <a:xfrm>
              <a:off x="5316942" y="3078383"/>
              <a:ext cx="997193" cy="704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계약</a:t>
              </a:r>
              <a:endPara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완료</a:t>
              </a:r>
              <a:endParaRPr lang="ko-KR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70" name="직사각형 69"/>
          <p:cNvSpPr/>
          <p:nvPr/>
        </p:nvSpPr>
        <p:spPr>
          <a:xfrm>
            <a:off x="0" y="785191"/>
            <a:ext cx="9158909" cy="5551005"/>
          </a:xfrm>
          <a:prstGeom prst="rect">
            <a:avLst/>
          </a:prstGeom>
          <a:solidFill>
            <a:srgbClr val="FDFDFD">
              <a:alpha val="91765"/>
            </a:srgb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3" name="그룹 42"/>
          <p:cNvGrpSpPr/>
          <p:nvPr/>
        </p:nvGrpSpPr>
        <p:grpSpPr>
          <a:xfrm>
            <a:off x="1907375" y="1612692"/>
            <a:ext cx="1832375" cy="1564631"/>
            <a:chOff x="2168969" y="2661040"/>
            <a:chExt cx="1554230" cy="1327128"/>
          </a:xfrm>
        </p:grpSpPr>
        <p:sp>
          <p:nvSpPr>
            <p:cNvPr id="44" name="자유형 43"/>
            <p:cNvSpPr/>
            <p:nvPr/>
          </p:nvSpPr>
          <p:spPr>
            <a:xfrm>
              <a:off x="2308861" y="2661040"/>
              <a:ext cx="504695" cy="1327128"/>
            </a:xfrm>
            <a:custGeom>
              <a:avLst/>
              <a:gdLst>
                <a:gd name="connsiteX0" fmla="*/ 0 w 547680"/>
                <a:gd name="connsiteY0" fmla="*/ 0 h 1440161"/>
                <a:gd name="connsiteX1" fmla="*/ 547680 w 547680"/>
                <a:gd name="connsiteY1" fmla="*/ 0 h 1440161"/>
                <a:gd name="connsiteX2" fmla="*/ 547680 w 547680"/>
                <a:gd name="connsiteY2" fmla="*/ 1440161 h 1440161"/>
                <a:gd name="connsiteX3" fmla="*/ 0 w 547680"/>
                <a:gd name="connsiteY3" fmla="*/ 1440161 h 1440161"/>
                <a:gd name="connsiteX4" fmla="*/ 0 w 547680"/>
                <a:gd name="connsiteY4" fmla="*/ 0 h 1440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7680" h="1440161">
                  <a:moveTo>
                    <a:pt x="0" y="0"/>
                  </a:moveTo>
                  <a:lnTo>
                    <a:pt x="547680" y="0"/>
                  </a:lnTo>
                  <a:lnTo>
                    <a:pt x="547680" y="1440161"/>
                  </a:lnTo>
                  <a:lnTo>
                    <a:pt x="0" y="1440161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19304B"/>
                </a:gs>
                <a:gs pos="100000">
                  <a:srgbClr val="0A1828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45" name="자유형 44"/>
            <p:cNvSpPr/>
            <p:nvPr/>
          </p:nvSpPr>
          <p:spPr>
            <a:xfrm>
              <a:off x="2813557" y="2661040"/>
              <a:ext cx="882111" cy="1327128"/>
            </a:xfrm>
            <a:custGeom>
              <a:avLst/>
              <a:gdLst>
                <a:gd name="connsiteX0" fmla="*/ 0 w 957241"/>
                <a:gd name="connsiteY0" fmla="*/ 0 h 1440161"/>
                <a:gd name="connsiteX1" fmla="*/ 957241 w 957241"/>
                <a:gd name="connsiteY1" fmla="*/ 0 h 1440161"/>
                <a:gd name="connsiteX2" fmla="*/ 957241 w 957241"/>
                <a:gd name="connsiteY2" fmla="*/ 1440161 h 1440161"/>
                <a:gd name="connsiteX3" fmla="*/ 0 w 957241"/>
                <a:gd name="connsiteY3" fmla="*/ 1440161 h 1440161"/>
                <a:gd name="connsiteX4" fmla="*/ 0 w 957241"/>
                <a:gd name="connsiteY4" fmla="*/ 0 h 1440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7241" h="1440161">
                  <a:moveTo>
                    <a:pt x="0" y="0"/>
                  </a:moveTo>
                  <a:lnTo>
                    <a:pt x="957241" y="0"/>
                  </a:lnTo>
                  <a:lnTo>
                    <a:pt x="957241" y="1440161"/>
                  </a:lnTo>
                  <a:lnTo>
                    <a:pt x="0" y="1440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46" name="Text Box 8"/>
            <p:cNvSpPr txBox="1">
              <a:spLocks noChangeArrowheads="1"/>
            </p:cNvSpPr>
            <p:nvPr/>
          </p:nvSpPr>
          <p:spPr bwMode="auto">
            <a:xfrm>
              <a:off x="2168969" y="3118687"/>
              <a:ext cx="844934" cy="411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ko-KR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01</a:t>
              </a:r>
              <a:endParaRPr lang="ko-KR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47" name="Text Box 8"/>
            <p:cNvSpPr txBox="1">
              <a:spLocks noChangeArrowheads="1"/>
            </p:cNvSpPr>
            <p:nvPr/>
          </p:nvSpPr>
          <p:spPr bwMode="auto">
            <a:xfrm>
              <a:off x="2726006" y="2938954"/>
              <a:ext cx="997193" cy="704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수요</a:t>
              </a:r>
              <a:endPara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기관</a:t>
              </a:r>
              <a:endParaRPr lang="ko-KR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64" name="TextBox 155"/>
          <p:cNvSpPr txBox="1"/>
          <p:nvPr/>
        </p:nvSpPr>
        <p:spPr>
          <a:xfrm>
            <a:off x="235085" y="2185700"/>
            <a:ext cx="1744627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lnSpc>
                <a:spcPts val="1200"/>
              </a:lnSpc>
            </a:pP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계약서 </a:t>
            </a:r>
            <a:endParaRPr lang="en-US" altLang="ko-KR" dirty="0" smtClean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r"/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초안작성</a:t>
            </a:r>
            <a:endParaRPr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3831442" y="2425326"/>
            <a:ext cx="1619564" cy="1619564"/>
            <a:chOff x="3831442" y="2641350"/>
            <a:chExt cx="1619564" cy="1619564"/>
          </a:xfrm>
        </p:grpSpPr>
        <p:grpSp>
          <p:nvGrpSpPr>
            <p:cNvPr id="31" name="그룹 30"/>
            <p:cNvGrpSpPr/>
            <p:nvPr/>
          </p:nvGrpSpPr>
          <p:grpSpPr>
            <a:xfrm>
              <a:off x="3831442" y="2641350"/>
              <a:ext cx="1619564" cy="1619564"/>
              <a:chOff x="1344672" y="3084484"/>
              <a:chExt cx="2175768" cy="2175768"/>
            </a:xfrm>
          </p:grpSpPr>
          <p:sp>
            <p:nvSpPr>
              <p:cNvPr id="32" name="타원 31"/>
              <p:cNvSpPr/>
              <p:nvPr/>
            </p:nvSpPr>
            <p:spPr>
              <a:xfrm>
                <a:off x="1344672" y="3084484"/>
                <a:ext cx="2175768" cy="2175768"/>
              </a:xfrm>
              <a:prstGeom prst="ellipse">
                <a:avLst/>
              </a:prstGeom>
              <a:solidFill>
                <a:srgbClr val="FFFFFF">
                  <a:alpha val="80000"/>
                </a:srgbClr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  <p:sp>
            <p:nvSpPr>
              <p:cNvPr id="33" name="타원 32"/>
              <p:cNvSpPr/>
              <p:nvPr/>
            </p:nvSpPr>
            <p:spPr>
              <a:xfrm>
                <a:off x="1481832" y="3221644"/>
                <a:ext cx="1901448" cy="1901448"/>
              </a:xfrm>
              <a:prstGeom prst="ellipse">
                <a:avLst/>
              </a:prstGeom>
              <a:solidFill>
                <a:schemeClr val="tx2">
                  <a:lumMod val="75000"/>
                </a:schemeClr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</p:grpSp>
        <p:pic>
          <p:nvPicPr>
            <p:cNvPr id="9219" name="Picture 3" descr="C:\Users\노을\Desktop\그림1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000"/>
            <a:stretch/>
          </p:blipFill>
          <p:spPr bwMode="auto">
            <a:xfrm>
              <a:off x="4223984" y="3083870"/>
              <a:ext cx="844419" cy="3713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4092195" y="3476966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전자계약</a:t>
              </a:r>
              <a:endParaRPr lang="ko-KR" altLang="en-US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53" name="그룹 52"/>
          <p:cNvGrpSpPr/>
          <p:nvPr/>
        </p:nvGrpSpPr>
        <p:grpSpPr>
          <a:xfrm>
            <a:off x="2050852" y="3349455"/>
            <a:ext cx="2089100" cy="2167777"/>
            <a:chOff x="2312445" y="4121635"/>
            <a:chExt cx="1771985" cy="1838719"/>
          </a:xfrm>
        </p:grpSpPr>
        <p:sp>
          <p:nvSpPr>
            <p:cNvPr id="54" name="자유형 53"/>
            <p:cNvSpPr/>
            <p:nvPr/>
          </p:nvSpPr>
          <p:spPr>
            <a:xfrm>
              <a:off x="2312445" y="4121635"/>
              <a:ext cx="1353645" cy="1838719"/>
            </a:xfrm>
            <a:custGeom>
              <a:avLst/>
              <a:gdLst>
                <a:gd name="connsiteX0" fmla="*/ 0 w 1468936"/>
                <a:gd name="connsiteY0" fmla="*/ 0 h 1995324"/>
                <a:gd name="connsiteX1" fmla="*/ 549287 w 1468936"/>
                <a:gd name="connsiteY1" fmla="*/ 0 h 1995324"/>
                <a:gd name="connsiteX2" fmla="*/ 553643 w 1468936"/>
                <a:gd name="connsiteY2" fmla="*/ 86273 h 1995324"/>
                <a:gd name="connsiteX3" fmla="*/ 1385104 w 1468936"/>
                <a:gd name="connsiteY3" fmla="*/ 1473488 h 1995324"/>
                <a:gd name="connsiteX4" fmla="*/ 1468936 w 1468936"/>
                <a:gd name="connsiteY4" fmla="*/ 1524417 h 1995324"/>
                <a:gd name="connsiteX5" fmla="*/ 1211530 w 1468936"/>
                <a:gd name="connsiteY5" fmla="*/ 1995324 h 1995324"/>
                <a:gd name="connsiteX6" fmla="*/ 1043783 w 1468936"/>
                <a:gd name="connsiteY6" fmla="*/ 1893415 h 1995324"/>
                <a:gd name="connsiteX7" fmla="*/ 8379 w 1468936"/>
                <a:gd name="connsiteY7" fmla="*/ 165939 h 1995324"/>
                <a:gd name="connsiteX8" fmla="*/ 0 w 1468936"/>
                <a:gd name="connsiteY8" fmla="*/ 0 h 1995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68936" h="1995324">
                  <a:moveTo>
                    <a:pt x="0" y="0"/>
                  </a:moveTo>
                  <a:lnTo>
                    <a:pt x="549287" y="0"/>
                  </a:lnTo>
                  <a:lnTo>
                    <a:pt x="553643" y="86273"/>
                  </a:lnTo>
                  <a:cubicBezTo>
                    <a:pt x="612275" y="663609"/>
                    <a:pt x="928275" y="1164861"/>
                    <a:pt x="1385104" y="1473488"/>
                  </a:cubicBezTo>
                  <a:lnTo>
                    <a:pt x="1468936" y="1524417"/>
                  </a:lnTo>
                  <a:lnTo>
                    <a:pt x="1211530" y="1995324"/>
                  </a:lnTo>
                  <a:lnTo>
                    <a:pt x="1043783" y="1893415"/>
                  </a:lnTo>
                  <a:cubicBezTo>
                    <a:pt x="474902" y="1509087"/>
                    <a:pt x="81393" y="884887"/>
                    <a:pt x="8379" y="165939"/>
                  </a:cubicBez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55" name="자유형 54"/>
            <p:cNvSpPr/>
            <p:nvPr/>
          </p:nvSpPr>
          <p:spPr>
            <a:xfrm>
              <a:off x="2818621" y="4121635"/>
              <a:ext cx="1265809" cy="1404476"/>
            </a:xfrm>
            <a:custGeom>
              <a:avLst/>
              <a:gdLst>
                <a:gd name="connsiteX0" fmla="*/ 0 w 1373619"/>
                <a:gd name="connsiteY0" fmla="*/ 0 h 1524096"/>
                <a:gd name="connsiteX1" fmla="*/ 954289 w 1373619"/>
                <a:gd name="connsiteY1" fmla="*/ 0 h 1524096"/>
                <a:gd name="connsiteX2" fmla="*/ 956244 w 1373619"/>
                <a:gd name="connsiteY2" fmla="*/ 38710 h 1524096"/>
                <a:gd name="connsiteX3" fmla="*/ 1335912 w 1373619"/>
                <a:gd name="connsiteY3" fmla="*/ 672151 h 1524096"/>
                <a:gd name="connsiteX4" fmla="*/ 1373619 w 1373619"/>
                <a:gd name="connsiteY4" fmla="*/ 692618 h 1524096"/>
                <a:gd name="connsiteX5" fmla="*/ 919120 w 1373619"/>
                <a:gd name="connsiteY5" fmla="*/ 1524096 h 1524096"/>
                <a:gd name="connsiteX6" fmla="*/ 835817 w 1373619"/>
                <a:gd name="connsiteY6" fmla="*/ 1473488 h 1524096"/>
                <a:gd name="connsiteX7" fmla="*/ 4356 w 1373619"/>
                <a:gd name="connsiteY7" fmla="*/ 86273 h 1524096"/>
                <a:gd name="connsiteX8" fmla="*/ 0 w 1373619"/>
                <a:gd name="connsiteY8" fmla="*/ 0 h 152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73619" h="1524096">
                  <a:moveTo>
                    <a:pt x="0" y="0"/>
                  </a:moveTo>
                  <a:lnTo>
                    <a:pt x="954289" y="0"/>
                  </a:lnTo>
                  <a:lnTo>
                    <a:pt x="956244" y="38710"/>
                  </a:lnTo>
                  <a:cubicBezTo>
                    <a:pt x="983017" y="302338"/>
                    <a:pt x="1127311" y="531223"/>
                    <a:pt x="1335912" y="672151"/>
                  </a:cubicBezTo>
                  <a:lnTo>
                    <a:pt x="1373619" y="692618"/>
                  </a:lnTo>
                  <a:lnTo>
                    <a:pt x="919120" y="1524096"/>
                  </a:lnTo>
                  <a:lnTo>
                    <a:pt x="835817" y="1473488"/>
                  </a:lnTo>
                  <a:cubicBezTo>
                    <a:pt x="378988" y="1164861"/>
                    <a:pt x="62988" y="663609"/>
                    <a:pt x="4356" y="8627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56" name="Text Box 8"/>
            <p:cNvSpPr txBox="1">
              <a:spLocks noChangeArrowheads="1"/>
            </p:cNvSpPr>
            <p:nvPr/>
          </p:nvSpPr>
          <p:spPr bwMode="auto">
            <a:xfrm>
              <a:off x="2443289" y="4827681"/>
              <a:ext cx="844934" cy="411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ko-KR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02</a:t>
              </a:r>
              <a:endParaRPr lang="ko-KR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57" name="Text Box 8"/>
            <p:cNvSpPr txBox="1">
              <a:spLocks noChangeArrowheads="1"/>
            </p:cNvSpPr>
            <p:nvPr/>
          </p:nvSpPr>
          <p:spPr bwMode="auto">
            <a:xfrm>
              <a:off x="2939502" y="4311261"/>
              <a:ext cx="997193" cy="704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공급</a:t>
              </a:r>
              <a:endPara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업체</a:t>
              </a:r>
              <a:endParaRPr lang="ko-KR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66" name="TextBox 155"/>
          <p:cNvSpPr txBox="1"/>
          <p:nvPr/>
        </p:nvSpPr>
        <p:spPr>
          <a:xfrm>
            <a:off x="251520" y="4341004"/>
            <a:ext cx="2133414" cy="61555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초안 확인</a:t>
            </a:r>
            <a:endParaRPr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ctr"/>
            <a:r>
              <a:rPr lang="en-US" altLang="ko-K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수용 또</a:t>
            </a:r>
            <a:r>
              <a:rPr lang="ko-KR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는</a:t>
            </a:r>
            <a:r>
              <a:rPr lang="en-US" altLang="ko-K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수정요청</a:t>
            </a:r>
            <a:r>
              <a:rPr lang="en-US" altLang="ko-K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1600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58" name="그룹 57"/>
          <p:cNvGrpSpPr/>
          <p:nvPr/>
        </p:nvGrpSpPr>
        <p:grpSpPr>
          <a:xfrm>
            <a:off x="3521662" y="4135533"/>
            <a:ext cx="2376502" cy="1741739"/>
            <a:chOff x="3547876" y="4763068"/>
            <a:chExt cx="2015761" cy="1477352"/>
          </a:xfrm>
        </p:grpSpPr>
        <p:sp>
          <p:nvSpPr>
            <p:cNvPr id="59" name="자유형 58"/>
            <p:cNvSpPr/>
            <p:nvPr/>
          </p:nvSpPr>
          <p:spPr>
            <a:xfrm>
              <a:off x="3547876" y="5591151"/>
              <a:ext cx="2015761" cy="649269"/>
            </a:xfrm>
            <a:custGeom>
              <a:avLst/>
              <a:gdLst>
                <a:gd name="connsiteX0" fmla="*/ 254938 w 2187445"/>
                <a:gd name="connsiteY0" fmla="*/ 0 h 704568"/>
                <a:gd name="connsiteX1" fmla="*/ 368588 w 2187445"/>
                <a:gd name="connsiteY1" fmla="*/ 54748 h 704568"/>
                <a:gd name="connsiteX2" fmla="*/ 1111350 w 2187445"/>
                <a:gd name="connsiteY2" fmla="*/ 204705 h 704568"/>
                <a:gd name="connsiteX3" fmla="*/ 1854112 w 2187445"/>
                <a:gd name="connsiteY3" fmla="*/ 54748 h 704568"/>
                <a:gd name="connsiteX4" fmla="*/ 1966956 w 2187445"/>
                <a:gd name="connsiteY4" fmla="*/ 389 h 704568"/>
                <a:gd name="connsiteX5" fmla="*/ 2187445 w 2187445"/>
                <a:gd name="connsiteY5" fmla="*/ 403760 h 704568"/>
                <a:gd name="connsiteX6" fmla="*/ 2164390 w 2187445"/>
                <a:gd name="connsiteY6" fmla="*/ 417766 h 704568"/>
                <a:gd name="connsiteX7" fmla="*/ 1031722 w 2187445"/>
                <a:gd name="connsiteY7" fmla="*/ 704568 h 704568"/>
                <a:gd name="connsiteX8" fmla="*/ 106773 w 2187445"/>
                <a:gd name="connsiteY8" fmla="*/ 517829 h 704568"/>
                <a:gd name="connsiteX9" fmla="*/ 0 w 2187445"/>
                <a:gd name="connsiteY9" fmla="*/ 466394 h 704568"/>
                <a:gd name="connsiteX10" fmla="*/ 254938 w 2187445"/>
                <a:gd name="connsiteY10" fmla="*/ 0 h 7045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87445" h="704568">
                  <a:moveTo>
                    <a:pt x="254938" y="0"/>
                  </a:moveTo>
                  <a:lnTo>
                    <a:pt x="368588" y="54748"/>
                  </a:lnTo>
                  <a:cubicBezTo>
                    <a:pt x="596883" y="151309"/>
                    <a:pt x="847881" y="204705"/>
                    <a:pt x="1111350" y="204705"/>
                  </a:cubicBezTo>
                  <a:cubicBezTo>
                    <a:pt x="1374819" y="204705"/>
                    <a:pt x="1625817" y="151309"/>
                    <a:pt x="1854112" y="54748"/>
                  </a:cubicBezTo>
                  <a:lnTo>
                    <a:pt x="1966956" y="389"/>
                  </a:lnTo>
                  <a:lnTo>
                    <a:pt x="2187445" y="403760"/>
                  </a:lnTo>
                  <a:lnTo>
                    <a:pt x="2164390" y="417766"/>
                  </a:lnTo>
                  <a:cubicBezTo>
                    <a:pt x="1827690" y="600673"/>
                    <a:pt x="1441839" y="704568"/>
                    <a:pt x="1031722" y="704568"/>
                  </a:cubicBezTo>
                  <a:cubicBezTo>
                    <a:pt x="703629" y="704568"/>
                    <a:pt x="391065" y="638075"/>
                    <a:pt x="106773" y="517829"/>
                  </a:cubicBezTo>
                  <a:lnTo>
                    <a:pt x="0" y="466394"/>
                  </a:lnTo>
                  <a:lnTo>
                    <a:pt x="25493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60" name="자유형 59"/>
            <p:cNvSpPr/>
            <p:nvPr/>
          </p:nvSpPr>
          <p:spPr>
            <a:xfrm>
              <a:off x="3782292" y="4763068"/>
              <a:ext cx="1577648" cy="1016722"/>
            </a:xfrm>
            <a:custGeom>
              <a:avLst/>
              <a:gdLst>
                <a:gd name="connsiteX0" fmla="*/ 1220462 w 1712017"/>
                <a:gd name="connsiteY0" fmla="*/ 0 h 1103317"/>
                <a:gd name="connsiteX1" fmla="*/ 1712017 w 1712017"/>
                <a:gd name="connsiteY1" fmla="*/ 899269 h 1103317"/>
                <a:gd name="connsiteX2" fmla="*/ 1599731 w 1712017"/>
                <a:gd name="connsiteY2" fmla="*/ 953360 h 1103317"/>
                <a:gd name="connsiteX3" fmla="*/ 856969 w 1712017"/>
                <a:gd name="connsiteY3" fmla="*/ 1103317 h 1103317"/>
                <a:gd name="connsiteX4" fmla="*/ 114207 w 1712017"/>
                <a:gd name="connsiteY4" fmla="*/ 953360 h 1103317"/>
                <a:gd name="connsiteX5" fmla="*/ 0 w 1712017"/>
                <a:gd name="connsiteY5" fmla="*/ 898344 h 1103317"/>
                <a:gd name="connsiteX6" fmla="*/ 456534 w 1712017"/>
                <a:gd name="connsiteY6" fmla="*/ 63144 h 1103317"/>
                <a:gd name="connsiteX7" fmla="*/ 518230 w 1712017"/>
                <a:gd name="connsiteY7" fmla="*/ 85725 h 1103317"/>
                <a:gd name="connsiteX8" fmla="*/ 777341 w 1712017"/>
                <a:gd name="connsiteY8" fmla="*/ 124899 h 1103317"/>
                <a:gd name="connsiteX9" fmla="*/ 1116507 w 1712017"/>
                <a:gd name="connsiteY9" fmla="*/ 56424 h 1103317"/>
                <a:gd name="connsiteX10" fmla="*/ 1220462 w 1712017"/>
                <a:gd name="connsiteY10" fmla="*/ 0 h 1103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712017" h="1103317">
                  <a:moveTo>
                    <a:pt x="1220462" y="0"/>
                  </a:moveTo>
                  <a:lnTo>
                    <a:pt x="1712017" y="899269"/>
                  </a:lnTo>
                  <a:lnTo>
                    <a:pt x="1599731" y="953360"/>
                  </a:lnTo>
                  <a:cubicBezTo>
                    <a:pt x="1371436" y="1049921"/>
                    <a:pt x="1120438" y="1103317"/>
                    <a:pt x="856969" y="1103317"/>
                  </a:cubicBezTo>
                  <a:cubicBezTo>
                    <a:pt x="593500" y="1103317"/>
                    <a:pt x="342502" y="1049921"/>
                    <a:pt x="114207" y="953360"/>
                  </a:cubicBezTo>
                  <a:lnTo>
                    <a:pt x="0" y="898344"/>
                  </a:lnTo>
                  <a:lnTo>
                    <a:pt x="456534" y="63144"/>
                  </a:lnTo>
                  <a:lnTo>
                    <a:pt x="518230" y="85725"/>
                  </a:lnTo>
                  <a:cubicBezTo>
                    <a:pt x="600084" y="111184"/>
                    <a:pt x="687111" y="124899"/>
                    <a:pt x="777341" y="124899"/>
                  </a:cubicBezTo>
                  <a:cubicBezTo>
                    <a:pt x="897648" y="124899"/>
                    <a:pt x="1012261" y="100517"/>
                    <a:pt x="1116507" y="56424"/>
                  </a:cubicBezTo>
                  <a:lnTo>
                    <a:pt x="1220462" y="0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61" name="Text Box 8"/>
            <p:cNvSpPr txBox="1">
              <a:spLocks noChangeArrowheads="1"/>
            </p:cNvSpPr>
            <p:nvPr/>
          </p:nvSpPr>
          <p:spPr bwMode="auto">
            <a:xfrm>
              <a:off x="4103800" y="5772561"/>
              <a:ext cx="844934" cy="411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ko-KR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03</a:t>
              </a:r>
              <a:endParaRPr lang="ko-KR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62" name="Text Box 8"/>
            <p:cNvSpPr txBox="1">
              <a:spLocks noChangeArrowheads="1"/>
            </p:cNvSpPr>
            <p:nvPr/>
          </p:nvSpPr>
          <p:spPr bwMode="auto">
            <a:xfrm>
              <a:off x="4066253" y="4985866"/>
              <a:ext cx="997193" cy="704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공급</a:t>
              </a:r>
              <a:endPara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업체</a:t>
              </a:r>
              <a:endParaRPr lang="ko-KR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67" name="TextBox 155"/>
          <p:cNvSpPr txBox="1"/>
          <p:nvPr/>
        </p:nvSpPr>
        <p:spPr>
          <a:xfrm>
            <a:off x="3662722" y="6027385"/>
            <a:ext cx="213341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공급업체 서명</a:t>
            </a:r>
            <a:endParaRPr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48" name="그룹 47"/>
          <p:cNvGrpSpPr/>
          <p:nvPr/>
        </p:nvGrpSpPr>
        <p:grpSpPr>
          <a:xfrm>
            <a:off x="5292080" y="3361357"/>
            <a:ext cx="1967318" cy="2089373"/>
            <a:chOff x="5016110" y="4121635"/>
            <a:chExt cx="1668689" cy="1772217"/>
          </a:xfrm>
        </p:grpSpPr>
        <p:sp>
          <p:nvSpPr>
            <p:cNvPr id="49" name="자유형 48"/>
            <p:cNvSpPr/>
            <p:nvPr/>
          </p:nvSpPr>
          <p:spPr>
            <a:xfrm>
              <a:off x="5477206" y="4121635"/>
              <a:ext cx="1207593" cy="1772217"/>
            </a:xfrm>
            <a:custGeom>
              <a:avLst/>
              <a:gdLst>
                <a:gd name="connsiteX0" fmla="*/ 920414 w 1310444"/>
                <a:gd name="connsiteY0" fmla="*/ 0 h 1923158"/>
                <a:gd name="connsiteX1" fmla="*/ 1310444 w 1310444"/>
                <a:gd name="connsiteY1" fmla="*/ 0 h 1923158"/>
                <a:gd name="connsiteX2" fmla="*/ 1302065 w 1310444"/>
                <a:gd name="connsiteY2" fmla="*/ 165939 h 1923158"/>
                <a:gd name="connsiteX3" fmla="*/ 266661 w 1310444"/>
                <a:gd name="connsiteY3" fmla="*/ 1893415 h 1923158"/>
                <a:gd name="connsiteX4" fmla="*/ 217704 w 1310444"/>
                <a:gd name="connsiteY4" fmla="*/ 1923158 h 1923158"/>
                <a:gd name="connsiteX5" fmla="*/ 0 w 1310444"/>
                <a:gd name="connsiteY5" fmla="*/ 1524882 h 1923158"/>
                <a:gd name="connsiteX6" fmla="*/ 84596 w 1310444"/>
                <a:gd name="connsiteY6" fmla="*/ 1473488 h 1923158"/>
                <a:gd name="connsiteX7" fmla="*/ 916057 w 1310444"/>
                <a:gd name="connsiteY7" fmla="*/ 86273 h 1923158"/>
                <a:gd name="connsiteX8" fmla="*/ 920414 w 1310444"/>
                <a:gd name="connsiteY8" fmla="*/ 0 h 19231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0444" h="1923158">
                  <a:moveTo>
                    <a:pt x="920414" y="0"/>
                  </a:moveTo>
                  <a:lnTo>
                    <a:pt x="1310444" y="0"/>
                  </a:lnTo>
                  <a:lnTo>
                    <a:pt x="1302065" y="165939"/>
                  </a:lnTo>
                  <a:cubicBezTo>
                    <a:pt x="1229052" y="884887"/>
                    <a:pt x="835542" y="1509087"/>
                    <a:pt x="266661" y="1893415"/>
                  </a:cubicBezTo>
                  <a:lnTo>
                    <a:pt x="217704" y="1923158"/>
                  </a:lnTo>
                  <a:lnTo>
                    <a:pt x="0" y="1524882"/>
                  </a:lnTo>
                  <a:lnTo>
                    <a:pt x="84596" y="1473488"/>
                  </a:lnTo>
                  <a:cubicBezTo>
                    <a:pt x="541425" y="1164861"/>
                    <a:pt x="857426" y="663609"/>
                    <a:pt x="916057" y="86273"/>
                  </a:cubicBezTo>
                  <a:lnTo>
                    <a:pt x="920414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lumMod val="75000"/>
                    <a:lumOff val="2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50" name="자유형 49"/>
            <p:cNvSpPr/>
            <p:nvPr/>
          </p:nvSpPr>
          <p:spPr>
            <a:xfrm>
              <a:off x="5016110" y="4121635"/>
              <a:ext cx="1309272" cy="1405496"/>
            </a:xfrm>
            <a:custGeom>
              <a:avLst/>
              <a:gdLst>
                <a:gd name="connsiteX0" fmla="*/ 307237 w 1420783"/>
                <a:gd name="connsiteY0" fmla="*/ 0 h 1525203"/>
                <a:gd name="connsiteX1" fmla="*/ 1420783 w 1420783"/>
                <a:gd name="connsiteY1" fmla="*/ 0 h 1525203"/>
                <a:gd name="connsiteX2" fmla="*/ 1416426 w 1420783"/>
                <a:gd name="connsiteY2" fmla="*/ 86273 h 1525203"/>
                <a:gd name="connsiteX3" fmla="*/ 584965 w 1420783"/>
                <a:gd name="connsiteY3" fmla="*/ 1473488 h 1525203"/>
                <a:gd name="connsiteX4" fmla="*/ 499840 w 1420783"/>
                <a:gd name="connsiteY4" fmla="*/ 1525203 h 1525203"/>
                <a:gd name="connsiteX5" fmla="*/ 0 w 1420783"/>
                <a:gd name="connsiteY5" fmla="*/ 610777 h 1525203"/>
                <a:gd name="connsiteX6" fmla="*/ 54570 w 1420783"/>
                <a:gd name="connsiteY6" fmla="*/ 565752 h 1525203"/>
                <a:gd name="connsiteX7" fmla="*/ 305282 w 1420783"/>
                <a:gd name="connsiteY7" fmla="*/ 38710 h 1525203"/>
                <a:gd name="connsiteX8" fmla="*/ 307237 w 1420783"/>
                <a:gd name="connsiteY8" fmla="*/ 0 h 1525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20783" h="1525203">
                  <a:moveTo>
                    <a:pt x="307237" y="0"/>
                  </a:moveTo>
                  <a:lnTo>
                    <a:pt x="1420783" y="0"/>
                  </a:lnTo>
                  <a:lnTo>
                    <a:pt x="1416426" y="86273"/>
                  </a:lnTo>
                  <a:cubicBezTo>
                    <a:pt x="1357795" y="663609"/>
                    <a:pt x="1041794" y="1164861"/>
                    <a:pt x="584965" y="1473488"/>
                  </a:cubicBezTo>
                  <a:lnTo>
                    <a:pt x="499840" y="1525203"/>
                  </a:lnTo>
                  <a:lnTo>
                    <a:pt x="0" y="610777"/>
                  </a:lnTo>
                  <a:lnTo>
                    <a:pt x="54570" y="565752"/>
                  </a:lnTo>
                  <a:cubicBezTo>
                    <a:pt x="192542" y="427781"/>
                    <a:pt x="284459" y="243754"/>
                    <a:pt x="305282" y="38710"/>
                  </a:cubicBezTo>
                  <a:lnTo>
                    <a:pt x="307237" y="0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51" name="Text Box 8"/>
            <p:cNvSpPr txBox="1">
              <a:spLocks noChangeArrowheads="1"/>
            </p:cNvSpPr>
            <p:nvPr/>
          </p:nvSpPr>
          <p:spPr bwMode="auto">
            <a:xfrm>
              <a:off x="5825920" y="4827681"/>
              <a:ext cx="844934" cy="411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ko-KR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04</a:t>
              </a:r>
              <a:endParaRPr lang="ko-KR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52" name="Text Box 8"/>
            <p:cNvSpPr txBox="1">
              <a:spLocks noChangeArrowheads="1"/>
            </p:cNvSpPr>
            <p:nvPr/>
          </p:nvSpPr>
          <p:spPr bwMode="auto">
            <a:xfrm>
              <a:off x="5223833" y="4301165"/>
              <a:ext cx="997193" cy="704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수요</a:t>
              </a:r>
              <a:endPara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기관</a:t>
              </a:r>
              <a:endParaRPr lang="ko-KR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68" name="TextBox 155"/>
          <p:cNvSpPr txBox="1"/>
          <p:nvPr/>
        </p:nvSpPr>
        <p:spPr>
          <a:xfrm>
            <a:off x="6732240" y="4392106"/>
            <a:ext cx="213341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수요기관 서명</a:t>
            </a:r>
            <a:endParaRPr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3" name="텍스트 개체 틀 8"/>
          <p:cNvSpPr txBox="1">
            <a:spLocks/>
          </p:cNvSpPr>
          <p:nvPr/>
        </p:nvSpPr>
        <p:spPr>
          <a:xfrm>
            <a:off x="235085" y="18492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전자계약</a:t>
            </a: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65" name="그룹 64"/>
          <p:cNvGrpSpPr/>
          <p:nvPr/>
        </p:nvGrpSpPr>
        <p:grpSpPr>
          <a:xfrm>
            <a:off x="555668" y="744736"/>
            <a:ext cx="4425789" cy="548616"/>
            <a:chOff x="555668" y="744736"/>
            <a:chExt cx="4425789" cy="548616"/>
          </a:xfrm>
        </p:grpSpPr>
        <p:pic>
          <p:nvPicPr>
            <p:cNvPr id="69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1695" y="931772"/>
              <a:ext cx="234950" cy="252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71" name="그룹 70"/>
            <p:cNvGrpSpPr/>
            <p:nvPr/>
          </p:nvGrpSpPr>
          <p:grpSpPr>
            <a:xfrm>
              <a:off x="555668" y="744736"/>
              <a:ext cx="4425789" cy="548616"/>
              <a:chOff x="506251" y="884006"/>
              <a:chExt cx="4425789" cy="548616"/>
            </a:xfrm>
          </p:grpSpPr>
          <p:grpSp>
            <p:nvGrpSpPr>
              <p:cNvPr id="72" name="그룹 71"/>
              <p:cNvGrpSpPr/>
              <p:nvPr/>
            </p:nvGrpSpPr>
            <p:grpSpPr>
              <a:xfrm>
                <a:off x="506251" y="884006"/>
                <a:ext cx="4425789" cy="548616"/>
                <a:chOff x="506251" y="884006"/>
                <a:chExt cx="3678877" cy="548616"/>
              </a:xfrm>
            </p:grpSpPr>
            <p:sp>
              <p:nvSpPr>
                <p:cNvPr id="74" name="Text Box 63"/>
                <p:cNvSpPr txBox="1">
                  <a:spLocks noChangeArrowheads="1"/>
                </p:cNvSpPr>
                <p:nvPr/>
              </p:nvSpPr>
              <p:spPr bwMode="auto">
                <a:xfrm>
                  <a:off x="617406" y="951066"/>
                  <a:ext cx="184731" cy="36933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0" latinLnBrk="0" hangingPunct="0">
                    <a:defRPr/>
                  </a:pPr>
                  <a:endParaRPr kumimoji="0" lang="en-US" altLang="ko-KR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Y헤드라인M" pitchFamily="18" charset="-127"/>
                    <a:ea typeface="HY헤드라인M" pitchFamily="18" charset="-127"/>
                  </a:endParaRPr>
                </a:p>
              </p:txBody>
            </p:sp>
            <p:sp>
              <p:nvSpPr>
                <p:cNvPr id="75" name="텍스트 개체 틀 8"/>
                <p:cNvSpPr txBox="1">
                  <a:spLocks/>
                </p:cNvSpPr>
                <p:nvPr/>
              </p:nvSpPr>
              <p:spPr>
                <a:xfrm>
                  <a:off x="1198444" y="884006"/>
                  <a:ext cx="2986684" cy="511781"/>
                </a:xfrm>
                <a:prstGeom prst="rect">
                  <a:avLst/>
                </a:prstGeom>
                <a:extLst/>
              </p:spPr>
              <p:txBody>
                <a:bodyPr rtlCol="0" anchor="ctr"/>
                <a:lstStyle>
                  <a:lvl1pPr marL="342900" indent="-3429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ko-KR" altLang="en-US" sz="2500" kern="1200" smtClean="0">
                      <a:solidFill>
                        <a:schemeClr val="tx1"/>
                      </a:solidFill>
                      <a:latin typeface="HY견고딕" pitchFamily="18" charset="-127"/>
                      <a:ea typeface="HY견고딕" pitchFamily="18" charset="-127"/>
                      <a:cs typeface="+mn-cs"/>
                    </a:defRPr>
                  </a:lvl1pPr>
                  <a:lvl2pPr marL="742950" indent="-28575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–"/>
                    <a:defRPr lang="ko-KR" altLang="en-US" sz="1800" kern="1200" smtClean="0">
                      <a:solidFill>
                        <a:schemeClr val="tx1"/>
                      </a:solidFill>
                      <a:latin typeface="HY견고딕" pitchFamily="18" charset="-127"/>
                      <a:ea typeface="HY견고딕" pitchFamily="18" charset="-127"/>
                      <a:cs typeface="+mn-cs"/>
                    </a:defRPr>
                  </a:lvl2pPr>
                  <a:lvl3pPr marL="1143000" indent="-2286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ko-KR" altLang="en-US" sz="1800" kern="1200" smtClean="0">
                      <a:solidFill>
                        <a:schemeClr val="tx1"/>
                      </a:solidFill>
                      <a:latin typeface="HY견고딕" pitchFamily="18" charset="-127"/>
                      <a:ea typeface="HY견고딕" pitchFamily="18" charset="-127"/>
                      <a:cs typeface="+mn-cs"/>
                    </a:defRPr>
                  </a:lvl3pPr>
                  <a:lvl4pPr marL="1600200" indent="-2286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–"/>
                    <a:defRPr lang="ko-KR" altLang="en-US" sz="1800" kern="1200" smtClean="0">
                      <a:solidFill>
                        <a:schemeClr val="tx1"/>
                      </a:solidFill>
                      <a:latin typeface="HY견고딕" pitchFamily="18" charset="-127"/>
                      <a:ea typeface="HY견고딕" pitchFamily="18" charset="-127"/>
                      <a:cs typeface="+mn-cs"/>
                    </a:defRPr>
                  </a:lvl4pPr>
                  <a:lvl5pPr marL="2057400" indent="-2286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»"/>
                    <a:defRPr lang="ko-KR" altLang="en-US" sz="1800" kern="1200">
                      <a:solidFill>
                        <a:schemeClr val="tx1"/>
                      </a:solidFill>
                      <a:latin typeface="HY견고딕" pitchFamily="18" charset="-127"/>
                      <a:ea typeface="HY견고딕" pitchFamily="18" charset="-127"/>
                      <a:cs typeface="+mn-cs"/>
                    </a:defRPr>
                  </a:lvl5pPr>
                  <a:lvl6pPr marL="2514600" indent="-2286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>
                    <a:buNone/>
                    <a:defRPr/>
                  </a:pPr>
                  <a:endParaRPr lang="ko-KR" altLang="en-US" sz="1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pic>
              <p:nvPicPr>
                <p:cNvPr id="76" name="Picture 12" descr="바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6251" y="931071"/>
                  <a:ext cx="3561693" cy="50155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77" name="Rectangle 14"/>
                <p:cNvSpPr>
                  <a:spLocks noChangeArrowheads="1"/>
                </p:cNvSpPr>
                <p:nvPr/>
              </p:nvSpPr>
              <p:spPr bwMode="auto">
                <a:xfrm>
                  <a:off x="905771" y="971720"/>
                  <a:ext cx="2800511" cy="36933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>
                  <a:outerShdw dist="17961" dir="2700000" algn="ctr" rotWithShape="0">
                    <a:schemeClr val="bg1"/>
                  </a:outerShdw>
                </a:effectLst>
              </p:spPr>
              <p:txBody>
                <a:bodyPr wrap="square">
                  <a:spAutoFit/>
                </a:bodyPr>
                <a:lstStyle/>
                <a:p>
                  <a:pPr>
                    <a:buNone/>
                    <a:defRPr/>
                  </a:pPr>
                  <a:r>
                    <a:rPr lang="ko-KR" altLang="en-US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이용절차</a:t>
                  </a:r>
                  <a:endParaRPr lang="ko-KR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</p:txBody>
            </p:sp>
          </p:grpSp>
          <p:pic>
            <p:nvPicPr>
              <p:cNvPr id="73" name="Picture 3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2278" y="1071042"/>
                <a:ext cx="234950" cy="2524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858960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8" grpId="1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235085" y="1052736"/>
            <a:ext cx="8589791" cy="5256584"/>
            <a:chOff x="86665" y="692696"/>
            <a:chExt cx="8972139" cy="5605463"/>
          </a:xfrm>
        </p:grpSpPr>
        <p:sp>
          <p:nvSpPr>
            <p:cNvPr id="2" name="직사각형 1"/>
            <p:cNvSpPr/>
            <p:nvPr/>
          </p:nvSpPr>
          <p:spPr>
            <a:xfrm>
              <a:off x="1873348" y="692696"/>
              <a:ext cx="7163148" cy="5605463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3314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618"/>
            <a:stretch/>
          </p:blipFill>
          <p:spPr bwMode="auto">
            <a:xfrm>
              <a:off x="87411" y="692696"/>
              <a:ext cx="1825872" cy="5605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직사각형 19"/>
            <p:cNvSpPr/>
            <p:nvPr/>
          </p:nvSpPr>
          <p:spPr>
            <a:xfrm>
              <a:off x="191880" y="3898207"/>
              <a:ext cx="1506184" cy="239712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22" name="그림 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054" t="26678" r="560"/>
            <a:stretch/>
          </p:blipFill>
          <p:spPr bwMode="auto">
            <a:xfrm>
              <a:off x="1780059" y="726978"/>
              <a:ext cx="7258997" cy="4131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직사각형 22"/>
            <p:cNvSpPr/>
            <p:nvPr/>
          </p:nvSpPr>
          <p:spPr>
            <a:xfrm>
              <a:off x="86665" y="4713983"/>
              <a:ext cx="8972139" cy="10801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t"/>
            <a:lstStyle/>
            <a:p>
              <a:pPr algn="ctr" latinLnBrk="0">
                <a:spcBef>
                  <a:spcPct val="0"/>
                </a:spcBef>
                <a:defRPr/>
              </a:pPr>
              <a:r>
                <a:rPr lang="en-US" altLang="ko-KR" sz="24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'</a:t>
              </a:r>
              <a:r>
                <a:rPr lang="ko-KR" altLang="en-US" sz="24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수요기관 </a:t>
              </a:r>
              <a:r>
                <a:rPr lang="ko-KR" altLang="en-US" sz="2400" dirty="0" err="1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서명대기중</a:t>
              </a:r>
              <a:r>
                <a:rPr lang="en-US" altLang="ko-KR" sz="24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' </a:t>
              </a:r>
              <a:r>
                <a:rPr lang="ko-KR" altLang="en-US" sz="2400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클릭 후 공인인증서 서명</a:t>
              </a:r>
              <a:endParaRPr lang="en-US" altLang="ko-KR" sz="24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 latinLnBrk="0">
                <a:lnSpc>
                  <a:spcPct val="150000"/>
                </a:lnSpc>
                <a:spcBef>
                  <a:spcPct val="0"/>
                </a:spcBef>
                <a:defRPr/>
              </a:pPr>
              <a:r>
                <a:rPr lang="ko-KR" altLang="en-US" sz="2000" dirty="0" err="1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마이데스크</a:t>
              </a:r>
              <a:r>
                <a:rPr lang="ko-KR" altLang="en-US" sz="20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</a:t>
              </a:r>
              <a:r>
                <a:rPr lang="en-US" altLang="ko-KR" sz="20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&gt; </a:t>
              </a:r>
              <a:r>
                <a:rPr lang="ko-KR" altLang="en-US" sz="20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전자계약현황 </a:t>
              </a:r>
              <a:r>
                <a:rPr lang="en-US" altLang="ko-KR" sz="20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&gt; </a:t>
              </a:r>
              <a:r>
                <a:rPr lang="ko-KR" altLang="en-US" sz="2000" dirty="0" smtClean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계약현황 </a:t>
              </a:r>
              <a:endParaRPr lang="en-US" altLang="ko-KR" sz="2000" dirty="0" smtClean="0">
                <a:solidFill>
                  <a:schemeClr val="bg1">
                    <a:lumMod val="8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4571999" y="2467137"/>
              <a:ext cx="1470991" cy="301926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10" name="텍스트 개체 틀 8"/>
          <p:cNvSpPr txBox="1">
            <a:spLocks/>
          </p:cNvSpPr>
          <p:nvPr/>
        </p:nvSpPr>
        <p:spPr>
          <a:xfrm>
            <a:off x="235085" y="18492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전자계약</a:t>
            </a:r>
            <a:r>
              <a:rPr lang="en-US" altLang="ko-KR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서명하기</a:t>
            </a: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9964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텍스트 개체 틀 8"/>
          <p:cNvSpPr txBox="1">
            <a:spLocks/>
          </p:cNvSpPr>
          <p:nvPr/>
        </p:nvSpPr>
        <p:spPr>
          <a:xfrm>
            <a:off x="98928" y="44624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dirty="0">
                <a:solidFill>
                  <a:schemeClr val="bg1"/>
                </a:solidFill>
              </a:rPr>
              <a:t>S2B </a:t>
            </a:r>
            <a:r>
              <a:rPr lang="ko-KR" altLang="en-US" dirty="0">
                <a:solidFill>
                  <a:schemeClr val="bg1"/>
                </a:solidFill>
              </a:rPr>
              <a:t>시스템안내</a:t>
            </a:r>
            <a:r>
              <a:rPr lang="en-US" altLang="ko-KR" dirty="0">
                <a:solidFill>
                  <a:schemeClr val="bg1"/>
                </a:solidFill>
              </a:rPr>
              <a:t>: </a:t>
            </a:r>
            <a:r>
              <a:rPr lang="ko-KR" altLang="en-US" dirty="0" smtClean="0">
                <a:solidFill>
                  <a:schemeClr val="bg1"/>
                </a:solidFill>
              </a:rPr>
              <a:t>전자계약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70" name="직사각형 69"/>
          <p:cNvSpPr/>
          <p:nvPr/>
        </p:nvSpPr>
        <p:spPr>
          <a:xfrm>
            <a:off x="0" y="785191"/>
            <a:ext cx="9158909" cy="5570883"/>
          </a:xfrm>
          <a:prstGeom prst="rect">
            <a:avLst/>
          </a:prstGeom>
          <a:solidFill>
            <a:srgbClr val="FDFDFD">
              <a:alpha val="91765"/>
            </a:srgb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3" name="그룹 42"/>
          <p:cNvGrpSpPr/>
          <p:nvPr/>
        </p:nvGrpSpPr>
        <p:grpSpPr>
          <a:xfrm>
            <a:off x="1907375" y="1612692"/>
            <a:ext cx="1832375" cy="1564631"/>
            <a:chOff x="2168969" y="2661040"/>
            <a:chExt cx="1554230" cy="1327128"/>
          </a:xfrm>
        </p:grpSpPr>
        <p:sp>
          <p:nvSpPr>
            <p:cNvPr id="44" name="자유형 43"/>
            <p:cNvSpPr/>
            <p:nvPr/>
          </p:nvSpPr>
          <p:spPr>
            <a:xfrm>
              <a:off x="2308861" y="2661040"/>
              <a:ext cx="504695" cy="1327128"/>
            </a:xfrm>
            <a:custGeom>
              <a:avLst/>
              <a:gdLst>
                <a:gd name="connsiteX0" fmla="*/ 0 w 547680"/>
                <a:gd name="connsiteY0" fmla="*/ 0 h 1440161"/>
                <a:gd name="connsiteX1" fmla="*/ 547680 w 547680"/>
                <a:gd name="connsiteY1" fmla="*/ 0 h 1440161"/>
                <a:gd name="connsiteX2" fmla="*/ 547680 w 547680"/>
                <a:gd name="connsiteY2" fmla="*/ 1440161 h 1440161"/>
                <a:gd name="connsiteX3" fmla="*/ 0 w 547680"/>
                <a:gd name="connsiteY3" fmla="*/ 1440161 h 1440161"/>
                <a:gd name="connsiteX4" fmla="*/ 0 w 547680"/>
                <a:gd name="connsiteY4" fmla="*/ 0 h 1440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7680" h="1440161">
                  <a:moveTo>
                    <a:pt x="0" y="0"/>
                  </a:moveTo>
                  <a:lnTo>
                    <a:pt x="547680" y="0"/>
                  </a:lnTo>
                  <a:lnTo>
                    <a:pt x="547680" y="1440161"/>
                  </a:lnTo>
                  <a:lnTo>
                    <a:pt x="0" y="1440161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19304B"/>
                </a:gs>
                <a:gs pos="100000">
                  <a:srgbClr val="0A1828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45" name="자유형 44"/>
            <p:cNvSpPr/>
            <p:nvPr/>
          </p:nvSpPr>
          <p:spPr>
            <a:xfrm>
              <a:off x="2813557" y="2661040"/>
              <a:ext cx="882111" cy="1327128"/>
            </a:xfrm>
            <a:custGeom>
              <a:avLst/>
              <a:gdLst>
                <a:gd name="connsiteX0" fmla="*/ 0 w 957241"/>
                <a:gd name="connsiteY0" fmla="*/ 0 h 1440161"/>
                <a:gd name="connsiteX1" fmla="*/ 957241 w 957241"/>
                <a:gd name="connsiteY1" fmla="*/ 0 h 1440161"/>
                <a:gd name="connsiteX2" fmla="*/ 957241 w 957241"/>
                <a:gd name="connsiteY2" fmla="*/ 1440161 h 1440161"/>
                <a:gd name="connsiteX3" fmla="*/ 0 w 957241"/>
                <a:gd name="connsiteY3" fmla="*/ 1440161 h 1440161"/>
                <a:gd name="connsiteX4" fmla="*/ 0 w 957241"/>
                <a:gd name="connsiteY4" fmla="*/ 0 h 1440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7241" h="1440161">
                  <a:moveTo>
                    <a:pt x="0" y="0"/>
                  </a:moveTo>
                  <a:lnTo>
                    <a:pt x="957241" y="0"/>
                  </a:lnTo>
                  <a:lnTo>
                    <a:pt x="957241" y="1440161"/>
                  </a:lnTo>
                  <a:lnTo>
                    <a:pt x="0" y="1440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46" name="Text Box 8"/>
            <p:cNvSpPr txBox="1">
              <a:spLocks noChangeArrowheads="1"/>
            </p:cNvSpPr>
            <p:nvPr/>
          </p:nvSpPr>
          <p:spPr bwMode="auto">
            <a:xfrm>
              <a:off x="2168969" y="3118687"/>
              <a:ext cx="844934" cy="411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ko-KR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01</a:t>
              </a:r>
              <a:endParaRPr lang="ko-KR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47" name="Text Box 8"/>
            <p:cNvSpPr txBox="1">
              <a:spLocks noChangeArrowheads="1"/>
            </p:cNvSpPr>
            <p:nvPr/>
          </p:nvSpPr>
          <p:spPr bwMode="auto">
            <a:xfrm>
              <a:off x="2726006" y="2938954"/>
              <a:ext cx="997193" cy="704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수요</a:t>
              </a:r>
              <a:endPara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기관</a:t>
              </a:r>
              <a:endParaRPr lang="ko-KR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64" name="TextBox 155"/>
          <p:cNvSpPr txBox="1"/>
          <p:nvPr/>
        </p:nvSpPr>
        <p:spPr>
          <a:xfrm>
            <a:off x="235085" y="2185700"/>
            <a:ext cx="1744627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lnSpc>
                <a:spcPts val="1200"/>
              </a:lnSpc>
            </a:pP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계약서 </a:t>
            </a:r>
            <a:endParaRPr lang="en-US" altLang="ko-KR" dirty="0" smtClean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r"/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초안작성</a:t>
            </a:r>
            <a:endParaRPr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53" name="그룹 52"/>
          <p:cNvGrpSpPr/>
          <p:nvPr/>
        </p:nvGrpSpPr>
        <p:grpSpPr>
          <a:xfrm>
            <a:off x="2050852" y="3349455"/>
            <a:ext cx="2089100" cy="2167777"/>
            <a:chOff x="2312445" y="4121635"/>
            <a:chExt cx="1771985" cy="1838719"/>
          </a:xfrm>
        </p:grpSpPr>
        <p:sp>
          <p:nvSpPr>
            <p:cNvPr id="54" name="자유형 53"/>
            <p:cNvSpPr/>
            <p:nvPr/>
          </p:nvSpPr>
          <p:spPr>
            <a:xfrm>
              <a:off x="2312445" y="4121635"/>
              <a:ext cx="1353645" cy="1838719"/>
            </a:xfrm>
            <a:custGeom>
              <a:avLst/>
              <a:gdLst>
                <a:gd name="connsiteX0" fmla="*/ 0 w 1468936"/>
                <a:gd name="connsiteY0" fmla="*/ 0 h 1995324"/>
                <a:gd name="connsiteX1" fmla="*/ 549287 w 1468936"/>
                <a:gd name="connsiteY1" fmla="*/ 0 h 1995324"/>
                <a:gd name="connsiteX2" fmla="*/ 553643 w 1468936"/>
                <a:gd name="connsiteY2" fmla="*/ 86273 h 1995324"/>
                <a:gd name="connsiteX3" fmla="*/ 1385104 w 1468936"/>
                <a:gd name="connsiteY3" fmla="*/ 1473488 h 1995324"/>
                <a:gd name="connsiteX4" fmla="*/ 1468936 w 1468936"/>
                <a:gd name="connsiteY4" fmla="*/ 1524417 h 1995324"/>
                <a:gd name="connsiteX5" fmla="*/ 1211530 w 1468936"/>
                <a:gd name="connsiteY5" fmla="*/ 1995324 h 1995324"/>
                <a:gd name="connsiteX6" fmla="*/ 1043783 w 1468936"/>
                <a:gd name="connsiteY6" fmla="*/ 1893415 h 1995324"/>
                <a:gd name="connsiteX7" fmla="*/ 8379 w 1468936"/>
                <a:gd name="connsiteY7" fmla="*/ 165939 h 1995324"/>
                <a:gd name="connsiteX8" fmla="*/ 0 w 1468936"/>
                <a:gd name="connsiteY8" fmla="*/ 0 h 1995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68936" h="1995324">
                  <a:moveTo>
                    <a:pt x="0" y="0"/>
                  </a:moveTo>
                  <a:lnTo>
                    <a:pt x="549287" y="0"/>
                  </a:lnTo>
                  <a:lnTo>
                    <a:pt x="553643" y="86273"/>
                  </a:lnTo>
                  <a:cubicBezTo>
                    <a:pt x="612275" y="663609"/>
                    <a:pt x="928275" y="1164861"/>
                    <a:pt x="1385104" y="1473488"/>
                  </a:cubicBezTo>
                  <a:lnTo>
                    <a:pt x="1468936" y="1524417"/>
                  </a:lnTo>
                  <a:lnTo>
                    <a:pt x="1211530" y="1995324"/>
                  </a:lnTo>
                  <a:lnTo>
                    <a:pt x="1043783" y="1893415"/>
                  </a:lnTo>
                  <a:cubicBezTo>
                    <a:pt x="474902" y="1509087"/>
                    <a:pt x="81393" y="884887"/>
                    <a:pt x="8379" y="165939"/>
                  </a:cubicBez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55" name="자유형 54"/>
            <p:cNvSpPr/>
            <p:nvPr/>
          </p:nvSpPr>
          <p:spPr>
            <a:xfrm>
              <a:off x="2818621" y="4121635"/>
              <a:ext cx="1265809" cy="1404476"/>
            </a:xfrm>
            <a:custGeom>
              <a:avLst/>
              <a:gdLst>
                <a:gd name="connsiteX0" fmla="*/ 0 w 1373619"/>
                <a:gd name="connsiteY0" fmla="*/ 0 h 1524096"/>
                <a:gd name="connsiteX1" fmla="*/ 954289 w 1373619"/>
                <a:gd name="connsiteY1" fmla="*/ 0 h 1524096"/>
                <a:gd name="connsiteX2" fmla="*/ 956244 w 1373619"/>
                <a:gd name="connsiteY2" fmla="*/ 38710 h 1524096"/>
                <a:gd name="connsiteX3" fmla="*/ 1335912 w 1373619"/>
                <a:gd name="connsiteY3" fmla="*/ 672151 h 1524096"/>
                <a:gd name="connsiteX4" fmla="*/ 1373619 w 1373619"/>
                <a:gd name="connsiteY4" fmla="*/ 692618 h 1524096"/>
                <a:gd name="connsiteX5" fmla="*/ 919120 w 1373619"/>
                <a:gd name="connsiteY5" fmla="*/ 1524096 h 1524096"/>
                <a:gd name="connsiteX6" fmla="*/ 835817 w 1373619"/>
                <a:gd name="connsiteY6" fmla="*/ 1473488 h 1524096"/>
                <a:gd name="connsiteX7" fmla="*/ 4356 w 1373619"/>
                <a:gd name="connsiteY7" fmla="*/ 86273 h 1524096"/>
                <a:gd name="connsiteX8" fmla="*/ 0 w 1373619"/>
                <a:gd name="connsiteY8" fmla="*/ 0 h 152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73619" h="1524096">
                  <a:moveTo>
                    <a:pt x="0" y="0"/>
                  </a:moveTo>
                  <a:lnTo>
                    <a:pt x="954289" y="0"/>
                  </a:lnTo>
                  <a:lnTo>
                    <a:pt x="956244" y="38710"/>
                  </a:lnTo>
                  <a:cubicBezTo>
                    <a:pt x="983017" y="302338"/>
                    <a:pt x="1127311" y="531223"/>
                    <a:pt x="1335912" y="672151"/>
                  </a:cubicBezTo>
                  <a:lnTo>
                    <a:pt x="1373619" y="692618"/>
                  </a:lnTo>
                  <a:lnTo>
                    <a:pt x="919120" y="1524096"/>
                  </a:lnTo>
                  <a:lnTo>
                    <a:pt x="835817" y="1473488"/>
                  </a:lnTo>
                  <a:cubicBezTo>
                    <a:pt x="378988" y="1164861"/>
                    <a:pt x="62988" y="663609"/>
                    <a:pt x="4356" y="8627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56" name="Text Box 8"/>
            <p:cNvSpPr txBox="1">
              <a:spLocks noChangeArrowheads="1"/>
            </p:cNvSpPr>
            <p:nvPr/>
          </p:nvSpPr>
          <p:spPr bwMode="auto">
            <a:xfrm>
              <a:off x="2443289" y="4827681"/>
              <a:ext cx="844934" cy="411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ko-KR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02</a:t>
              </a:r>
              <a:endParaRPr lang="ko-KR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57" name="Text Box 8"/>
            <p:cNvSpPr txBox="1">
              <a:spLocks noChangeArrowheads="1"/>
            </p:cNvSpPr>
            <p:nvPr/>
          </p:nvSpPr>
          <p:spPr bwMode="auto">
            <a:xfrm>
              <a:off x="2939502" y="4311261"/>
              <a:ext cx="997193" cy="704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공급</a:t>
              </a:r>
              <a:endPara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업체</a:t>
              </a:r>
              <a:endParaRPr lang="ko-KR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66" name="TextBox 155"/>
          <p:cNvSpPr txBox="1"/>
          <p:nvPr/>
        </p:nvSpPr>
        <p:spPr>
          <a:xfrm>
            <a:off x="251520" y="4341004"/>
            <a:ext cx="2133414" cy="61555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초안 확인</a:t>
            </a:r>
            <a:endParaRPr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ctr"/>
            <a:r>
              <a:rPr lang="en-US" altLang="ko-K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수용 또</a:t>
            </a:r>
            <a:r>
              <a:rPr lang="ko-KR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는</a:t>
            </a:r>
            <a:r>
              <a:rPr lang="en-US" altLang="ko-K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수정요청</a:t>
            </a:r>
            <a:r>
              <a:rPr lang="en-US" altLang="ko-K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1600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58" name="그룹 57"/>
          <p:cNvGrpSpPr/>
          <p:nvPr/>
        </p:nvGrpSpPr>
        <p:grpSpPr>
          <a:xfrm>
            <a:off x="3521662" y="4135533"/>
            <a:ext cx="2376502" cy="1741739"/>
            <a:chOff x="3547876" y="4763068"/>
            <a:chExt cx="2015761" cy="1477352"/>
          </a:xfrm>
        </p:grpSpPr>
        <p:sp>
          <p:nvSpPr>
            <p:cNvPr id="59" name="자유형 58"/>
            <p:cNvSpPr/>
            <p:nvPr/>
          </p:nvSpPr>
          <p:spPr>
            <a:xfrm>
              <a:off x="3547876" y="5591151"/>
              <a:ext cx="2015761" cy="649269"/>
            </a:xfrm>
            <a:custGeom>
              <a:avLst/>
              <a:gdLst>
                <a:gd name="connsiteX0" fmla="*/ 254938 w 2187445"/>
                <a:gd name="connsiteY0" fmla="*/ 0 h 704568"/>
                <a:gd name="connsiteX1" fmla="*/ 368588 w 2187445"/>
                <a:gd name="connsiteY1" fmla="*/ 54748 h 704568"/>
                <a:gd name="connsiteX2" fmla="*/ 1111350 w 2187445"/>
                <a:gd name="connsiteY2" fmla="*/ 204705 h 704568"/>
                <a:gd name="connsiteX3" fmla="*/ 1854112 w 2187445"/>
                <a:gd name="connsiteY3" fmla="*/ 54748 h 704568"/>
                <a:gd name="connsiteX4" fmla="*/ 1966956 w 2187445"/>
                <a:gd name="connsiteY4" fmla="*/ 389 h 704568"/>
                <a:gd name="connsiteX5" fmla="*/ 2187445 w 2187445"/>
                <a:gd name="connsiteY5" fmla="*/ 403760 h 704568"/>
                <a:gd name="connsiteX6" fmla="*/ 2164390 w 2187445"/>
                <a:gd name="connsiteY6" fmla="*/ 417766 h 704568"/>
                <a:gd name="connsiteX7" fmla="*/ 1031722 w 2187445"/>
                <a:gd name="connsiteY7" fmla="*/ 704568 h 704568"/>
                <a:gd name="connsiteX8" fmla="*/ 106773 w 2187445"/>
                <a:gd name="connsiteY8" fmla="*/ 517829 h 704568"/>
                <a:gd name="connsiteX9" fmla="*/ 0 w 2187445"/>
                <a:gd name="connsiteY9" fmla="*/ 466394 h 704568"/>
                <a:gd name="connsiteX10" fmla="*/ 254938 w 2187445"/>
                <a:gd name="connsiteY10" fmla="*/ 0 h 7045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87445" h="704568">
                  <a:moveTo>
                    <a:pt x="254938" y="0"/>
                  </a:moveTo>
                  <a:lnTo>
                    <a:pt x="368588" y="54748"/>
                  </a:lnTo>
                  <a:cubicBezTo>
                    <a:pt x="596883" y="151309"/>
                    <a:pt x="847881" y="204705"/>
                    <a:pt x="1111350" y="204705"/>
                  </a:cubicBezTo>
                  <a:cubicBezTo>
                    <a:pt x="1374819" y="204705"/>
                    <a:pt x="1625817" y="151309"/>
                    <a:pt x="1854112" y="54748"/>
                  </a:cubicBezTo>
                  <a:lnTo>
                    <a:pt x="1966956" y="389"/>
                  </a:lnTo>
                  <a:lnTo>
                    <a:pt x="2187445" y="403760"/>
                  </a:lnTo>
                  <a:lnTo>
                    <a:pt x="2164390" y="417766"/>
                  </a:lnTo>
                  <a:cubicBezTo>
                    <a:pt x="1827690" y="600673"/>
                    <a:pt x="1441839" y="704568"/>
                    <a:pt x="1031722" y="704568"/>
                  </a:cubicBezTo>
                  <a:cubicBezTo>
                    <a:pt x="703629" y="704568"/>
                    <a:pt x="391065" y="638075"/>
                    <a:pt x="106773" y="517829"/>
                  </a:cubicBezTo>
                  <a:lnTo>
                    <a:pt x="0" y="466394"/>
                  </a:lnTo>
                  <a:lnTo>
                    <a:pt x="25493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60" name="자유형 59"/>
            <p:cNvSpPr/>
            <p:nvPr/>
          </p:nvSpPr>
          <p:spPr>
            <a:xfrm>
              <a:off x="3782292" y="4763068"/>
              <a:ext cx="1577648" cy="1016722"/>
            </a:xfrm>
            <a:custGeom>
              <a:avLst/>
              <a:gdLst>
                <a:gd name="connsiteX0" fmla="*/ 1220462 w 1712017"/>
                <a:gd name="connsiteY0" fmla="*/ 0 h 1103317"/>
                <a:gd name="connsiteX1" fmla="*/ 1712017 w 1712017"/>
                <a:gd name="connsiteY1" fmla="*/ 899269 h 1103317"/>
                <a:gd name="connsiteX2" fmla="*/ 1599731 w 1712017"/>
                <a:gd name="connsiteY2" fmla="*/ 953360 h 1103317"/>
                <a:gd name="connsiteX3" fmla="*/ 856969 w 1712017"/>
                <a:gd name="connsiteY3" fmla="*/ 1103317 h 1103317"/>
                <a:gd name="connsiteX4" fmla="*/ 114207 w 1712017"/>
                <a:gd name="connsiteY4" fmla="*/ 953360 h 1103317"/>
                <a:gd name="connsiteX5" fmla="*/ 0 w 1712017"/>
                <a:gd name="connsiteY5" fmla="*/ 898344 h 1103317"/>
                <a:gd name="connsiteX6" fmla="*/ 456534 w 1712017"/>
                <a:gd name="connsiteY6" fmla="*/ 63144 h 1103317"/>
                <a:gd name="connsiteX7" fmla="*/ 518230 w 1712017"/>
                <a:gd name="connsiteY7" fmla="*/ 85725 h 1103317"/>
                <a:gd name="connsiteX8" fmla="*/ 777341 w 1712017"/>
                <a:gd name="connsiteY8" fmla="*/ 124899 h 1103317"/>
                <a:gd name="connsiteX9" fmla="*/ 1116507 w 1712017"/>
                <a:gd name="connsiteY9" fmla="*/ 56424 h 1103317"/>
                <a:gd name="connsiteX10" fmla="*/ 1220462 w 1712017"/>
                <a:gd name="connsiteY10" fmla="*/ 0 h 1103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712017" h="1103317">
                  <a:moveTo>
                    <a:pt x="1220462" y="0"/>
                  </a:moveTo>
                  <a:lnTo>
                    <a:pt x="1712017" y="899269"/>
                  </a:lnTo>
                  <a:lnTo>
                    <a:pt x="1599731" y="953360"/>
                  </a:lnTo>
                  <a:cubicBezTo>
                    <a:pt x="1371436" y="1049921"/>
                    <a:pt x="1120438" y="1103317"/>
                    <a:pt x="856969" y="1103317"/>
                  </a:cubicBezTo>
                  <a:cubicBezTo>
                    <a:pt x="593500" y="1103317"/>
                    <a:pt x="342502" y="1049921"/>
                    <a:pt x="114207" y="953360"/>
                  </a:cubicBezTo>
                  <a:lnTo>
                    <a:pt x="0" y="898344"/>
                  </a:lnTo>
                  <a:lnTo>
                    <a:pt x="456534" y="63144"/>
                  </a:lnTo>
                  <a:lnTo>
                    <a:pt x="518230" y="85725"/>
                  </a:lnTo>
                  <a:cubicBezTo>
                    <a:pt x="600084" y="111184"/>
                    <a:pt x="687111" y="124899"/>
                    <a:pt x="777341" y="124899"/>
                  </a:cubicBezTo>
                  <a:cubicBezTo>
                    <a:pt x="897648" y="124899"/>
                    <a:pt x="1012261" y="100517"/>
                    <a:pt x="1116507" y="56424"/>
                  </a:cubicBezTo>
                  <a:lnTo>
                    <a:pt x="1220462" y="0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61" name="Text Box 8"/>
            <p:cNvSpPr txBox="1">
              <a:spLocks noChangeArrowheads="1"/>
            </p:cNvSpPr>
            <p:nvPr/>
          </p:nvSpPr>
          <p:spPr bwMode="auto">
            <a:xfrm>
              <a:off x="4103800" y="5772561"/>
              <a:ext cx="844934" cy="411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ko-KR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03</a:t>
              </a:r>
              <a:endParaRPr lang="ko-KR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62" name="Text Box 8"/>
            <p:cNvSpPr txBox="1">
              <a:spLocks noChangeArrowheads="1"/>
            </p:cNvSpPr>
            <p:nvPr/>
          </p:nvSpPr>
          <p:spPr bwMode="auto">
            <a:xfrm>
              <a:off x="4066253" y="4985866"/>
              <a:ext cx="997193" cy="704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공급</a:t>
              </a:r>
              <a:endPara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업체</a:t>
              </a:r>
              <a:endParaRPr lang="ko-KR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48" name="그룹 47"/>
          <p:cNvGrpSpPr/>
          <p:nvPr/>
        </p:nvGrpSpPr>
        <p:grpSpPr>
          <a:xfrm>
            <a:off x="5292080" y="3361357"/>
            <a:ext cx="1967318" cy="2089373"/>
            <a:chOff x="5016110" y="4121635"/>
            <a:chExt cx="1668689" cy="1772217"/>
          </a:xfrm>
        </p:grpSpPr>
        <p:sp>
          <p:nvSpPr>
            <p:cNvPr id="49" name="자유형 48"/>
            <p:cNvSpPr/>
            <p:nvPr/>
          </p:nvSpPr>
          <p:spPr>
            <a:xfrm>
              <a:off x="5477206" y="4121635"/>
              <a:ext cx="1207593" cy="1772217"/>
            </a:xfrm>
            <a:custGeom>
              <a:avLst/>
              <a:gdLst>
                <a:gd name="connsiteX0" fmla="*/ 920414 w 1310444"/>
                <a:gd name="connsiteY0" fmla="*/ 0 h 1923158"/>
                <a:gd name="connsiteX1" fmla="*/ 1310444 w 1310444"/>
                <a:gd name="connsiteY1" fmla="*/ 0 h 1923158"/>
                <a:gd name="connsiteX2" fmla="*/ 1302065 w 1310444"/>
                <a:gd name="connsiteY2" fmla="*/ 165939 h 1923158"/>
                <a:gd name="connsiteX3" fmla="*/ 266661 w 1310444"/>
                <a:gd name="connsiteY3" fmla="*/ 1893415 h 1923158"/>
                <a:gd name="connsiteX4" fmla="*/ 217704 w 1310444"/>
                <a:gd name="connsiteY4" fmla="*/ 1923158 h 1923158"/>
                <a:gd name="connsiteX5" fmla="*/ 0 w 1310444"/>
                <a:gd name="connsiteY5" fmla="*/ 1524882 h 1923158"/>
                <a:gd name="connsiteX6" fmla="*/ 84596 w 1310444"/>
                <a:gd name="connsiteY6" fmla="*/ 1473488 h 1923158"/>
                <a:gd name="connsiteX7" fmla="*/ 916057 w 1310444"/>
                <a:gd name="connsiteY7" fmla="*/ 86273 h 1923158"/>
                <a:gd name="connsiteX8" fmla="*/ 920414 w 1310444"/>
                <a:gd name="connsiteY8" fmla="*/ 0 h 19231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0444" h="1923158">
                  <a:moveTo>
                    <a:pt x="920414" y="0"/>
                  </a:moveTo>
                  <a:lnTo>
                    <a:pt x="1310444" y="0"/>
                  </a:lnTo>
                  <a:lnTo>
                    <a:pt x="1302065" y="165939"/>
                  </a:lnTo>
                  <a:cubicBezTo>
                    <a:pt x="1229052" y="884887"/>
                    <a:pt x="835542" y="1509087"/>
                    <a:pt x="266661" y="1893415"/>
                  </a:cubicBezTo>
                  <a:lnTo>
                    <a:pt x="217704" y="1923158"/>
                  </a:lnTo>
                  <a:lnTo>
                    <a:pt x="0" y="1524882"/>
                  </a:lnTo>
                  <a:lnTo>
                    <a:pt x="84596" y="1473488"/>
                  </a:lnTo>
                  <a:cubicBezTo>
                    <a:pt x="541425" y="1164861"/>
                    <a:pt x="857426" y="663609"/>
                    <a:pt x="916057" y="86273"/>
                  </a:cubicBezTo>
                  <a:lnTo>
                    <a:pt x="920414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lumMod val="75000"/>
                    <a:lumOff val="2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50" name="자유형 49"/>
            <p:cNvSpPr/>
            <p:nvPr/>
          </p:nvSpPr>
          <p:spPr>
            <a:xfrm>
              <a:off x="5016110" y="4121635"/>
              <a:ext cx="1309272" cy="1405496"/>
            </a:xfrm>
            <a:custGeom>
              <a:avLst/>
              <a:gdLst>
                <a:gd name="connsiteX0" fmla="*/ 307237 w 1420783"/>
                <a:gd name="connsiteY0" fmla="*/ 0 h 1525203"/>
                <a:gd name="connsiteX1" fmla="*/ 1420783 w 1420783"/>
                <a:gd name="connsiteY1" fmla="*/ 0 h 1525203"/>
                <a:gd name="connsiteX2" fmla="*/ 1416426 w 1420783"/>
                <a:gd name="connsiteY2" fmla="*/ 86273 h 1525203"/>
                <a:gd name="connsiteX3" fmla="*/ 584965 w 1420783"/>
                <a:gd name="connsiteY3" fmla="*/ 1473488 h 1525203"/>
                <a:gd name="connsiteX4" fmla="*/ 499840 w 1420783"/>
                <a:gd name="connsiteY4" fmla="*/ 1525203 h 1525203"/>
                <a:gd name="connsiteX5" fmla="*/ 0 w 1420783"/>
                <a:gd name="connsiteY5" fmla="*/ 610777 h 1525203"/>
                <a:gd name="connsiteX6" fmla="*/ 54570 w 1420783"/>
                <a:gd name="connsiteY6" fmla="*/ 565752 h 1525203"/>
                <a:gd name="connsiteX7" fmla="*/ 305282 w 1420783"/>
                <a:gd name="connsiteY7" fmla="*/ 38710 h 1525203"/>
                <a:gd name="connsiteX8" fmla="*/ 307237 w 1420783"/>
                <a:gd name="connsiteY8" fmla="*/ 0 h 1525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20783" h="1525203">
                  <a:moveTo>
                    <a:pt x="307237" y="0"/>
                  </a:moveTo>
                  <a:lnTo>
                    <a:pt x="1420783" y="0"/>
                  </a:lnTo>
                  <a:lnTo>
                    <a:pt x="1416426" y="86273"/>
                  </a:lnTo>
                  <a:cubicBezTo>
                    <a:pt x="1357795" y="663609"/>
                    <a:pt x="1041794" y="1164861"/>
                    <a:pt x="584965" y="1473488"/>
                  </a:cubicBezTo>
                  <a:lnTo>
                    <a:pt x="499840" y="1525203"/>
                  </a:lnTo>
                  <a:lnTo>
                    <a:pt x="0" y="610777"/>
                  </a:lnTo>
                  <a:lnTo>
                    <a:pt x="54570" y="565752"/>
                  </a:lnTo>
                  <a:cubicBezTo>
                    <a:pt x="192542" y="427781"/>
                    <a:pt x="284459" y="243754"/>
                    <a:pt x="305282" y="38710"/>
                  </a:cubicBezTo>
                  <a:lnTo>
                    <a:pt x="307237" y="0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51" name="Text Box 8"/>
            <p:cNvSpPr txBox="1">
              <a:spLocks noChangeArrowheads="1"/>
            </p:cNvSpPr>
            <p:nvPr/>
          </p:nvSpPr>
          <p:spPr bwMode="auto">
            <a:xfrm>
              <a:off x="5825920" y="4827681"/>
              <a:ext cx="844934" cy="411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ko-KR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04</a:t>
              </a:r>
              <a:endParaRPr lang="ko-KR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52" name="Text Box 8"/>
            <p:cNvSpPr txBox="1">
              <a:spLocks noChangeArrowheads="1"/>
            </p:cNvSpPr>
            <p:nvPr/>
          </p:nvSpPr>
          <p:spPr bwMode="auto">
            <a:xfrm>
              <a:off x="5223833" y="4301165"/>
              <a:ext cx="997193" cy="704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수요</a:t>
              </a:r>
              <a:endPara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기관</a:t>
              </a:r>
              <a:endParaRPr lang="ko-KR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68" name="TextBox 155"/>
          <p:cNvSpPr txBox="1"/>
          <p:nvPr/>
        </p:nvSpPr>
        <p:spPr>
          <a:xfrm>
            <a:off x="6732240" y="4392106"/>
            <a:ext cx="213341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수요기관 서명</a:t>
            </a:r>
            <a:endParaRPr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3831442" y="2425326"/>
            <a:ext cx="1619564" cy="1619564"/>
            <a:chOff x="3831442" y="2641350"/>
            <a:chExt cx="1619564" cy="1619564"/>
          </a:xfrm>
        </p:grpSpPr>
        <p:grpSp>
          <p:nvGrpSpPr>
            <p:cNvPr id="31" name="그룹 30"/>
            <p:cNvGrpSpPr/>
            <p:nvPr/>
          </p:nvGrpSpPr>
          <p:grpSpPr>
            <a:xfrm>
              <a:off x="3831442" y="2641350"/>
              <a:ext cx="1619564" cy="1619564"/>
              <a:chOff x="1344672" y="3084484"/>
              <a:chExt cx="2175768" cy="2175768"/>
            </a:xfrm>
          </p:grpSpPr>
          <p:sp>
            <p:nvSpPr>
              <p:cNvPr id="32" name="타원 31"/>
              <p:cNvSpPr/>
              <p:nvPr/>
            </p:nvSpPr>
            <p:spPr>
              <a:xfrm>
                <a:off x="1344672" y="3084484"/>
                <a:ext cx="2175768" cy="2175768"/>
              </a:xfrm>
              <a:prstGeom prst="ellipse">
                <a:avLst/>
              </a:prstGeom>
              <a:solidFill>
                <a:srgbClr val="FFFFFF">
                  <a:alpha val="80000"/>
                </a:srgbClr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  <p:sp>
            <p:nvSpPr>
              <p:cNvPr id="33" name="타원 32"/>
              <p:cNvSpPr/>
              <p:nvPr/>
            </p:nvSpPr>
            <p:spPr>
              <a:xfrm>
                <a:off x="1481832" y="3221644"/>
                <a:ext cx="1901448" cy="1901448"/>
              </a:xfrm>
              <a:prstGeom prst="ellipse">
                <a:avLst/>
              </a:prstGeom>
              <a:solidFill>
                <a:schemeClr val="tx2">
                  <a:lumMod val="75000"/>
                </a:schemeClr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</p:grpSp>
        <p:pic>
          <p:nvPicPr>
            <p:cNvPr id="9219" name="Picture 3" descr="C:\Users\노을\Desktop\그림1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000"/>
            <a:stretch/>
          </p:blipFill>
          <p:spPr bwMode="auto">
            <a:xfrm>
              <a:off x="4223984" y="3083870"/>
              <a:ext cx="844419" cy="3713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4092195" y="3476966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전자계약</a:t>
              </a:r>
              <a:endParaRPr lang="ko-KR" altLang="en-US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67" name="TextBox 155"/>
          <p:cNvSpPr txBox="1"/>
          <p:nvPr/>
        </p:nvSpPr>
        <p:spPr>
          <a:xfrm>
            <a:off x="3662722" y="6027385"/>
            <a:ext cx="213341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공급업체 서명</a:t>
            </a:r>
            <a:endParaRPr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38" name="그룹 37"/>
          <p:cNvGrpSpPr/>
          <p:nvPr/>
        </p:nvGrpSpPr>
        <p:grpSpPr>
          <a:xfrm>
            <a:off x="5461149" y="836712"/>
            <a:ext cx="2086281" cy="2340611"/>
            <a:chOff x="5176229" y="2002850"/>
            <a:chExt cx="1769594" cy="1985318"/>
          </a:xfrm>
        </p:grpSpPr>
        <p:sp>
          <p:nvSpPr>
            <p:cNvPr id="39" name="자유형 38"/>
            <p:cNvSpPr/>
            <p:nvPr/>
          </p:nvSpPr>
          <p:spPr>
            <a:xfrm>
              <a:off x="6330445" y="2460470"/>
              <a:ext cx="504694" cy="1527698"/>
            </a:xfrm>
            <a:custGeom>
              <a:avLst/>
              <a:gdLst>
                <a:gd name="connsiteX0" fmla="*/ 0 w 547679"/>
                <a:gd name="connsiteY0" fmla="*/ 0 h 1657813"/>
                <a:gd name="connsiteX1" fmla="*/ 547679 w 547679"/>
                <a:gd name="connsiteY1" fmla="*/ 771733 h 1657813"/>
                <a:gd name="connsiteX2" fmla="*/ 388424 w 547679"/>
                <a:gd name="connsiteY2" fmla="*/ 771733 h 1657813"/>
                <a:gd name="connsiteX3" fmla="*/ 388424 w 547679"/>
                <a:gd name="connsiteY3" fmla="*/ 1657813 h 1657813"/>
                <a:gd name="connsiteX4" fmla="*/ 0 w 547679"/>
                <a:gd name="connsiteY4" fmla="*/ 1657813 h 1657813"/>
                <a:gd name="connsiteX5" fmla="*/ 0 w 547679"/>
                <a:gd name="connsiteY5" fmla="*/ 0 h 16578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47679" h="1657813">
                  <a:moveTo>
                    <a:pt x="0" y="0"/>
                  </a:moveTo>
                  <a:lnTo>
                    <a:pt x="547679" y="771733"/>
                  </a:lnTo>
                  <a:lnTo>
                    <a:pt x="388424" y="771733"/>
                  </a:lnTo>
                  <a:lnTo>
                    <a:pt x="388424" y="1657813"/>
                  </a:lnTo>
                  <a:lnTo>
                    <a:pt x="0" y="1657813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19304B"/>
                </a:gs>
                <a:gs pos="100000">
                  <a:srgbClr val="0A1828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40" name="자유형 39"/>
            <p:cNvSpPr/>
            <p:nvPr/>
          </p:nvSpPr>
          <p:spPr>
            <a:xfrm>
              <a:off x="5176229" y="2002850"/>
              <a:ext cx="1154216" cy="1985317"/>
            </a:xfrm>
            <a:custGeom>
              <a:avLst/>
              <a:gdLst>
                <a:gd name="connsiteX0" fmla="*/ 900100 w 1252521"/>
                <a:gd name="connsiteY0" fmla="*/ 0 h 2154408"/>
                <a:gd name="connsiteX1" fmla="*/ 1252521 w 1252521"/>
                <a:gd name="connsiteY1" fmla="*/ 496595 h 2154408"/>
                <a:gd name="connsiteX2" fmla="*/ 1252521 w 1252521"/>
                <a:gd name="connsiteY2" fmla="*/ 2154408 h 2154408"/>
                <a:gd name="connsiteX3" fmla="*/ 136024 w 1252521"/>
                <a:gd name="connsiteY3" fmla="*/ 2154408 h 2154408"/>
                <a:gd name="connsiteX4" fmla="*/ 136024 w 1252521"/>
                <a:gd name="connsiteY4" fmla="*/ 1268328 h 2154408"/>
                <a:gd name="connsiteX5" fmla="*/ 0 w 1252521"/>
                <a:gd name="connsiteY5" fmla="*/ 1268328 h 2154408"/>
                <a:gd name="connsiteX6" fmla="*/ 900100 w 1252521"/>
                <a:gd name="connsiteY6" fmla="*/ 0 h 2154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52521" h="2154408">
                  <a:moveTo>
                    <a:pt x="900100" y="0"/>
                  </a:moveTo>
                  <a:lnTo>
                    <a:pt x="1252521" y="496595"/>
                  </a:lnTo>
                  <a:lnTo>
                    <a:pt x="1252521" y="2154408"/>
                  </a:lnTo>
                  <a:lnTo>
                    <a:pt x="136024" y="2154408"/>
                  </a:lnTo>
                  <a:lnTo>
                    <a:pt x="136024" y="1268328"/>
                  </a:lnTo>
                  <a:lnTo>
                    <a:pt x="0" y="1268328"/>
                  </a:lnTo>
                  <a:lnTo>
                    <a:pt x="900100" y="0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41" name="Text Box 8"/>
            <p:cNvSpPr txBox="1">
              <a:spLocks noChangeArrowheads="1"/>
            </p:cNvSpPr>
            <p:nvPr/>
          </p:nvSpPr>
          <p:spPr bwMode="auto">
            <a:xfrm>
              <a:off x="6100889" y="3118687"/>
              <a:ext cx="844934" cy="411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42" name="Text Box 8"/>
            <p:cNvSpPr txBox="1">
              <a:spLocks noChangeArrowheads="1"/>
            </p:cNvSpPr>
            <p:nvPr/>
          </p:nvSpPr>
          <p:spPr bwMode="auto">
            <a:xfrm>
              <a:off x="5316942" y="3078383"/>
              <a:ext cx="997193" cy="704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계약</a:t>
              </a:r>
              <a:endPara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완료</a:t>
              </a:r>
              <a:endParaRPr lang="ko-KR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63" name="그룹 62"/>
          <p:cNvGrpSpPr/>
          <p:nvPr/>
        </p:nvGrpSpPr>
        <p:grpSpPr>
          <a:xfrm>
            <a:off x="555668" y="744736"/>
            <a:ext cx="4425789" cy="548616"/>
            <a:chOff x="555668" y="744736"/>
            <a:chExt cx="4425789" cy="548616"/>
          </a:xfrm>
        </p:grpSpPr>
        <p:pic>
          <p:nvPicPr>
            <p:cNvPr id="65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1695" y="931772"/>
              <a:ext cx="234950" cy="252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69" name="그룹 68"/>
            <p:cNvGrpSpPr/>
            <p:nvPr/>
          </p:nvGrpSpPr>
          <p:grpSpPr>
            <a:xfrm>
              <a:off x="555668" y="744736"/>
              <a:ext cx="4425789" cy="548616"/>
              <a:chOff x="506251" y="884006"/>
              <a:chExt cx="4425789" cy="548616"/>
            </a:xfrm>
          </p:grpSpPr>
          <p:grpSp>
            <p:nvGrpSpPr>
              <p:cNvPr id="71" name="그룹 70"/>
              <p:cNvGrpSpPr/>
              <p:nvPr/>
            </p:nvGrpSpPr>
            <p:grpSpPr>
              <a:xfrm>
                <a:off x="506251" y="884006"/>
                <a:ext cx="4425789" cy="548616"/>
                <a:chOff x="506251" y="884006"/>
                <a:chExt cx="3678877" cy="548616"/>
              </a:xfrm>
            </p:grpSpPr>
            <p:sp>
              <p:nvSpPr>
                <p:cNvPr id="73" name="Text Box 63"/>
                <p:cNvSpPr txBox="1">
                  <a:spLocks noChangeArrowheads="1"/>
                </p:cNvSpPr>
                <p:nvPr/>
              </p:nvSpPr>
              <p:spPr bwMode="auto">
                <a:xfrm>
                  <a:off x="617406" y="951066"/>
                  <a:ext cx="184731" cy="36933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0" latinLnBrk="0" hangingPunct="0">
                    <a:defRPr/>
                  </a:pPr>
                  <a:endParaRPr kumimoji="0" lang="en-US" altLang="ko-KR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Y헤드라인M" pitchFamily="18" charset="-127"/>
                    <a:ea typeface="HY헤드라인M" pitchFamily="18" charset="-127"/>
                  </a:endParaRPr>
                </a:p>
              </p:txBody>
            </p:sp>
            <p:sp>
              <p:nvSpPr>
                <p:cNvPr id="74" name="텍스트 개체 틀 8"/>
                <p:cNvSpPr txBox="1">
                  <a:spLocks/>
                </p:cNvSpPr>
                <p:nvPr/>
              </p:nvSpPr>
              <p:spPr>
                <a:xfrm>
                  <a:off x="1198444" y="884006"/>
                  <a:ext cx="2986684" cy="511781"/>
                </a:xfrm>
                <a:prstGeom prst="rect">
                  <a:avLst/>
                </a:prstGeom>
                <a:extLst/>
              </p:spPr>
              <p:txBody>
                <a:bodyPr rtlCol="0" anchor="ctr"/>
                <a:lstStyle>
                  <a:lvl1pPr marL="342900" indent="-3429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ko-KR" altLang="en-US" sz="2500" kern="1200" smtClean="0">
                      <a:solidFill>
                        <a:schemeClr val="tx1"/>
                      </a:solidFill>
                      <a:latin typeface="HY견고딕" pitchFamily="18" charset="-127"/>
                      <a:ea typeface="HY견고딕" pitchFamily="18" charset="-127"/>
                      <a:cs typeface="+mn-cs"/>
                    </a:defRPr>
                  </a:lvl1pPr>
                  <a:lvl2pPr marL="742950" indent="-28575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–"/>
                    <a:defRPr lang="ko-KR" altLang="en-US" sz="1800" kern="1200" smtClean="0">
                      <a:solidFill>
                        <a:schemeClr val="tx1"/>
                      </a:solidFill>
                      <a:latin typeface="HY견고딕" pitchFamily="18" charset="-127"/>
                      <a:ea typeface="HY견고딕" pitchFamily="18" charset="-127"/>
                      <a:cs typeface="+mn-cs"/>
                    </a:defRPr>
                  </a:lvl2pPr>
                  <a:lvl3pPr marL="1143000" indent="-2286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ko-KR" altLang="en-US" sz="1800" kern="1200" smtClean="0">
                      <a:solidFill>
                        <a:schemeClr val="tx1"/>
                      </a:solidFill>
                      <a:latin typeface="HY견고딕" pitchFamily="18" charset="-127"/>
                      <a:ea typeface="HY견고딕" pitchFamily="18" charset="-127"/>
                      <a:cs typeface="+mn-cs"/>
                    </a:defRPr>
                  </a:lvl3pPr>
                  <a:lvl4pPr marL="1600200" indent="-2286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–"/>
                    <a:defRPr lang="ko-KR" altLang="en-US" sz="1800" kern="1200" smtClean="0">
                      <a:solidFill>
                        <a:schemeClr val="tx1"/>
                      </a:solidFill>
                      <a:latin typeface="HY견고딕" pitchFamily="18" charset="-127"/>
                      <a:ea typeface="HY견고딕" pitchFamily="18" charset="-127"/>
                      <a:cs typeface="+mn-cs"/>
                    </a:defRPr>
                  </a:lvl4pPr>
                  <a:lvl5pPr marL="2057400" indent="-2286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»"/>
                    <a:defRPr lang="ko-KR" altLang="en-US" sz="1800" kern="1200">
                      <a:solidFill>
                        <a:schemeClr val="tx1"/>
                      </a:solidFill>
                      <a:latin typeface="HY견고딕" pitchFamily="18" charset="-127"/>
                      <a:ea typeface="HY견고딕" pitchFamily="18" charset="-127"/>
                      <a:cs typeface="+mn-cs"/>
                    </a:defRPr>
                  </a:lvl5pPr>
                  <a:lvl6pPr marL="2514600" indent="-2286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1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>
                    <a:buNone/>
                    <a:defRPr/>
                  </a:pPr>
                  <a:endParaRPr lang="ko-KR" altLang="en-US" sz="1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pic>
              <p:nvPicPr>
                <p:cNvPr id="75" name="Picture 12" descr="바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6251" y="931071"/>
                  <a:ext cx="3561693" cy="50155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76" name="Rectangle 14"/>
                <p:cNvSpPr>
                  <a:spLocks noChangeArrowheads="1"/>
                </p:cNvSpPr>
                <p:nvPr/>
              </p:nvSpPr>
              <p:spPr bwMode="auto">
                <a:xfrm>
                  <a:off x="905771" y="971720"/>
                  <a:ext cx="2800511" cy="36933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>
                  <a:outerShdw dist="17961" dir="2700000" algn="ctr" rotWithShape="0">
                    <a:schemeClr val="bg1"/>
                  </a:outerShdw>
                </a:effectLst>
              </p:spPr>
              <p:txBody>
                <a:bodyPr wrap="square">
                  <a:spAutoFit/>
                </a:bodyPr>
                <a:lstStyle/>
                <a:p>
                  <a:pPr>
                    <a:buNone/>
                    <a:defRPr/>
                  </a:pPr>
                  <a:r>
                    <a:rPr lang="ko-KR" altLang="en-US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이용절차</a:t>
                  </a:r>
                  <a:endParaRPr lang="ko-KR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</p:txBody>
            </p:sp>
          </p:grpSp>
          <p:pic>
            <p:nvPicPr>
              <p:cNvPr id="72" name="Picture 3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2278" y="1071042"/>
                <a:ext cx="234950" cy="2524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77" name="텍스트 개체 틀 8"/>
          <p:cNvSpPr txBox="1">
            <a:spLocks/>
          </p:cNvSpPr>
          <p:nvPr/>
        </p:nvSpPr>
        <p:spPr>
          <a:xfrm>
            <a:off x="235085" y="18492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전자계약</a:t>
            </a: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755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3705225"/>
          </a:xfrm>
          <a:prstGeom prst="rect">
            <a:avLst/>
          </a:prstGeom>
        </p:spPr>
      </p:pic>
      <p:sp>
        <p:nvSpPr>
          <p:cNvPr id="3" name="텍스트 개체 틀 8"/>
          <p:cNvSpPr txBox="1">
            <a:spLocks/>
          </p:cNvSpPr>
          <p:nvPr/>
        </p:nvSpPr>
        <p:spPr>
          <a:xfrm>
            <a:off x="719572" y="4869160"/>
            <a:ext cx="7704856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작성일자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계약일자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는 수정가능하도록 시스템 개선</a:t>
            </a: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오른쪽 화살표 3"/>
          <p:cNvSpPr/>
          <p:nvPr/>
        </p:nvSpPr>
        <p:spPr>
          <a:xfrm rot="16387133">
            <a:off x="1628165" y="3325497"/>
            <a:ext cx="2510656" cy="58511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94760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/>
          <p:nvPr/>
        </p:nvSpPr>
        <p:spPr>
          <a:xfrm>
            <a:off x="153852" y="881518"/>
            <a:ext cx="7254857" cy="429139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1"/>
          <p:cNvGrpSpPr/>
          <p:nvPr/>
        </p:nvGrpSpPr>
        <p:grpSpPr>
          <a:xfrm>
            <a:off x="235085" y="945919"/>
            <a:ext cx="6984776" cy="4162593"/>
            <a:chOff x="68580" y="685799"/>
            <a:chExt cx="8972139" cy="5629714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6703" y="1446849"/>
              <a:ext cx="8594407" cy="486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직사각형 3"/>
            <p:cNvSpPr/>
            <p:nvPr/>
          </p:nvSpPr>
          <p:spPr>
            <a:xfrm>
              <a:off x="68580" y="685799"/>
              <a:ext cx="8972139" cy="75347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t"/>
            <a:lstStyle/>
            <a:p>
              <a:pPr algn="ctr" latinLnBrk="0">
                <a:lnSpc>
                  <a:spcPct val="150000"/>
                </a:lnSpc>
                <a:spcBef>
                  <a:spcPct val="0"/>
                </a:spcBef>
                <a:defRPr/>
              </a:pPr>
              <a:r>
                <a:rPr lang="ko-KR" altLang="en-US" sz="2400" dirty="0" err="1" smtClean="0"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마이데스크</a:t>
              </a:r>
              <a:r>
                <a:rPr lang="ko-KR" altLang="en-US" sz="2400" dirty="0" smtClean="0"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</a:t>
              </a:r>
              <a:r>
                <a:rPr lang="en-US" altLang="ko-KR" sz="2400" dirty="0" smtClean="0"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&gt; </a:t>
              </a:r>
              <a:r>
                <a:rPr lang="ko-KR" altLang="en-US" sz="2400" dirty="0" smtClean="0">
                  <a:solidFill>
                    <a:srgbClr val="FFC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전자</a:t>
              </a:r>
              <a:r>
                <a:rPr lang="ko-KR" altLang="en-US" sz="2400" dirty="0" smtClean="0"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계약현황 </a:t>
              </a:r>
              <a:r>
                <a:rPr lang="en-US" altLang="ko-KR" sz="2400" dirty="0" smtClean="0">
                  <a:solidFill>
                    <a:srgbClr val="FFC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&gt; </a:t>
              </a:r>
              <a:r>
                <a:rPr lang="ko-KR" altLang="en-US" sz="2400" dirty="0" smtClean="0">
                  <a:solidFill>
                    <a:srgbClr val="FFC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계약완료 </a:t>
              </a:r>
              <a:endParaRPr lang="en-US" altLang="ko-KR" sz="2400" dirty="0" smtClean="0">
                <a:solidFill>
                  <a:srgbClr val="FFC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cxnSp>
          <p:nvCxnSpPr>
            <p:cNvPr id="5" name="직선 화살표 연결선 4"/>
            <p:cNvCxnSpPr/>
            <p:nvPr/>
          </p:nvCxnSpPr>
          <p:spPr>
            <a:xfrm>
              <a:off x="2583180" y="2457450"/>
              <a:ext cx="0" cy="857250"/>
            </a:xfrm>
            <a:prstGeom prst="straightConnector1">
              <a:avLst/>
            </a:prstGeom>
            <a:ln w="412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텍스트 개체 틀 8"/>
          <p:cNvSpPr txBox="1">
            <a:spLocks/>
          </p:cNvSpPr>
          <p:nvPr/>
        </p:nvSpPr>
        <p:spPr>
          <a:xfrm>
            <a:off x="235085" y="18492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전자계약 </a:t>
            </a:r>
            <a:r>
              <a:rPr lang="en-US" altLang="ko-KR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인지세 납부결과조회</a:t>
            </a: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3059832" y="2780928"/>
            <a:ext cx="5963964" cy="3634308"/>
            <a:chOff x="6456908" y="1234852"/>
            <a:chExt cx="5963964" cy="3634308"/>
          </a:xfrm>
        </p:grpSpPr>
        <p:sp>
          <p:nvSpPr>
            <p:cNvPr id="9" name="직사각형 8"/>
            <p:cNvSpPr/>
            <p:nvPr/>
          </p:nvSpPr>
          <p:spPr>
            <a:xfrm>
              <a:off x="6456908" y="1234852"/>
              <a:ext cx="5963964" cy="3634308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0" name="그룹 9"/>
            <p:cNvGrpSpPr/>
            <p:nvPr/>
          </p:nvGrpSpPr>
          <p:grpSpPr>
            <a:xfrm>
              <a:off x="6563536" y="1368308"/>
              <a:ext cx="5779321" cy="3352642"/>
              <a:chOff x="262890" y="850583"/>
              <a:chExt cx="8595360" cy="5486400"/>
            </a:xfrm>
          </p:grpSpPr>
          <p:pic>
            <p:nvPicPr>
              <p:cNvPr id="11" name="Picture 2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2890" y="850583"/>
                <a:ext cx="8595360" cy="23841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" name="Picture 3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06805" y="3584258"/>
                <a:ext cx="6953250" cy="27527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3" name="직사각형 12"/>
              <p:cNvSpPr/>
              <p:nvPr/>
            </p:nvSpPr>
            <p:spPr>
              <a:xfrm>
                <a:off x="1177290" y="3691890"/>
                <a:ext cx="1623060" cy="1611630"/>
              </a:xfrm>
              <a:prstGeom prst="rect">
                <a:avLst/>
              </a:prstGeom>
              <a:noFill/>
              <a:ln w="44450">
                <a:solidFill>
                  <a:srgbClr val="FF0000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14" name="꺾인 연결선 13"/>
              <p:cNvCxnSpPr>
                <a:endCxn id="13" idx="0"/>
              </p:cNvCxnSpPr>
              <p:nvPr/>
            </p:nvCxnSpPr>
            <p:spPr>
              <a:xfrm rot="10800000" flipV="1">
                <a:off x="1988820" y="2834640"/>
                <a:ext cx="5692140" cy="857250"/>
              </a:xfrm>
              <a:prstGeom prst="bentConnector2">
                <a:avLst/>
              </a:prstGeom>
              <a:ln w="38100">
                <a:solidFill>
                  <a:srgbClr val="FF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2126070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4677527" y="3212976"/>
            <a:ext cx="39654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3200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예산절감 사례</a:t>
            </a:r>
            <a:endParaRPr kumimoji="1" lang="en-US" altLang="ko-KR" sz="3200" dirty="0">
              <a:solidFill>
                <a:schemeClr val="tx2">
                  <a:lumMod val="75000"/>
                </a:schemeClr>
              </a:solidFill>
              <a:latin typeface="HY견고딕" pitchFamily="18" charset="-127"/>
              <a:ea typeface="HY견고딕" pitchFamily="18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49850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53384" y="1988840"/>
            <a:ext cx="8964549" cy="4303868"/>
          </a:xfrm>
          <a:prstGeom prst="rect">
            <a:avLst/>
          </a:prstGeom>
          <a:ln w="9525" cap="flat" cmpd="sng">
            <a:solidFill>
              <a:schemeClr val="tx1"/>
            </a:solidFill>
            <a:prstDash val="solid"/>
            <a:round/>
          </a:ln>
        </p:spPr>
      </p:pic>
      <p:sp>
        <p:nvSpPr>
          <p:cNvPr id="3" name="TextBox 2"/>
          <p:cNvSpPr txBox="1"/>
          <p:nvPr/>
        </p:nvSpPr>
        <p:spPr>
          <a:xfrm>
            <a:off x="53384" y="5980458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16024" y="2780928"/>
            <a:ext cx="1368171" cy="288032"/>
          </a:xfrm>
          <a:prstGeom prst="rect">
            <a:avLst/>
          </a:prstGeom>
          <a:noFill/>
          <a:ln w="25400" algn="ctr">
            <a:solidFill>
              <a:srgbClr val="FF0000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algn="ctr">
              <a:defRPr lang="ko-KR" altLang="en-US"/>
            </a:pPr>
            <a:endParaRPr lang="ko-KR" altLang="en-US">
              <a:solidFill>
                <a:srgbClr val="FFFFFF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940152" y="5904619"/>
            <a:ext cx="792088" cy="372992"/>
          </a:xfrm>
          <a:prstGeom prst="rect">
            <a:avLst/>
          </a:prstGeom>
          <a:noFill/>
          <a:ln w="38100" algn="ctr">
            <a:solidFill>
              <a:srgbClr val="FF0000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algn="ctr">
              <a:defRPr lang="ko-KR" altLang="en-US"/>
            </a:pPr>
            <a:endParaRPr lang="ko-KR" altLang="en-US">
              <a:solidFill>
                <a:srgbClr val="FFFFFF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3384" y="899350"/>
            <a:ext cx="8972139" cy="976793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 latinLnBrk="0">
              <a:spcBef>
                <a:spcPct val="0"/>
              </a:spcBef>
              <a:defRPr/>
            </a:pPr>
            <a:r>
              <a:rPr lang="ko-KR" altLang="en-US" sz="280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다품종의 물품구매 또는 구매시간이 </a:t>
            </a:r>
            <a:endParaRPr lang="en-US" altLang="ko-KR" sz="280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 latinLnBrk="0">
              <a:spcBef>
                <a:spcPct val="0"/>
              </a:spcBef>
              <a:defRPr/>
            </a:pPr>
            <a:r>
              <a:rPr lang="ko-KR" altLang="en-US" sz="280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여유가 있을 경우 견적정보로 담고 견적요청 활용 </a:t>
            </a:r>
            <a:endParaRPr lang="en-US" altLang="ko-KR" sz="2400" dirty="0" smtClean="0">
              <a:solidFill>
                <a:schemeClr val="bg1">
                  <a:lumMod val="8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9" name="사각형 설명선 8"/>
          <p:cNvSpPr/>
          <p:nvPr/>
        </p:nvSpPr>
        <p:spPr>
          <a:xfrm>
            <a:off x="2555776" y="3966714"/>
            <a:ext cx="3108325" cy="942994"/>
          </a:xfrm>
          <a:prstGeom prst="wedgeRectCallout">
            <a:avLst>
              <a:gd name="adj1" fmla="val -89729"/>
              <a:gd name="adj2" fmla="val -144653"/>
            </a:avLst>
          </a:prstGeom>
          <a:solidFill>
            <a:srgbClr val="05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kumimoji="0"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‘</a:t>
            </a:r>
            <a:r>
              <a:rPr kumimoji="0"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공고하기</a:t>
            </a:r>
            <a:r>
              <a:rPr kumimoji="0"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’</a:t>
            </a:r>
            <a:r>
              <a:rPr kumimoji="0"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클릭 </a:t>
            </a:r>
            <a:r>
              <a:rPr kumimoji="0"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+</a:t>
            </a:r>
            <a:r>
              <a:rPr kumimoji="0"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kumimoji="0" lang="en-US" altLang="ko-KR" sz="200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defRPr/>
            </a:pPr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인 </a:t>
            </a:r>
            <a:r>
              <a:rPr kumimoji="0"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견적서 제출가능 </a:t>
            </a:r>
            <a:endParaRPr kumimoji="0" lang="en-US" altLang="ko-KR" sz="200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defRPr/>
            </a:pPr>
            <a:r>
              <a:rPr kumimoji="0"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수의계약 활용</a:t>
            </a:r>
            <a:endParaRPr kumimoji="0" lang="ko-KR" altLang="en-US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1" name="위로 굽은 화살표 10"/>
          <p:cNvSpPr/>
          <p:nvPr/>
        </p:nvSpPr>
        <p:spPr>
          <a:xfrm flipH="1">
            <a:off x="3960501" y="4909708"/>
            <a:ext cx="1800200" cy="1330735"/>
          </a:xfrm>
          <a:prstGeom prst="bentUpArrow">
            <a:avLst>
              <a:gd name="adj1" fmla="val 25000"/>
              <a:gd name="adj2" fmla="val 30714"/>
              <a:gd name="adj3" fmla="val 25000"/>
            </a:avLst>
          </a:prstGeom>
          <a:solidFill>
            <a:srgbClr val="053F82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텍스트 개체 틀 8"/>
          <p:cNvSpPr txBox="1">
            <a:spLocks/>
          </p:cNvSpPr>
          <p:nvPr/>
        </p:nvSpPr>
        <p:spPr>
          <a:xfrm>
            <a:off x="216024" y="42119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1. 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견적정보로 정보담고</a:t>
            </a: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견적요청으로 계약하기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722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/>
        </p:nvGrpSpPr>
        <p:grpSpPr>
          <a:xfrm>
            <a:off x="216024" y="908720"/>
            <a:ext cx="8857106" cy="5499499"/>
            <a:chOff x="216024" y="1124744"/>
            <a:chExt cx="8857106" cy="5499499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216024" y="1124744"/>
              <a:ext cx="8857106" cy="5499499"/>
            </a:xfrm>
            <a:prstGeom prst="rect">
              <a:avLst/>
            </a:prstGeom>
            <a:ln w="12700" cap="flat" cmpd="sng">
              <a:solidFill>
                <a:schemeClr val="accent1"/>
              </a:solidFill>
              <a:prstDash val="solid"/>
              <a:round/>
            </a:ln>
          </p:spPr>
        </p:pic>
        <p:sp>
          <p:nvSpPr>
            <p:cNvPr id="3" name="직사각형 2"/>
            <p:cNvSpPr/>
            <p:nvPr/>
          </p:nvSpPr>
          <p:spPr>
            <a:xfrm>
              <a:off x="8532435" y="3226111"/>
              <a:ext cx="504061" cy="215587"/>
            </a:xfrm>
            <a:prstGeom prst="rect">
              <a:avLst/>
            </a:prstGeom>
            <a:noFill/>
            <a:ln w="25400" algn="ctr">
              <a:solidFill>
                <a:srgbClr val="FF0000"/>
              </a:solidFill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>
                <a:solidFill>
                  <a:srgbClr val="FFFFFF"/>
                </a:solidFill>
              </a:endParaRPr>
            </a:p>
          </p:txBody>
        </p:sp>
        <p:sp>
          <p:nvSpPr>
            <p:cNvPr id="4" name="직사각형 3"/>
            <p:cNvSpPr/>
            <p:nvPr/>
          </p:nvSpPr>
          <p:spPr>
            <a:xfrm>
              <a:off x="7625463" y="3226112"/>
              <a:ext cx="877828" cy="215588"/>
            </a:xfrm>
            <a:prstGeom prst="rect">
              <a:avLst/>
            </a:prstGeom>
            <a:noFill/>
            <a:ln w="25400" algn="ctr">
              <a:solidFill>
                <a:srgbClr val="FF0000"/>
              </a:solidFill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>
                <a:solidFill>
                  <a:srgbClr val="FFFFFF"/>
                </a:solidFill>
              </a:endParaRPr>
            </a:p>
          </p:txBody>
        </p:sp>
        <p:sp>
          <p:nvSpPr>
            <p:cNvPr id="5" name="구름 모양 설명선 4"/>
            <p:cNvSpPr/>
            <p:nvPr/>
          </p:nvSpPr>
          <p:spPr>
            <a:xfrm>
              <a:off x="4716016" y="2144118"/>
              <a:ext cx="2558694" cy="936117"/>
            </a:xfrm>
            <a:prstGeom prst="cloudCallout">
              <a:avLst>
                <a:gd name="adj1" fmla="val -28278"/>
                <a:gd name="adj2" fmla="val 80137"/>
              </a:avLst>
            </a:prstGeom>
            <a:noFill/>
            <a:ln w="38100" algn="ctr">
              <a:solidFill>
                <a:srgbClr val="FF0000"/>
              </a:solidFill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r>
                <a:rPr lang="ko-KR" altLang="en-US" b="1">
                  <a:solidFill>
                    <a:srgbClr val="FF0000"/>
                  </a:solidFill>
                </a:rPr>
                <a:t>기초금액 : 801,200원</a:t>
              </a:r>
            </a:p>
          </p:txBody>
        </p:sp>
      </p:grpSp>
      <p:sp>
        <p:nvSpPr>
          <p:cNvPr id="10" name="텍스트 개체 틀 8"/>
          <p:cNvSpPr txBox="1">
            <a:spLocks/>
          </p:cNvSpPr>
          <p:nvPr/>
        </p:nvSpPr>
        <p:spPr>
          <a:xfrm>
            <a:off x="216024" y="42119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1. 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견적정보로 정보담고</a:t>
            </a: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견적요청으로 계약하기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555747" y="3057933"/>
            <a:ext cx="648072" cy="276757"/>
          </a:xfrm>
          <a:prstGeom prst="rect">
            <a:avLst/>
          </a:prstGeom>
          <a:noFill/>
          <a:ln w="25400" algn="ctr">
            <a:solidFill>
              <a:srgbClr val="FF0000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algn="ctr">
              <a:defRPr lang="ko-KR" altLang="en-US"/>
            </a:pPr>
            <a:endParaRPr lang="ko-KR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0193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/>
          <p:cNvGrpSpPr/>
          <p:nvPr/>
        </p:nvGrpSpPr>
        <p:grpSpPr>
          <a:xfrm>
            <a:off x="216024" y="980728"/>
            <a:ext cx="8604448" cy="5328592"/>
            <a:chOff x="0" y="836712"/>
            <a:chExt cx="8948175" cy="5606646"/>
          </a:xfrm>
        </p:grpSpPr>
        <p:pic>
          <p:nvPicPr>
            <p:cNvPr id="2" name="그림 1"/>
            <p:cNvPicPr/>
            <p:nvPr/>
          </p:nvPicPr>
          <p:blipFill rotWithShape="1">
            <a:blip r:embed="rId2">
              <a:lum/>
            </a:blip>
            <a:stretch>
              <a:fillRect/>
            </a:stretch>
          </p:blipFill>
          <p:spPr>
            <a:xfrm>
              <a:off x="154802" y="849084"/>
              <a:ext cx="8793373" cy="5318615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</a:ln>
          </p:spPr>
        </p:pic>
        <p:sp>
          <p:nvSpPr>
            <p:cNvPr id="3" name="TextBox 2"/>
            <p:cNvSpPr txBox="1"/>
            <p:nvPr/>
          </p:nvSpPr>
          <p:spPr>
            <a:xfrm>
              <a:off x="154802" y="3206033"/>
              <a:ext cx="8793373" cy="623951"/>
            </a:xfrm>
            <a:prstGeom prst="rect">
              <a:avLst/>
            </a:prstGeom>
            <a:noFill/>
            <a:ln w="38235" cap="flat" cmpd="sng" algn="ctr">
              <a:solidFill>
                <a:srgbClr val="FF0000"/>
              </a:solidFill>
              <a:prstDash val="solid"/>
              <a:round/>
            </a:ln>
          </p:spPr>
          <p:txBody>
            <a:bodyPr vert="horz" wrap="none" lIns="91525" tIns="45762" rIns="91525" bIns="45762" anchor="ctr">
              <a:noAutofit/>
            </a:bodyPr>
            <a:lstStyle/>
            <a:p>
              <a:pPr algn="ctr"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ko-KR" altLang="en-US" sz="1601">
                <a:latin typeface="HY헤드라인M"/>
                <a:ea typeface="HY헤드라인M"/>
              </a:endParaRPr>
            </a:p>
          </p:txBody>
        </p:sp>
        <p:pic>
          <p:nvPicPr>
            <p:cNvPr id="4" name="그림 3"/>
            <p:cNvPicPr/>
            <p:nvPr/>
          </p:nvPicPr>
          <p:blipFill rotWithShape="1">
            <a:blip r:embed="rId2">
              <a:lum/>
            </a:blip>
            <a:stretch>
              <a:fillRect/>
            </a:stretch>
          </p:blipFill>
          <p:spPr>
            <a:xfrm>
              <a:off x="154802" y="836712"/>
              <a:ext cx="8793373" cy="5318615"/>
            </a:xfrm>
            <a:prstGeom prst="rect">
              <a:avLst/>
            </a:prstGeom>
            <a:noFill/>
            <a:ln w="9525" cap="flat" cmpd="sng" algn="ctr">
              <a:solidFill>
                <a:schemeClr val="tx1">
                  <a:lumMod val="75000"/>
                  <a:lumOff val="25000"/>
                </a:schemeClr>
              </a:solidFill>
              <a:prstDash val="solid"/>
              <a:round/>
            </a:ln>
          </p:spPr>
        </p:pic>
        <p:sp>
          <p:nvSpPr>
            <p:cNvPr id="5" name="TextBox 4"/>
            <p:cNvSpPr txBox="1"/>
            <p:nvPr/>
          </p:nvSpPr>
          <p:spPr>
            <a:xfrm>
              <a:off x="154802" y="3193661"/>
              <a:ext cx="8793373" cy="623951"/>
            </a:xfrm>
            <a:prstGeom prst="rect">
              <a:avLst/>
            </a:prstGeom>
            <a:noFill/>
            <a:ln w="38235" cap="flat" cmpd="sng" algn="ctr">
              <a:solidFill>
                <a:srgbClr val="FF0000"/>
              </a:solidFill>
              <a:prstDash val="solid"/>
              <a:round/>
            </a:ln>
          </p:spPr>
          <p:txBody>
            <a:bodyPr vert="horz" wrap="none" lIns="91525" tIns="45762" rIns="91525" bIns="45762" anchor="ctr">
              <a:noAutofit/>
            </a:bodyPr>
            <a:lstStyle/>
            <a:p>
              <a:pPr algn="ctr"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ko-KR" altLang="en-US" sz="1601">
                <a:latin typeface="HY헤드라인M"/>
                <a:ea typeface="HY헤드라인M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4515732" y="5813144"/>
              <a:ext cx="756246" cy="342182"/>
            </a:xfrm>
            <a:prstGeom prst="rect">
              <a:avLst/>
            </a:prstGeom>
            <a:noFill/>
            <a:ln w="38235" cap="flat" cmpd="sng" algn="ctr">
              <a:solidFill>
                <a:srgbClr val="FF0000"/>
              </a:solidFill>
              <a:prstDash val="solid"/>
              <a:round/>
            </a:ln>
          </p:spPr>
          <p:txBody>
            <a:bodyPr vert="horz" wrap="none" lIns="91525" tIns="45762" rIns="91525" bIns="45762" anchor="ctr">
              <a:noAutofit/>
            </a:bodyPr>
            <a:lstStyle/>
            <a:p>
              <a:pPr algn="ctr"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ko-KR" altLang="en-US" sz="1601">
                <a:latin typeface="HY헤드라인M"/>
                <a:ea typeface="HY헤드라인M"/>
              </a:endParaRPr>
            </a:p>
          </p:txBody>
        </p:sp>
        <p:pic>
          <p:nvPicPr>
            <p:cNvPr id="7" name="그림 6"/>
            <p:cNvPicPr/>
            <p:nvPr/>
          </p:nvPicPr>
          <p:blipFill rotWithShape="1">
            <a:blip r:embed="rId3">
              <a:lum/>
            </a:blip>
            <a:stretch>
              <a:fillRect/>
            </a:stretch>
          </p:blipFill>
          <p:spPr>
            <a:xfrm>
              <a:off x="0" y="3860993"/>
              <a:ext cx="4468926" cy="2582365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</a:ln>
          </p:spPr>
        </p:pic>
        <p:sp>
          <p:nvSpPr>
            <p:cNvPr id="8" name="TextBox 7"/>
            <p:cNvSpPr txBox="1"/>
            <p:nvPr/>
          </p:nvSpPr>
          <p:spPr>
            <a:xfrm>
              <a:off x="179508" y="5374135"/>
              <a:ext cx="2343324" cy="303711"/>
            </a:xfrm>
            <a:prstGeom prst="rect">
              <a:avLst/>
            </a:prstGeom>
            <a:noFill/>
            <a:ln w="38235" cap="flat" cmpd="sng" algn="ctr">
              <a:solidFill>
                <a:srgbClr val="FF0000"/>
              </a:solidFill>
              <a:prstDash val="solid"/>
              <a:round/>
            </a:ln>
          </p:spPr>
          <p:txBody>
            <a:bodyPr vert="horz" wrap="none" lIns="91525" tIns="45762" rIns="91525" bIns="45762" anchor="ctr">
              <a:noAutofit/>
            </a:bodyPr>
            <a:lstStyle/>
            <a:p>
              <a:pPr algn="ctr"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ko-KR" altLang="en-US" sz="1601">
                <a:latin typeface="HY헤드라인M"/>
                <a:ea typeface="HY헤드라인M"/>
              </a:endParaRPr>
            </a:p>
          </p:txBody>
        </p:sp>
      </p:grpSp>
      <p:sp>
        <p:nvSpPr>
          <p:cNvPr id="10" name="텍스트 개체 틀 8"/>
          <p:cNvSpPr txBox="1">
            <a:spLocks/>
          </p:cNvSpPr>
          <p:nvPr/>
        </p:nvSpPr>
        <p:spPr>
          <a:xfrm>
            <a:off x="432048" y="42119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천장형 선풍기 구매</a:t>
            </a:r>
            <a:r>
              <a:rPr lang="en-US" altLang="ko-KR" sz="2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2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견적정보로 물품찾아 공고하기</a:t>
            </a:r>
            <a:r>
              <a:rPr lang="en-US" altLang="ko-KR" sz="2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ko-KR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6937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/>
        </p:nvGrpSpPr>
        <p:grpSpPr>
          <a:xfrm>
            <a:off x="971600" y="836712"/>
            <a:ext cx="7249707" cy="5616624"/>
            <a:chOff x="634661" y="980728"/>
            <a:chExt cx="7249707" cy="5400600"/>
          </a:xfrm>
        </p:grpSpPr>
        <p:pic>
          <p:nvPicPr>
            <p:cNvPr id="2" name="그림 1"/>
            <p:cNvPicPr/>
            <p:nvPr/>
          </p:nvPicPr>
          <p:blipFill rotWithShape="1">
            <a:blip r:embed="rId2">
              <a:lum/>
            </a:blip>
            <a:stretch>
              <a:fillRect/>
            </a:stretch>
          </p:blipFill>
          <p:spPr>
            <a:xfrm>
              <a:off x="634661" y="980728"/>
              <a:ext cx="7249707" cy="5400600"/>
            </a:xfrm>
            <a:prstGeom prst="rect">
              <a:avLst/>
            </a:prstGeom>
            <a:noFill/>
            <a:ln w="9525" cap="flat" cmpd="sng" algn="ctr">
              <a:solidFill>
                <a:schemeClr val="tx1">
                  <a:lumMod val="75000"/>
                  <a:lumOff val="25000"/>
                </a:schemeClr>
              </a:solidFill>
              <a:prstDash val="solid"/>
              <a:round/>
            </a:ln>
          </p:spPr>
        </p:pic>
        <p:sp>
          <p:nvSpPr>
            <p:cNvPr id="3" name="TextBox 2"/>
            <p:cNvSpPr txBox="1"/>
            <p:nvPr/>
          </p:nvSpPr>
          <p:spPr>
            <a:xfrm>
              <a:off x="1986171" y="3171474"/>
              <a:ext cx="5426490" cy="219884"/>
            </a:xfrm>
            <a:prstGeom prst="rect">
              <a:avLst/>
            </a:prstGeom>
            <a:noFill/>
            <a:ln w="38235" cap="flat" cmpd="sng" algn="ctr">
              <a:solidFill>
                <a:srgbClr val="FF0000"/>
              </a:solidFill>
              <a:prstDash val="solid"/>
              <a:round/>
            </a:ln>
          </p:spPr>
          <p:txBody>
            <a:bodyPr vert="horz" wrap="none" lIns="91525" tIns="45762" rIns="91525" bIns="45762" anchor="ctr">
              <a:noAutofit/>
            </a:bodyPr>
            <a:lstStyle/>
            <a:p>
              <a:pPr algn="ctr"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ko-KR" altLang="en-US" sz="1601">
                <a:latin typeface="HY헤드라인M"/>
                <a:ea typeface="HY헤드라인M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97785" y="3948520"/>
              <a:ext cx="3867450" cy="439767"/>
            </a:xfrm>
            <a:prstGeom prst="rect">
              <a:avLst/>
            </a:prstGeom>
            <a:noFill/>
            <a:ln w="38235" cap="flat" cmpd="sng" algn="ctr">
              <a:solidFill>
                <a:srgbClr val="FF0000"/>
              </a:solidFill>
              <a:prstDash val="solid"/>
              <a:round/>
            </a:ln>
          </p:spPr>
          <p:txBody>
            <a:bodyPr vert="horz" wrap="none" lIns="91525" tIns="45762" rIns="91525" bIns="45762" anchor="ctr">
              <a:noAutofit/>
            </a:bodyPr>
            <a:lstStyle/>
            <a:p>
              <a:pPr algn="ctr"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ko-KR" altLang="en-US" sz="1601">
                <a:latin typeface="HY헤드라인M"/>
                <a:ea typeface="HY헤드라인M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897785" y="5282477"/>
              <a:ext cx="839135" cy="204661"/>
            </a:xfrm>
            <a:prstGeom prst="rect">
              <a:avLst/>
            </a:prstGeom>
            <a:noFill/>
            <a:ln w="38235" cap="flat" cmpd="sng" algn="ctr">
              <a:solidFill>
                <a:srgbClr val="FF0000"/>
              </a:solidFill>
              <a:prstDash val="solid"/>
              <a:round/>
            </a:ln>
          </p:spPr>
          <p:txBody>
            <a:bodyPr vert="horz" wrap="none" lIns="91525" tIns="45762" rIns="91525" bIns="45762" anchor="ctr">
              <a:noAutofit/>
            </a:bodyPr>
            <a:lstStyle/>
            <a:p>
              <a:pPr algn="ctr"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ko-KR" altLang="en-US" sz="1601">
                <a:latin typeface="HY헤드라인M"/>
                <a:ea typeface="HY헤드라인M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986171" y="2431368"/>
              <a:ext cx="750749" cy="204661"/>
            </a:xfrm>
            <a:prstGeom prst="rect">
              <a:avLst/>
            </a:prstGeom>
            <a:noFill/>
            <a:ln w="38235" cap="flat" cmpd="sng" algn="ctr">
              <a:solidFill>
                <a:srgbClr val="FF0000"/>
              </a:solidFill>
              <a:prstDash val="solid"/>
              <a:round/>
            </a:ln>
          </p:spPr>
          <p:txBody>
            <a:bodyPr vert="horz" wrap="none" lIns="91525" tIns="45762" rIns="91525" bIns="45762" anchor="ctr">
              <a:noAutofit/>
            </a:bodyPr>
            <a:lstStyle/>
            <a:p>
              <a:pPr algn="ctr"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ko-KR" altLang="en-US" sz="1601">
                <a:latin typeface="HY헤드라인M"/>
                <a:ea typeface="HY헤드라인M"/>
              </a:endParaRPr>
            </a:p>
          </p:txBody>
        </p:sp>
      </p:grpSp>
      <p:sp>
        <p:nvSpPr>
          <p:cNvPr id="10" name="텍스트 개체 틀 8"/>
          <p:cNvSpPr txBox="1">
            <a:spLocks/>
          </p:cNvSpPr>
          <p:nvPr/>
        </p:nvSpPr>
        <p:spPr>
          <a:xfrm>
            <a:off x="432048" y="42119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천장형 선풍기 구매</a:t>
            </a:r>
            <a:r>
              <a:rPr lang="en-US" altLang="ko-KR" sz="2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2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견적요청으로 공고하기</a:t>
            </a:r>
            <a:r>
              <a:rPr lang="en-US" altLang="ko-KR" sz="2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ko-KR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787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29514" y="836712"/>
            <a:ext cx="8712968" cy="5615588"/>
            <a:chOff x="-396552" y="1052736"/>
            <a:chExt cx="9505056" cy="5471572"/>
          </a:xfrm>
        </p:grpSpPr>
        <p:grpSp>
          <p:nvGrpSpPr>
            <p:cNvPr id="6" name="그룹 5"/>
            <p:cNvGrpSpPr/>
            <p:nvPr/>
          </p:nvGrpSpPr>
          <p:grpSpPr>
            <a:xfrm>
              <a:off x="-396552" y="1052736"/>
              <a:ext cx="9428569" cy="5471572"/>
              <a:chOff x="-459616" y="109256"/>
              <a:chExt cx="9428569" cy="6199028"/>
            </a:xfrm>
          </p:grpSpPr>
          <p:sp>
            <p:nvSpPr>
              <p:cNvPr id="2" name="자유형 1"/>
              <p:cNvSpPr/>
              <p:nvPr/>
            </p:nvSpPr>
            <p:spPr>
              <a:xfrm>
                <a:off x="-459616" y="109256"/>
                <a:ext cx="3387017" cy="448015"/>
              </a:xfrm>
              <a:custGeom>
                <a:avLst/>
                <a:gdLst>
                  <a:gd name="T0" fmla="*/ 0 w 2550"/>
                  <a:gd name="T1" fmla="*/ 0 h 324"/>
                  <a:gd name="T2" fmla="*/ 0 60000 65536"/>
                  <a:gd name="T3" fmla="*/ -2 w 2550"/>
                  <a:gd name="T4" fmla="*/ 0 h 324"/>
                  <a:gd name="T5" fmla="*/ 0 60000 65536"/>
                  <a:gd name="T6" fmla="*/ -2 w 2550"/>
                  <a:gd name="T7" fmla="*/ -2 h 324"/>
                  <a:gd name="T8" fmla="*/ 0 60000 65536"/>
                  <a:gd name="T9" fmla="*/ 0 w 2550"/>
                  <a:gd name="T10" fmla="*/ -2 h 324"/>
                  <a:gd name="T11" fmla="*/ 0 60000 65536"/>
                  <a:gd name="T12" fmla="*/ 0 w 2550"/>
                  <a:gd name="T13" fmla="*/ 0 h 324"/>
                  <a:gd name="T14" fmla="*/ 0 60000 65536"/>
                  <a:gd name="T15" fmla="*/ 0 w 2550"/>
                  <a:gd name="T16" fmla="*/ 0 h 324"/>
                  <a:gd name="T17" fmla="*/ 2550 w 2550"/>
                  <a:gd name="T18" fmla="*/ 324 h 324"/>
                </a:gdLst>
                <a:ahLst/>
                <a:cxnLst>
                  <a:cxn ang="T2">
                    <a:pos x="T0" y="T1"/>
                  </a:cxn>
                  <a:cxn ang="T5">
                    <a:pos x="T3" y="T4"/>
                  </a:cxn>
                  <a:cxn ang="T8">
                    <a:pos x="T6" y="T7"/>
                  </a:cxn>
                  <a:cxn ang="T11">
                    <a:pos x="T9" y="T10"/>
                  </a:cxn>
                  <a:cxn ang="T14">
                    <a:pos x="T12" y="T13"/>
                  </a:cxn>
                </a:cxnLst>
                <a:rect l="T15" t="T16" r="T17" b="T18"/>
                <a:pathLst>
                  <a:path w="2550" h="324">
                    <a:moveTo>
                      <a:pt x="0" y="0"/>
                    </a:moveTo>
                    <a:lnTo>
                      <a:pt x="2550" y="0"/>
                    </a:lnTo>
                    <a:lnTo>
                      <a:pt x="2550" y="324"/>
                    </a:lnTo>
                    <a:lnTo>
                      <a:pt x="0" y="324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9525" cap="flat" cmpd="sng" algn="ctr">
                <a:noFill/>
                <a:prstDash val="solid"/>
                <a:round/>
              </a:ln>
            </p:spPr>
            <p:txBody>
              <a:bodyPr vert="horz" wrap="none" lIns="91525" tIns="45762" rIns="91525" bIns="45762" anchor="t">
                <a:noAutofit/>
              </a:bodyPr>
              <a:lstStyle/>
              <a:p>
                <a:pPr algn="ctr" defTabSz="913754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2002" b="1">
                    <a:solidFill>
                      <a:srgbClr val="FFFFFF">
                        <a:alpha val="100000"/>
                      </a:srgbClr>
                    </a:solidFill>
                    <a:latin typeface="맑은 고딕"/>
                    <a:ea typeface="맑은 고딕"/>
                    <a:sym typeface="맑은 고딕"/>
                  </a:rPr>
                  <a:t>2. S2B 예산절감?</a:t>
                </a:r>
              </a:p>
            </p:txBody>
          </p:sp>
          <p:pic>
            <p:nvPicPr>
              <p:cNvPr id="3" name="그림 2"/>
              <p:cNvPicPr/>
              <p:nvPr/>
            </p:nvPicPr>
            <p:blipFill rotWithShape="1">
              <a:blip r:embed="rId2">
                <a:lum/>
              </a:blip>
              <a:stretch>
                <a:fillRect/>
              </a:stretch>
            </p:blipFill>
            <p:spPr>
              <a:xfrm>
                <a:off x="175580" y="109256"/>
                <a:ext cx="8793373" cy="6199028"/>
              </a:xfrm>
              <a:prstGeom prst="rect">
                <a:avLst/>
              </a:prstGeom>
              <a:noFill/>
              <a:ln w="9525" cap="flat" cmpd="sng" algn="ctr">
                <a:solidFill>
                  <a:schemeClr val="tx1">
                    <a:lumMod val="75000"/>
                    <a:lumOff val="25000"/>
                  </a:schemeClr>
                </a:solidFill>
                <a:prstDash val="solid"/>
                <a:round/>
              </a:ln>
            </p:spPr>
          </p:pic>
        </p:grpSp>
        <p:sp>
          <p:nvSpPr>
            <p:cNvPr id="7" name="직사각형 6"/>
            <p:cNvSpPr/>
            <p:nvPr/>
          </p:nvSpPr>
          <p:spPr>
            <a:xfrm>
              <a:off x="136365" y="3471844"/>
              <a:ext cx="8972139" cy="99708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t"/>
            <a:lstStyle/>
            <a:p>
              <a:pPr algn="ctr">
                <a:buNone/>
                <a:defRPr/>
              </a:pPr>
              <a:r>
                <a:rPr lang="ko-KR" altLang="en-US" sz="2400" dirty="0" err="1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품의금액</a:t>
              </a:r>
              <a:r>
                <a:rPr lang="en-US" altLang="ko-KR" sz="2400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: 174</a:t>
              </a:r>
              <a:r>
                <a:rPr lang="ko-KR" altLang="en-US" sz="2400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만원</a:t>
              </a:r>
              <a:r>
                <a:rPr lang="en-US" altLang="ko-KR" sz="2400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, S2B </a:t>
              </a:r>
              <a:r>
                <a:rPr lang="ko-KR" altLang="en-US" sz="2400" dirty="0" err="1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견적요청</a:t>
              </a:r>
              <a:r>
                <a:rPr lang="ko-KR" altLang="en-US" sz="2400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결과 </a:t>
              </a:r>
              <a:r>
                <a:rPr lang="en-US" altLang="ko-KR" sz="2400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141</a:t>
              </a:r>
              <a:r>
                <a:rPr lang="ko-KR" altLang="en-US" sz="2400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만원</a:t>
              </a:r>
              <a:endParaRPr lang="en-US" altLang="ko-KR" sz="240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>
                <a:buNone/>
                <a:defRPr/>
              </a:pPr>
              <a:r>
                <a:rPr lang="en-US" altLang="ko-KR" sz="2400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(-330,000</a:t>
              </a:r>
              <a:r>
                <a:rPr lang="ko-KR" altLang="en-US" sz="2400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원 절감</a:t>
              </a:r>
              <a:r>
                <a:rPr lang="en-US" altLang="ko-KR" sz="2400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)</a:t>
              </a:r>
              <a:endParaRPr lang="ko-KR" altLang="en-US" sz="24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8" name="텍스트 개체 틀 8"/>
          <p:cNvSpPr txBox="1">
            <a:spLocks/>
          </p:cNvSpPr>
          <p:nvPr/>
        </p:nvSpPr>
        <p:spPr>
          <a:xfrm>
            <a:off x="432048" y="42119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천장형 선풍기 구매</a:t>
            </a:r>
            <a:r>
              <a:rPr lang="en-US" altLang="ko-KR" sz="2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2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견적마감</a:t>
            </a:r>
            <a:r>
              <a:rPr lang="en-US" altLang="ko-KR" sz="2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r>
              <a:rPr lang="ko-KR" altLang="en-US" sz="2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계약상대자 결정</a:t>
            </a:r>
            <a:r>
              <a:rPr lang="en-US" altLang="ko-KR" sz="2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ko-KR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9" name="Picture 133" descr="ok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095357"/>
            <a:ext cx="2575832" cy="1080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4681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395536" y="764704"/>
            <a:ext cx="8561461" cy="5704978"/>
            <a:chOff x="216061" y="820366"/>
            <a:chExt cx="8561461" cy="5704978"/>
          </a:xfrm>
        </p:grpSpPr>
        <p:pic>
          <p:nvPicPr>
            <p:cNvPr id="2" name="그림 1"/>
            <p:cNvPicPr/>
            <p:nvPr/>
          </p:nvPicPr>
          <p:blipFill rotWithShape="1">
            <a:blip r:embed="rId2">
              <a:lum/>
            </a:blip>
            <a:stretch>
              <a:fillRect/>
            </a:stretch>
          </p:blipFill>
          <p:spPr>
            <a:xfrm>
              <a:off x="216061" y="820367"/>
              <a:ext cx="4179858" cy="5704977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</a:ln>
          </p:spPr>
        </p:pic>
        <p:pic>
          <p:nvPicPr>
            <p:cNvPr id="3" name="그림 2"/>
            <p:cNvPicPr/>
            <p:nvPr/>
          </p:nvPicPr>
          <p:blipFill rotWithShape="1">
            <a:blip r:embed="rId3">
              <a:lum/>
            </a:blip>
            <a:stretch>
              <a:fillRect/>
            </a:stretch>
          </p:blipFill>
          <p:spPr>
            <a:xfrm>
              <a:off x="4596155" y="820366"/>
              <a:ext cx="4181367" cy="5704977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</a:ln>
          </p:spPr>
        </p:pic>
        <p:sp>
          <p:nvSpPr>
            <p:cNvPr id="4" name="자유형 3"/>
            <p:cNvSpPr/>
            <p:nvPr/>
          </p:nvSpPr>
          <p:spPr>
            <a:xfrm>
              <a:off x="2478171" y="3439351"/>
              <a:ext cx="3721204" cy="514779"/>
            </a:xfrm>
            <a:custGeom>
              <a:avLst/>
              <a:gdLst>
                <a:gd name="T0" fmla="*/ 0 w 2550"/>
                <a:gd name="T1" fmla="*/ 0 h 324"/>
                <a:gd name="T2" fmla="*/ 0 60000 65536"/>
                <a:gd name="T3" fmla="*/ -2 w 2550"/>
                <a:gd name="T4" fmla="*/ 0 h 324"/>
                <a:gd name="T5" fmla="*/ 0 60000 65536"/>
                <a:gd name="T6" fmla="*/ -2 w 2550"/>
                <a:gd name="T7" fmla="*/ -2 h 324"/>
                <a:gd name="T8" fmla="*/ 0 60000 65536"/>
                <a:gd name="T9" fmla="*/ 0 w 2550"/>
                <a:gd name="T10" fmla="*/ -2 h 324"/>
                <a:gd name="T11" fmla="*/ 0 60000 65536"/>
                <a:gd name="T12" fmla="*/ 0 w 2550"/>
                <a:gd name="T13" fmla="*/ 0 h 324"/>
                <a:gd name="T14" fmla="*/ 0 60000 65536"/>
                <a:gd name="T15" fmla="*/ 0 w 2550"/>
                <a:gd name="T16" fmla="*/ 0 h 324"/>
                <a:gd name="T17" fmla="*/ 2550 w 2550"/>
                <a:gd name="T18" fmla="*/ 324 h 324"/>
              </a:gdLst>
              <a:ahLst/>
              <a:cxnLst>
                <a:cxn ang="T2">
                  <a:pos x="T0" y="T1"/>
                </a:cxn>
                <a:cxn ang="T5">
                  <a:pos x="T3" y="T4"/>
                </a:cxn>
                <a:cxn ang="T8">
                  <a:pos x="T6" y="T7"/>
                </a:cxn>
                <a:cxn ang="T11">
                  <a:pos x="T9" y="T10"/>
                </a:cxn>
                <a:cxn ang="T14">
                  <a:pos x="T12" y="T13"/>
                </a:cxn>
              </a:cxnLst>
              <a:rect l="T15" t="T16" r="T17" b="T18"/>
              <a:pathLst>
                <a:path w="2550" h="324">
                  <a:moveTo>
                    <a:pt x="0" y="0"/>
                  </a:moveTo>
                  <a:lnTo>
                    <a:pt x="2550" y="0"/>
                  </a:lnTo>
                  <a:lnTo>
                    <a:pt x="2550" y="324"/>
                  </a:lnTo>
                  <a:lnTo>
                    <a:pt x="0" y="324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noFill/>
              <a:prstDash val="solid"/>
              <a:round/>
            </a:ln>
          </p:spPr>
          <p:txBody>
            <a:bodyPr vert="horz" wrap="none" lIns="91525" tIns="45762" rIns="91525" bIns="45762" anchor="t">
              <a:noAutofit/>
            </a:bodyPr>
            <a:lstStyle/>
            <a:p>
              <a:pPr algn="ctr" defTabSz="913754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4800" dirty="0" err="1" smtClean="0">
                  <a:solidFill>
                    <a:srgbClr val="C00000">
                      <a:alpha val="100000"/>
                    </a:srgbClr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sym typeface="맑은 고딕"/>
                </a:rPr>
                <a:t>품의금액</a:t>
              </a:r>
              <a:r>
                <a:rPr kumimoji="1" lang="ko-KR" altLang="en-US" sz="4800" dirty="0" smtClean="0">
                  <a:solidFill>
                    <a:srgbClr val="C00000">
                      <a:alpha val="100000"/>
                    </a:srgbClr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sym typeface="맑은 고딕"/>
                </a:rPr>
                <a:t> : 9,531,130원</a:t>
              </a:r>
              <a:endParaRPr kumimoji="1" lang="ko-KR" altLang="en-US" sz="4800" dirty="0">
                <a:solidFill>
                  <a:srgbClr val="C00000">
                    <a:alpha val="100000"/>
                  </a:srgbClr>
                </a:solidFill>
                <a:latin typeface="HY견고딕" panose="02030600000101010101" pitchFamily="18" charset="-127"/>
                <a:ea typeface="HY견고딕" panose="02030600000101010101" pitchFamily="18" charset="-127"/>
                <a:sym typeface="맑은 고딕"/>
              </a:endParaRPr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1084084" y="1412776"/>
              <a:ext cx="504056" cy="12718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2803332" y="1966252"/>
              <a:ext cx="504056" cy="12718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텍스트 개체 틀 8"/>
          <p:cNvSpPr txBox="1">
            <a:spLocks/>
          </p:cNvSpPr>
          <p:nvPr/>
        </p:nvSpPr>
        <p:spPr>
          <a:xfrm>
            <a:off x="432048" y="42119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과학교구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구매</a:t>
            </a:r>
            <a:r>
              <a:rPr lang="en-US" altLang="ko-K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품의작성</a:t>
            </a:r>
            <a:r>
              <a:rPr lang="en-US" altLang="ko-K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ko-KR" alt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9" name="Picture 133" descr="ok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4891" y="2299369"/>
            <a:ext cx="2575832" cy="1080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5368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/>
          <p:nvPr/>
        </p:nvPicPr>
        <p:blipFill rotWithShape="1">
          <a:blip r:embed="rId3">
            <a:lum/>
          </a:blip>
          <a:srcRect t="4306"/>
          <a:stretch/>
        </p:blipFill>
        <p:spPr>
          <a:xfrm>
            <a:off x="188115" y="836712"/>
            <a:ext cx="8720296" cy="5647672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</a:ln>
        </p:spPr>
      </p:pic>
      <p:sp>
        <p:nvSpPr>
          <p:cNvPr id="7" name="텍스트 개체 틀 8"/>
          <p:cNvSpPr txBox="1">
            <a:spLocks/>
          </p:cNvSpPr>
          <p:nvPr/>
        </p:nvSpPr>
        <p:spPr>
          <a:xfrm>
            <a:off x="432048" y="42119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과학교구 구매</a:t>
            </a:r>
            <a:r>
              <a:rPr lang="en-US" altLang="ko-KR" sz="2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(S2B </a:t>
            </a:r>
            <a:r>
              <a:rPr lang="ko-KR" altLang="en-US" sz="2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견적요청</a:t>
            </a:r>
            <a:r>
              <a:rPr lang="en-US" altLang="ko-KR" sz="2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ko-KR" alt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6" name="Picture 133" descr="ok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433951"/>
            <a:ext cx="2575832" cy="1080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3347864" y="3274175"/>
            <a:ext cx="4336627" cy="76782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금액 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4,483,230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원 절감</a:t>
            </a:r>
            <a:endParaRPr lang="en-US" altLang="ko-KR" sz="2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41870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E883472-33D5-4889-9B20-3632EE39BEE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119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226856" y="70090"/>
            <a:ext cx="4273225" cy="548616"/>
            <a:chOff x="433518" y="967134"/>
            <a:chExt cx="4273225" cy="548616"/>
          </a:xfrm>
        </p:grpSpPr>
        <p:grpSp>
          <p:nvGrpSpPr>
            <p:cNvPr id="4" name="그룹 3"/>
            <p:cNvGrpSpPr/>
            <p:nvPr/>
          </p:nvGrpSpPr>
          <p:grpSpPr>
            <a:xfrm>
              <a:off x="433518" y="967134"/>
              <a:ext cx="4273225" cy="548616"/>
              <a:chOff x="506251" y="884006"/>
              <a:chExt cx="4273225" cy="548616"/>
            </a:xfrm>
          </p:grpSpPr>
          <p:sp>
            <p:nvSpPr>
              <p:cNvPr id="6" name="Text Box 63"/>
              <p:cNvSpPr txBox="1">
                <a:spLocks noChangeArrowheads="1"/>
              </p:cNvSpPr>
              <p:nvPr/>
            </p:nvSpPr>
            <p:spPr bwMode="auto">
              <a:xfrm>
                <a:off x="617406" y="951066"/>
                <a:ext cx="184731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latinLnBrk="0" hangingPunct="0">
                  <a:defRPr/>
                </a:pPr>
                <a:endParaRPr lang="en-US" altLang="ko-KR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7" name="텍스트 개체 틀 8"/>
              <p:cNvSpPr txBox="1">
                <a:spLocks/>
              </p:cNvSpPr>
              <p:nvPr/>
            </p:nvSpPr>
            <p:spPr>
              <a:xfrm>
                <a:off x="1198444" y="884006"/>
                <a:ext cx="2986684" cy="511781"/>
              </a:xfrm>
              <a:prstGeom prst="rect">
                <a:avLst/>
              </a:prstGeom>
              <a:extLst/>
            </p:spPr>
            <p:txBody>
              <a:bodyPr rtlCol="0" anchor="ctr"/>
              <a:lstStyle>
                <a:lvl1pPr marL="342900" indent="-3429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25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1pPr>
                <a:lvl2pPr marL="742950" indent="-28575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2pPr>
                <a:lvl3pPr marL="1143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3pPr>
                <a:lvl4pPr marL="1600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4pPr>
                <a:lvl5pPr marL="20574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»"/>
                  <a:defRPr lang="ko-KR" altLang="en-US" sz="1800" kern="12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5pPr>
                <a:lvl6pPr marL="25146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Font typeface="Arial" pitchFamily="34" charset="0"/>
                  <a:buNone/>
                  <a:defRPr/>
                </a:pPr>
                <a:endParaRPr sz="1800" dirty="0">
                  <a:solidFill>
                    <a:prstClr val="black">
                      <a:lumMod val="75000"/>
                      <a:lumOff val="25000"/>
                    </a:prstClr>
                  </a:solidFill>
                </a:endParaRPr>
              </a:p>
            </p:txBody>
          </p:sp>
          <p:pic>
            <p:nvPicPr>
              <p:cNvPr id="8" name="Picture 12" descr="바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6251" y="931071"/>
                <a:ext cx="3561693" cy="5015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" name="Rectangle 14"/>
              <p:cNvSpPr>
                <a:spLocks noChangeArrowheads="1"/>
              </p:cNvSpPr>
              <p:nvPr/>
            </p:nvSpPr>
            <p:spPr bwMode="auto">
              <a:xfrm>
                <a:off x="907393" y="971720"/>
                <a:ext cx="3872083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17961" dir="2700000" algn="ctr" rotWithShape="0">
                  <a:schemeClr val="bg1"/>
                </a:outerShdw>
              </a:effectLst>
            </p:spPr>
            <p:txBody>
              <a:bodyPr wrap="square">
                <a:spAutoFit/>
              </a:bodyPr>
              <a:lstStyle/>
              <a:p>
                <a:pPr>
                  <a:defRPr/>
                </a:pPr>
                <a:r>
                  <a:rPr lang="ko-KR" altLang="en-US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예산절감 사례</a:t>
                </a:r>
                <a:r>
                  <a:rPr lang="en-US" altLang="ko-KR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(1</a:t>
                </a:r>
                <a:r>
                  <a:rPr lang="ko-KR" altLang="en-US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인수의 </a:t>
                </a:r>
                <a:r>
                  <a:rPr lang="ko-KR" altLang="en-US" dirty="0" err="1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견적요청</a:t>
                </a:r>
                <a:r>
                  <a:rPr lang="en-US" altLang="ko-KR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)</a:t>
                </a:r>
                <a:endParaRPr lang="ko-KR" altLang="en-US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541" y="1154170"/>
              <a:ext cx="234950" cy="252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10" name="표 9"/>
          <p:cNvGraphicFramePr>
            <a:graphicFrameLocks noGrp="1"/>
          </p:cNvGraphicFramePr>
          <p:nvPr>
            <p:extLst/>
          </p:nvPr>
        </p:nvGraphicFramePr>
        <p:xfrm>
          <a:off x="263352" y="1296842"/>
          <a:ext cx="8580679" cy="5136408"/>
        </p:xfrm>
        <a:graphic>
          <a:graphicData uri="http://schemas.openxmlformats.org/drawingml/2006/table">
            <a:tbl>
              <a:tblPr>
                <a:tableStyleId>{8EC20E35-A176-4012-BC5E-935CFFF8708E}</a:tableStyleId>
              </a:tblPr>
              <a:tblGrid>
                <a:gridCol w="3731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793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29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3310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3296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329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9613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6354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</a:rPr>
                        <a:t>순번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</a:rPr>
                        <a:t>분류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</a:rPr>
                        <a:t>거래구분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 err="1">
                          <a:effectLst/>
                        </a:rPr>
                        <a:t>주문명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</a:rPr>
                        <a:t>예정가격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</a:rPr>
                        <a:t>계약금액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</a:rPr>
                        <a:t>예산절감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354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 dirty="0">
                          <a:effectLst/>
                        </a:rPr>
                        <a:t>1</a:t>
                      </a:r>
                      <a:endParaRPr lang="en-US" altLang="ko-KR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</a:rPr>
                        <a:t>체육용품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</a:rPr>
                        <a:t>물품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300" u="none" strike="noStrike" dirty="0" err="1">
                          <a:effectLst/>
                        </a:rPr>
                        <a:t>대평초</a:t>
                      </a:r>
                      <a:r>
                        <a:rPr lang="ko-KR" altLang="en-US" sz="1300" u="none" strike="noStrike" dirty="0">
                          <a:effectLst/>
                        </a:rPr>
                        <a:t> 양궁 장비 견적요청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 dirty="0">
                          <a:effectLst/>
                        </a:rPr>
                        <a:t>1,255,000 </a:t>
                      </a:r>
                      <a:endParaRPr lang="en-US" altLang="ko-KR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 dirty="0">
                          <a:effectLst/>
                        </a:rPr>
                        <a:t>1,146,000</a:t>
                      </a:r>
                      <a:endParaRPr lang="en-US" altLang="ko-KR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109,000</a:t>
                      </a:r>
                      <a:endParaRPr lang="en-US" altLang="ko-KR" sz="1300" b="0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354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>
                          <a:effectLst/>
                        </a:rPr>
                        <a:t>2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</a:rPr>
                        <a:t>체육용품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물품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300" u="none" strike="noStrike">
                          <a:effectLst/>
                        </a:rPr>
                        <a:t>대평초 양궁 장비 견적요청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>
                          <a:effectLst/>
                        </a:rPr>
                        <a:t>582,000 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>
                          <a:effectLst/>
                        </a:rPr>
                        <a:t>560,000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22,000</a:t>
                      </a:r>
                      <a:endParaRPr lang="en-US" altLang="ko-KR" sz="1300" b="0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100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>
                          <a:effectLst/>
                        </a:rPr>
                        <a:t>3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</a:rPr>
                        <a:t>급식용품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물품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300" u="none" strike="noStrike" dirty="0" err="1">
                          <a:effectLst/>
                        </a:rPr>
                        <a:t>대평초</a:t>
                      </a:r>
                      <a:r>
                        <a:rPr lang="ko-KR" altLang="en-US" sz="1300" u="none" strike="noStrike" dirty="0">
                          <a:effectLst/>
                        </a:rPr>
                        <a:t> 급식용 수저세트 및 기타용품 </a:t>
                      </a:r>
                      <a:endParaRPr lang="en-US" altLang="ko-KR" sz="1300" u="none" strike="noStrike" dirty="0" smtClean="0">
                        <a:effectLst/>
                      </a:endParaRPr>
                    </a:p>
                    <a:p>
                      <a:pPr algn="l" fontAlgn="ctr"/>
                      <a:r>
                        <a:rPr lang="ko-KR" altLang="en-US" sz="1300" u="none" strike="noStrike" dirty="0" smtClean="0">
                          <a:effectLst/>
                        </a:rPr>
                        <a:t>견적요청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>
                          <a:effectLst/>
                        </a:rPr>
                        <a:t>1,595,500 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>
                          <a:effectLst/>
                        </a:rPr>
                        <a:t>1,558,500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37,000</a:t>
                      </a:r>
                      <a:endParaRPr lang="en-US" altLang="ko-KR" sz="1300" b="0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354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>
                          <a:effectLst/>
                        </a:rPr>
                        <a:t>4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정보통신공사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</a:rPr>
                        <a:t>공사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300" u="none" strike="noStrike">
                          <a:effectLst/>
                        </a:rPr>
                        <a:t>대평초 </a:t>
                      </a:r>
                      <a:r>
                        <a:rPr lang="en-US" altLang="ko-KR" sz="1300" u="none" strike="noStrike">
                          <a:effectLst/>
                        </a:rPr>
                        <a:t>cctv</a:t>
                      </a:r>
                      <a:r>
                        <a:rPr lang="ko-KR" altLang="en-US" sz="1300" u="none" strike="noStrike">
                          <a:effectLst/>
                        </a:rPr>
                        <a:t>추가설치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>
                          <a:effectLst/>
                        </a:rPr>
                        <a:t>1,975,000 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>
                          <a:effectLst/>
                        </a:rPr>
                        <a:t>1,650,000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325,000</a:t>
                      </a:r>
                      <a:endParaRPr lang="en-US" altLang="ko-KR" sz="1300" b="0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354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>
                          <a:effectLst/>
                        </a:rPr>
                        <a:t>5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실내건축공사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</a:rPr>
                        <a:t>공사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300" u="none" strike="noStrike">
                          <a:effectLst/>
                        </a:rPr>
                        <a:t>대평초 돌봄교실 개수공사 견적요청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>
                          <a:effectLst/>
                        </a:rPr>
                        <a:t>4,000,000 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>
                          <a:effectLst/>
                        </a:rPr>
                        <a:t>1,988,800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2,011,200</a:t>
                      </a:r>
                      <a:endParaRPr lang="en-US" altLang="ko-KR" sz="1300" b="0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354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>
                          <a:effectLst/>
                        </a:rPr>
                        <a:t>6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기타물품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물품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300" u="none" strike="noStrike" dirty="0" err="1">
                          <a:effectLst/>
                        </a:rPr>
                        <a:t>대평초</a:t>
                      </a:r>
                      <a:r>
                        <a:rPr lang="ko-KR" altLang="en-US" sz="1300" u="none" strike="noStrike" dirty="0">
                          <a:effectLst/>
                        </a:rPr>
                        <a:t> 교내 </a:t>
                      </a:r>
                      <a:r>
                        <a:rPr lang="ko-KR" altLang="en-US" sz="1300" u="none" strike="noStrike" dirty="0" err="1">
                          <a:effectLst/>
                        </a:rPr>
                        <a:t>절수기설치</a:t>
                      </a:r>
                      <a:r>
                        <a:rPr lang="ko-KR" altLang="en-US" sz="1300" u="none" strike="noStrike" dirty="0">
                          <a:effectLst/>
                        </a:rPr>
                        <a:t> 견적요청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>
                          <a:effectLst/>
                        </a:rPr>
                        <a:t>1,659,350 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>
                          <a:effectLst/>
                        </a:rPr>
                        <a:t>1,505,900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>
                          <a:solidFill>
                            <a:srgbClr val="FF0000"/>
                          </a:solidFill>
                          <a:effectLst/>
                        </a:rPr>
                        <a:t>153,450</a:t>
                      </a:r>
                      <a:endParaRPr lang="en-US" altLang="ko-KR" sz="1300" b="0" i="0" u="none" strike="noStrike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6354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>
                          <a:effectLst/>
                        </a:rPr>
                        <a:t>7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학습준비물</a:t>
                      </a:r>
                      <a:r>
                        <a:rPr lang="en-US" altLang="ko-KR" sz="1300" u="none" strike="noStrike">
                          <a:effectLst/>
                        </a:rPr>
                        <a:t>/</a:t>
                      </a:r>
                      <a:r>
                        <a:rPr lang="ko-KR" altLang="en-US" sz="1300" u="none" strike="noStrike">
                          <a:effectLst/>
                        </a:rPr>
                        <a:t>사무용품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물품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300" u="none" strike="noStrike">
                          <a:effectLst/>
                        </a:rPr>
                        <a:t>대평초 </a:t>
                      </a:r>
                      <a:r>
                        <a:rPr lang="en-US" altLang="ko-KR" sz="1300" u="none" strike="noStrike">
                          <a:effectLst/>
                        </a:rPr>
                        <a:t>4</a:t>
                      </a:r>
                      <a:r>
                        <a:rPr lang="ko-KR" altLang="en-US" sz="1300" u="none" strike="noStrike">
                          <a:effectLst/>
                        </a:rPr>
                        <a:t>분기 학습준비물 견적요청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>
                          <a:effectLst/>
                        </a:rPr>
                        <a:t>1,496,770 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>
                          <a:effectLst/>
                        </a:rPr>
                        <a:t>1,230,350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266,420</a:t>
                      </a:r>
                      <a:endParaRPr lang="en-US" altLang="ko-KR" sz="1300" b="0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6354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>
                          <a:effectLst/>
                        </a:rPr>
                        <a:t>8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도서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물품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300" u="none" strike="noStrike" dirty="0" err="1">
                          <a:effectLst/>
                        </a:rPr>
                        <a:t>대평초</a:t>
                      </a:r>
                      <a:r>
                        <a:rPr lang="ko-KR" altLang="en-US" sz="1300" u="none" strike="noStrike" dirty="0">
                          <a:effectLst/>
                        </a:rPr>
                        <a:t> 도서구입 견적요청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>
                          <a:effectLst/>
                        </a:rPr>
                        <a:t>3,834,810 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>
                          <a:effectLst/>
                        </a:rPr>
                        <a:t>3,806,784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28,026</a:t>
                      </a:r>
                      <a:endParaRPr lang="en-US" altLang="ko-KR" sz="1300" b="0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6354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>
                          <a:effectLst/>
                        </a:rPr>
                        <a:t>9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지류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물품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300" u="none" strike="noStrike" dirty="0" err="1">
                          <a:effectLst/>
                        </a:rPr>
                        <a:t>대평초</a:t>
                      </a:r>
                      <a:r>
                        <a:rPr lang="ko-KR" altLang="en-US" sz="1300" u="none" strike="noStrike" dirty="0">
                          <a:effectLst/>
                        </a:rPr>
                        <a:t> </a:t>
                      </a:r>
                      <a:r>
                        <a:rPr lang="ko-KR" altLang="en-US" sz="1300" u="none" strike="noStrike" dirty="0" err="1">
                          <a:effectLst/>
                        </a:rPr>
                        <a:t>복사용지외</a:t>
                      </a:r>
                      <a:r>
                        <a:rPr lang="en-US" altLang="ko-KR" sz="1300" u="none" strike="noStrike" dirty="0">
                          <a:effectLst/>
                        </a:rPr>
                        <a:t>1</a:t>
                      </a:r>
                      <a:r>
                        <a:rPr lang="ko-KR" altLang="en-US" sz="1300" u="none" strike="noStrike" dirty="0">
                          <a:effectLst/>
                        </a:rPr>
                        <a:t>종 견적요청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>
                          <a:effectLst/>
                        </a:rPr>
                        <a:t>860,000 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>
                          <a:effectLst/>
                        </a:rPr>
                        <a:t>782,500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77,500</a:t>
                      </a:r>
                      <a:endParaRPr lang="en-US" altLang="ko-KR" sz="1300" b="0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6354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>
                          <a:effectLst/>
                        </a:rPr>
                        <a:t>10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기타용역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용역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300" u="none" strike="noStrike" dirty="0" err="1">
                          <a:effectLst/>
                        </a:rPr>
                        <a:t>대평초</a:t>
                      </a:r>
                      <a:r>
                        <a:rPr lang="ko-KR" altLang="en-US" sz="1300" u="none" strike="noStrike" dirty="0">
                          <a:effectLst/>
                        </a:rPr>
                        <a:t> </a:t>
                      </a:r>
                      <a:r>
                        <a:rPr lang="ko-KR" altLang="en-US" sz="1300" u="none" strike="noStrike" dirty="0" err="1">
                          <a:effectLst/>
                        </a:rPr>
                        <a:t>공기질측정</a:t>
                      </a:r>
                      <a:r>
                        <a:rPr lang="ko-KR" altLang="en-US" sz="1300" u="none" strike="noStrike" dirty="0">
                          <a:effectLst/>
                        </a:rPr>
                        <a:t> 견적요청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>
                          <a:effectLst/>
                        </a:rPr>
                        <a:t>700,000 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>
                          <a:effectLst/>
                        </a:rPr>
                        <a:t>650,000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50,000</a:t>
                      </a:r>
                      <a:endParaRPr lang="en-US" altLang="ko-KR" sz="1300" b="0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6354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>
                          <a:effectLst/>
                        </a:rPr>
                        <a:t>11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학습준비물</a:t>
                      </a:r>
                      <a:r>
                        <a:rPr lang="en-US" altLang="ko-KR" sz="1300" u="none" strike="noStrike">
                          <a:effectLst/>
                        </a:rPr>
                        <a:t>/</a:t>
                      </a:r>
                      <a:r>
                        <a:rPr lang="ko-KR" altLang="en-US" sz="1300" u="none" strike="noStrike">
                          <a:effectLst/>
                        </a:rPr>
                        <a:t>사무용품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물품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300" u="none" strike="noStrike" dirty="0" err="1">
                          <a:effectLst/>
                        </a:rPr>
                        <a:t>대평초등</a:t>
                      </a:r>
                      <a:r>
                        <a:rPr lang="ko-KR" altLang="en-US" sz="1300" u="none" strike="noStrike" dirty="0">
                          <a:effectLst/>
                        </a:rPr>
                        <a:t> </a:t>
                      </a:r>
                      <a:r>
                        <a:rPr lang="en-US" altLang="ko-KR" sz="1300" u="none" strike="noStrike" dirty="0">
                          <a:effectLst/>
                        </a:rPr>
                        <a:t>3</a:t>
                      </a:r>
                      <a:r>
                        <a:rPr lang="ko-KR" altLang="en-US" sz="1300" u="none" strike="noStrike" dirty="0">
                          <a:effectLst/>
                        </a:rPr>
                        <a:t>분기 학습준비물 견적요청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>
                          <a:effectLst/>
                        </a:rPr>
                        <a:t>3,122,700 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>
                          <a:effectLst/>
                        </a:rPr>
                        <a:t>3,046,050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76,650</a:t>
                      </a:r>
                      <a:endParaRPr lang="en-US" altLang="ko-KR" sz="1300" b="0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6354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>
                          <a:effectLst/>
                        </a:rPr>
                        <a:t>12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체육용품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물품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300" u="none" strike="noStrike" dirty="0" err="1">
                          <a:effectLst/>
                        </a:rPr>
                        <a:t>대평초</a:t>
                      </a:r>
                      <a:r>
                        <a:rPr lang="ko-KR" altLang="en-US" sz="1300" u="none" strike="noStrike" dirty="0">
                          <a:effectLst/>
                        </a:rPr>
                        <a:t> </a:t>
                      </a:r>
                      <a:r>
                        <a:rPr lang="ko-KR" altLang="en-US" sz="1300" u="none" strike="noStrike" dirty="0" err="1">
                          <a:effectLst/>
                        </a:rPr>
                        <a:t>양궁부</a:t>
                      </a:r>
                      <a:r>
                        <a:rPr lang="ko-KR" altLang="en-US" sz="1300" u="none" strike="noStrike" dirty="0">
                          <a:effectLst/>
                        </a:rPr>
                        <a:t> 장비 </a:t>
                      </a:r>
                      <a:r>
                        <a:rPr lang="en-US" altLang="ko-KR" sz="1300" u="none" strike="noStrike" dirty="0">
                          <a:effectLst/>
                        </a:rPr>
                        <a:t>2</a:t>
                      </a:r>
                      <a:r>
                        <a:rPr lang="ko-KR" altLang="en-US" sz="1300" u="none" strike="noStrike">
                          <a:effectLst/>
                        </a:rPr>
                        <a:t>차 견적요청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>
                          <a:effectLst/>
                        </a:rPr>
                        <a:t>3,750,000 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>
                          <a:effectLst/>
                        </a:rPr>
                        <a:t>3,300,000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>
                          <a:solidFill>
                            <a:srgbClr val="FF0000"/>
                          </a:solidFill>
                          <a:effectLst/>
                        </a:rPr>
                        <a:t>450,000</a:t>
                      </a:r>
                      <a:endParaRPr lang="en-US" altLang="ko-KR" sz="1300" b="0" i="0" u="none" strike="noStrike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6354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>
                          <a:effectLst/>
                        </a:rPr>
                        <a:t>13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학습준비물</a:t>
                      </a:r>
                      <a:r>
                        <a:rPr lang="en-US" altLang="ko-KR" sz="1300" u="none" strike="noStrike">
                          <a:effectLst/>
                        </a:rPr>
                        <a:t>/</a:t>
                      </a:r>
                      <a:r>
                        <a:rPr lang="ko-KR" altLang="en-US" sz="1300" u="none" strike="noStrike">
                          <a:effectLst/>
                        </a:rPr>
                        <a:t>사무용품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물품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300" u="none" strike="noStrike" dirty="0" err="1">
                          <a:effectLst/>
                        </a:rPr>
                        <a:t>대평초</a:t>
                      </a:r>
                      <a:r>
                        <a:rPr lang="ko-KR" altLang="en-US" sz="1300" u="none" strike="noStrike" dirty="0">
                          <a:effectLst/>
                        </a:rPr>
                        <a:t> 사무용품 구입 견적요청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>
                          <a:effectLst/>
                        </a:rPr>
                        <a:t>417,850 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>
                          <a:effectLst/>
                        </a:rPr>
                        <a:t>405,700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12,150</a:t>
                      </a:r>
                      <a:endParaRPr lang="en-US" altLang="ko-KR" sz="1300" b="0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6354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>
                          <a:effectLst/>
                        </a:rPr>
                        <a:t>14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급식용품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물품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300" u="none" strike="noStrike">
                          <a:effectLst/>
                        </a:rPr>
                        <a:t>대평초 </a:t>
                      </a:r>
                      <a:r>
                        <a:rPr lang="en-US" altLang="ko-KR" sz="1300" u="none" strike="noStrike">
                          <a:effectLst/>
                        </a:rPr>
                        <a:t>6</a:t>
                      </a:r>
                      <a:r>
                        <a:rPr lang="ko-KR" altLang="en-US" sz="1300" u="none" strike="noStrike">
                          <a:effectLst/>
                        </a:rPr>
                        <a:t>월 급식소모품 구입 견적요청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 dirty="0">
                          <a:effectLst/>
                        </a:rPr>
                        <a:t>835,800 </a:t>
                      </a:r>
                      <a:endParaRPr lang="en-US" altLang="ko-KR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>
                          <a:effectLst/>
                        </a:rPr>
                        <a:t>693,000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142,800</a:t>
                      </a:r>
                      <a:endParaRPr lang="en-US" altLang="ko-KR" sz="1300" b="0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6354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>
                          <a:effectLst/>
                        </a:rPr>
                        <a:t>15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도서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물품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300" u="none" strike="noStrike" dirty="0" err="1">
                          <a:effectLst/>
                        </a:rPr>
                        <a:t>대평초</a:t>
                      </a:r>
                      <a:r>
                        <a:rPr lang="ko-KR" altLang="en-US" sz="1300" u="none" strike="noStrike" dirty="0">
                          <a:effectLst/>
                        </a:rPr>
                        <a:t> 도서구입 견적요청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 dirty="0">
                          <a:effectLst/>
                        </a:rPr>
                        <a:t>5,094,660 </a:t>
                      </a:r>
                      <a:endParaRPr lang="en-US" altLang="ko-KR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 dirty="0">
                          <a:effectLst/>
                        </a:rPr>
                        <a:t>4,585,194</a:t>
                      </a:r>
                      <a:endParaRPr lang="en-US" altLang="ko-KR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509,466</a:t>
                      </a:r>
                      <a:endParaRPr lang="en-US" altLang="ko-KR" sz="1300" b="0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6354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>
                          <a:effectLst/>
                        </a:rPr>
                        <a:t>16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지류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물품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300" u="none" strike="noStrike" dirty="0" err="1">
                          <a:effectLst/>
                        </a:rPr>
                        <a:t>대평초</a:t>
                      </a:r>
                      <a:r>
                        <a:rPr lang="ko-KR" altLang="en-US" sz="1300" u="none" strike="noStrike" dirty="0">
                          <a:effectLst/>
                        </a:rPr>
                        <a:t> 복사용지 견적요청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>
                          <a:effectLst/>
                        </a:rPr>
                        <a:t>400,000 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 dirty="0">
                          <a:effectLst/>
                        </a:rPr>
                        <a:t>370,000</a:t>
                      </a:r>
                      <a:endParaRPr lang="en-US" altLang="ko-KR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>
                          <a:solidFill>
                            <a:srgbClr val="FF0000"/>
                          </a:solidFill>
                          <a:effectLst/>
                        </a:rPr>
                        <a:t>30,000</a:t>
                      </a:r>
                      <a:endParaRPr lang="en-US" altLang="ko-KR" sz="1300" b="0" i="0" u="none" strike="noStrike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6354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>
                          <a:effectLst/>
                        </a:rPr>
                        <a:t>17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학습준비물</a:t>
                      </a:r>
                      <a:r>
                        <a:rPr lang="en-US" altLang="ko-KR" sz="1300" u="none" strike="noStrike">
                          <a:effectLst/>
                        </a:rPr>
                        <a:t>/</a:t>
                      </a:r>
                      <a:r>
                        <a:rPr lang="ko-KR" altLang="en-US" sz="1300" u="none" strike="noStrike">
                          <a:effectLst/>
                        </a:rPr>
                        <a:t>사무용품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물품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300" u="none" strike="noStrike" dirty="0" err="1">
                          <a:effectLst/>
                        </a:rPr>
                        <a:t>대평초</a:t>
                      </a:r>
                      <a:r>
                        <a:rPr lang="ko-KR" altLang="en-US" sz="1300" u="none" strike="noStrike" dirty="0">
                          <a:effectLst/>
                        </a:rPr>
                        <a:t> </a:t>
                      </a:r>
                      <a:r>
                        <a:rPr lang="en-US" altLang="ko-KR" sz="1300" u="none" strike="noStrike" dirty="0">
                          <a:effectLst/>
                        </a:rPr>
                        <a:t>2</a:t>
                      </a:r>
                      <a:r>
                        <a:rPr lang="ko-KR" altLang="en-US" sz="1300" u="none" strike="noStrike" dirty="0">
                          <a:effectLst/>
                        </a:rPr>
                        <a:t>분기 학습준비물 견적요청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>
                          <a:effectLst/>
                        </a:rPr>
                        <a:t>4,161,400 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 dirty="0">
                          <a:effectLst/>
                        </a:rPr>
                        <a:t>3,196,000</a:t>
                      </a:r>
                      <a:endParaRPr lang="en-US" altLang="ko-KR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965,400</a:t>
                      </a:r>
                      <a:endParaRPr lang="en-US" altLang="ko-KR" sz="1300" b="0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6354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>
                          <a:effectLst/>
                        </a:rPr>
                        <a:t>18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급식용품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물품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300" u="none" strike="noStrike">
                          <a:effectLst/>
                        </a:rPr>
                        <a:t>대평초 </a:t>
                      </a:r>
                      <a:r>
                        <a:rPr lang="en-US" altLang="ko-KR" sz="1300" u="none" strike="noStrike">
                          <a:effectLst/>
                        </a:rPr>
                        <a:t>4</a:t>
                      </a:r>
                      <a:r>
                        <a:rPr lang="ko-KR" altLang="en-US" sz="1300" u="none" strike="noStrike">
                          <a:effectLst/>
                        </a:rPr>
                        <a:t>월 급식소모품 견적요청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 dirty="0">
                          <a:effectLst/>
                        </a:rPr>
                        <a:t>838,500 </a:t>
                      </a:r>
                      <a:endParaRPr lang="en-US" altLang="ko-KR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 dirty="0">
                          <a:effectLst/>
                        </a:rPr>
                        <a:t>750,000</a:t>
                      </a:r>
                      <a:endParaRPr lang="en-US" altLang="ko-KR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88,500</a:t>
                      </a:r>
                      <a:endParaRPr lang="en-US" altLang="ko-KR" sz="1300" b="0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6354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>
                          <a:effectLst/>
                        </a:rPr>
                        <a:t>19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청소용품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물품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300" u="none" strike="noStrike">
                          <a:effectLst/>
                        </a:rPr>
                        <a:t>대평초 청소용구 견적요청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 dirty="0">
                          <a:effectLst/>
                        </a:rPr>
                        <a:t>951,600 </a:t>
                      </a:r>
                      <a:endParaRPr lang="en-US" altLang="ko-KR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>
                          <a:effectLst/>
                        </a:rPr>
                        <a:t>934,500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17,100</a:t>
                      </a:r>
                      <a:endParaRPr lang="en-US" altLang="ko-KR" sz="1300" b="0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6354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>
                          <a:effectLst/>
                        </a:rPr>
                        <a:t>20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과학용품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물품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300" u="none" strike="noStrike">
                          <a:effectLst/>
                        </a:rPr>
                        <a:t>대평초 과학소모품 견적요청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 dirty="0">
                          <a:effectLst/>
                        </a:rPr>
                        <a:t>863,670 </a:t>
                      </a:r>
                      <a:endParaRPr lang="en-US" altLang="ko-KR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 dirty="0">
                          <a:effectLst/>
                        </a:rPr>
                        <a:t>844,070</a:t>
                      </a:r>
                      <a:endParaRPr lang="en-US" altLang="ko-KR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19,600</a:t>
                      </a:r>
                      <a:endParaRPr lang="en-US" altLang="ko-KR" sz="1300" b="0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6354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>
                          <a:effectLst/>
                        </a:rPr>
                        <a:t>21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급식용품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물품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300" u="none" strike="noStrike" dirty="0" err="1">
                          <a:effectLst/>
                        </a:rPr>
                        <a:t>대평초</a:t>
                      </a:r>
                      <a:r>
                        <a:rPr lang="ko-KR" altLang="en-US" sz="1300" u="none" strike="noStrike" dirty="0">
                          <a:effectLst/>
                        </a:rPr>
                        <a:t> </a:t>
                      </a:r>
                      <a:r>
                        <a:rPr lang="en-US" altLang="ko-KR" sz="1300" u="none" strike="noStrike" dirty="0">
                          <a:effectLst/>
                        </a:rPr>
                        <a:t>3</a:t>
                      </a:r>
                      <a:r>
                        <a:rPr lang="ko-KR" altLang="en-US" sz="1300" u="none" strike="noStrike">
                          <a:effectLst/>
                        </a:rPr>
                        <a:t>월 급식소모품 견적요청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>
                          <a:effectLst/>
                        </a:rPr>
                        <a:t>565,100 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 dirty="0">
                          <a:effectLst/>
                        </a:rPr>
                        <a:t>471,000</a:t>
                      </a:r>
                      <a:endParaRPr lang="en-US" altLang="ko-KR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94,100</a:t>
                      </a:r>
                      <a:endParaRPr lang="en-US" altLang="ko-KR" sz="1300" b="0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6354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>
                          <a:effectLst/>
                        </a:rPr>
                        <a:t>22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급식용품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</a:rPr>
                        <a:t>물품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300" u="none" strike="noStrike">
                          <a:effectLst/>
                        </a:rPr>
                        <a:t>대평초 </a:t>
                      </a:r>
                      <a:r>
                        <a:rPr lang="en-US" altLang="ko-KR" sz="1300" u="none" strike="noStrike">
                          <a:effectLst/>
                        </a:rPr>
                        <a:t>3</a:t>
                      </a:r>
                      <a:r>
                        <a:rPr lang="ko-KR" altLang="en-US" sz="1300" u="none" strike="noStrike">
                          <a:effectLst/>
                        </a:rPr>
                        <a:t>월 급식비품 견적요청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>
                          <a:effectLst/>
                        </a:rPr>
                        <a:t>760,000 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>
                          <a:effectLst/>
                        </a:rPr>
                        <a:t>715,000</a:t>
                      </a:r>
                      <a:endParaRPr lang="en-US" altLang="ko-KR" sz="13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45,000</a:t>
                      </a:r>
                      <a:endParaRPr lang="en-US" altLang="ko-KR" sz="1300" b="0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63542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>
                          <a:effectLst/>
                        </a:rPr>
                        <a:t>　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>
                          <a:effectLst/>
                        </a:rPr>
                        <a:t>　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>
                          <a:effectLst/>
                        </a:rPr>
                        <a:t>합 계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 dirty="0">
                          <a:effectLst/>
                        </a:rPr>
                        <a:t>39,719,710 </a:t>
                      </a:r>
                      <a:endParaRPr lang="en-US" altLang="ko-KR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 dirty="0">
                          <a:effectLst/>
                        </a:rPr>
                        <a:t>34,189,348</a:t>
                      </a:r>
                      <a:endParaRPr lang="en-US" altLang="ko-KR" sz="13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3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5,530,362</a:t>
                      </a:r>
                      <a:endParaRPr lang="en-US" altLang="ko-KR" sz="1300" b="1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7642" marR="7642" marT="7642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</a:tbl>
          </a:graphicData>
        </a:graphic>
      </p:graphicFrame>
      <p:sp>
        <p:nvSpPr>
          <p:cNvPr id="11" name="모서리가 둥근 직사각형 10"/>
          <p:cNvSpPr/>
          <p:nvPr/>
        </p:nvSpPr>
        <p:spPr>
          <a:xfrm>
            <a:off x="285551" y="588228"/>
            <a:ext cx="7084541" cy="674809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b="1" dirty="0" smtClean="0">
                <a:solidFill>
                  <a:srgbClr val="C00000"/>
                </a:solidFill>
              </a:rPr>
              <a:t>-  </a:t>
            </a:r>
            <a:r>
              <a:rPr lang="ko-KR" altLang="en-US" b="1" dirty="0" err="1" smtClean="0">
                <a:solidFill>
                  <a:srgbClr val="C00000"/>
                </a:solidFill>
              </a:rPr>
              <a:t>수요기관</a:t>
            </a:r>
            <a:r>
              <a:rPr lang="ko-KR" altLang="en-US" b="1" dirty="0" smtClean="0">
                <a:solidFill>
                  <a:srgbClr val="C00000"/>
                </a:solidFill>
              </a:rPr>
              <a:t> </a:t>
            </a:r>
            <a:r>
              <a:rPr lang="en-US" altLang="ko-KR" b="1" dirty="0" smtClean="0">
                <a:solidFill>
                  <a:srgbClr val="C00000"/>
                </a:solidFill>
              </a:rPr>
              <a:t>: </a:t>
            </a:r>
            <a:r>
              <a:rPr lang="ko-KR" altLang="en-US" b="1" dirty="0" smtClean="0">
                <a:solidFill>
                  <a:srgbClr val="C00000"/>
                </a:solidFill>
              </a:rPr>
              <a:t>부산 </a:t>
            </a:r>
            <a:r>
              <a:rPr lang="en-US" altLang="ko-KR" b="1" dirty="0" smtClean="0">
                <a:solidFill>
                  <a:srgbClr val="C00000"/>
                </a:solidFill>
              </a:rPr>
              <a:t>OO</a:t>
            </a:r>
            <a:r>
              <a:rPr lang="ko-KR" altLang="en-US" b="1" dirty="0" smtClean="0">
                <a:solidFill>
                  <a:srgbClr val="C00000"/>
                </a:solidFill>
              </a:rPr>
              <a:t>초</a:t>
            </a:r>
            <a:endParaRPr lang="en-US" altLang="ko-KR" b="1" dirty="0" smtClean="0">
              <a:solidFill>
                <a:srgbClr val="C00000"/>
              </a:solidFill>
            </a:endParaRPr>
          </a:p>
          <a:p>
            <a:r>
              <a:rPr lang="en-US" altLang="ko-KR" b="1" dirty="0" smtClean="0">
                <a:solidFill>
                  <a:srgbClr val="C00000"/>
                </a:solidFill>
              </a:rPr>
              <a:t>-  </a:t>
            </a:r>
            <a:r>
              <a:rPr lang="ko-KR" altLang="en-US" b="1" dirty="0" smtClean="0">
                <a:solidFill>
                  <a:srgbClr val="C00000"/>
                </a:solidFill>
              </a:rPr>
              <a:t>이용기간 </a:t>
            </a:r>
            <a:r>
              <a:rPr lang="en-US" altLang="ko-KR" b="1" dirty="0" smtClean="0">
                <a:solidFill>
                  <a:srgbClr val="C00000"/>
                </a:solidFill>
              </a:rPr>
              <a:t>: 2018</a:t>
            </a:r>
            <a:r>
              <a:rPr lang="en-US" altLang="ko-KR" b="1" dirty="0">
                <a:solidFill>
                  <a:srgbClr val="C00000"/>
                </a:solidFill>
              </a:rPr>
              <a:t>.</a:t>
            </a:r>
            <a:r>
              <a:rPr lang="ko-KR" altLang="en-US" b="1" dirty="0" smtClean="0">
                <a:solidFill>
                  <a:srgbClr val="C00000"/>
                </a:solidFill>
              </a:rPr>
              <a:t> </a:t>
            </a:r>
            <a:r>
              <a:rPr lang="en-US" altLang="ko-KR" b="1" dirty="0" smtClean="0">
                <a:solidFill>
                  <a:srgbClr val="C00000"/>
                </a:solidFill>
              </a:rPr>
              <a:t>3</a:t>
            </a:r>
            <a:r>
              <a:rPr lang="en-US" altLang="ko-KR" b="1" dirty="0">
                <a:solidFill>
                  <a:srgbClr val="C00000"/>
                </a:solidFill>
              </a:rPr>
              <a:t>.</a:t>
            </a:r>
            <a:r>
              <a:rPr lang="ko-KR" altLang="en-US" b="1" dirty="0" smtClean="0">
                <a:solidFill>
                  <a:srgbClr val="C00000"/>
                </a:solidFill>
              </a:rPr>
              <a:t> </a:t>
            </a:r>
            <a:r>
              <a:rPr lang="en-US" altLang="ko-KR" b="1" dirty="0" smtClean="0">
                <a:solidFill>
                  <a:srgbClr val="C00000"/>
                </a:solidFill>
              </a:rPr>
              <a:t>1</a:t>
            </a:r>
            <a:r>
              <a:rPr lang="en-US" altLang="ko-KR" b="1" dirty="0">
                <a:solidFill>
                  <a:srgbClr val="C00000"/>
                </a:solidFill>
              </a:rPr>
              <a:t>.</a:t>
            </a:r>
            <a:r>
              <a:rPr lang="en-US" altLang="ko-KR" b="1" dirty="0" smtClean="0">
                <a:solidFill>
                  <a:srgbClr val="C00000"/>
                </a:solidFill>
              </a:rPr>
              <a:t>~2019</a:t>
            </a:r>
            <a:r>
              <a:rPr lang="en-US" altLang="ko-KR" b="1" dirty="0">
                <a:solidFill>
                  <a:srgbClr val="C00000"/>
                </a:solidFill>
              </a:rPr>
              <a:t>.</a:t>
            </a:r>
            <a:r>
              <a:rPr lang="ko-KR" altLang="en-US" b="1" dirty="0" smtClean="0">
                <a:solidFill>
                  <a:srgbClr val="C00000"/>
                </a:solidFill>
              </a:rPr>
              <a:t> </a:t>
            </a:r>
            <a:r>
              <a:rPr lang="en-US" altLang="ko-KR" b="1" dirty="0" smtClean="0">
                <a:solidFill>
                  <a:srgbClr val="C00000"/>
                </a:solidFill>
              </a:rPr>
              <a:t>2</a:t>
            </a:r>
            <a:r>
              <a:rPr lang="en-US" altLang="ko-KR" b="1" dirty="0">
                <a:solidFill>
                  <a:srgbClr val="C00000"/>
                </a:solidFill>
              </a:rPr>
              <a:t>.</a:t>
            </a:r>
            <a:r>
              <a:rPr lang="ko-KR" altLang="en-US" b="1" dirty="0" smtClean="0">
                <a:solidFill>
                  <a:srgbClr val="C00000"/>
                </a:solidFill>
              </a:rPr>
              <a:t> </a:t>
            </a:r>
            <a:r>
              <a:rPr lang="en-US" altLang="ko-KR" b="1" dirty="0" smtClean="0">
                <a:solidFill>
                  <a:srgbClr val="C00000"/>
                </a:solidFill>
              </a:rPr>
              <a:t>28</a:t>
            </a:r>
            <a:r>
              <a:rPr lang="en-US" altLang="ko-KR" b="1" dirty="0">
                <a:solidFill>
                  <a:srgbClr val="C00000"/>
                </a:solidFill>
              </a:rPr>
              <a:t>.</a:t>
            </a:r>
            <a:endParaRPr lang="ko-KR" altLang="en-US" b="1" dirty="0">
              <a:solidFill>
                <a:srgbClr val="C00000"/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3171567" y="1515762"/>
            <a:ext cx="420130" cy="18123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rgbClr val="002060"/>
                </a:solidFill>
              </a:rPr>
              <a:t>OO</a:t>
            </a:r>
            <a:endParaRPr lang="ko-KR" altLang="en-US" sz="1000" b="1">
              <a:solidFill>
                <a:srgbClr val="002060"/>
              </a:solidFill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3171567" y="1740494"/>
            <a:ext cx="420130" cy="18123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rgbClr val="002060"/>
                </a:solidFill>
              </a:rPr>
              <a:t>OO</a:t>
            </a:r>
            <a:endParaRPr lang="ko-KR" altLang="en-US" sz="1000" b="1">
              <a:solidFill>
                <a:srgbClr val="002060"/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3171567" y="1965226"/>
            <a:ext cx="420130" cy="18123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rgbClr val="002060"/>
                </a:solidFill>
              </a:rPr>
              <a:t>OO</a:t>
            </a:r>
            <a:endParaRPr lang="ko-KR" altLang="en-US" sz="1000" b="1">
              <a:solidFill>
                <a:srgbClr val="002060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3171567" y="2352982"/>
            <a:ext cx="420130" cy="18123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rgbClr val="002060"/>
                </a:solidFill>
              </a:rPr>
              <a:t>OO</a:t>
            </a:r>
            <a:endParaRPr lang="ko-KR" altLang="en-US" sz="1000" b="1">
              <a:solidFill>
                <a:srgbClr val="002060"/>
              </a:solidFill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3171567" y="2558275"/>
            <a:ext cx="420130" cy="18123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rgbClr val="002060"/>
                </a:solidFill>
              </a:rPr>
              <a:t>OO</a:t>
            </a:r>
            <a:endParaRPr lang="ko-KR" altLang="en-US" sz="1000" b="1">
              <a:solidFill>
                <a:srgbClr val="002060"/>
              </a:solidFill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3171567" y="2761872"/>
            <a:ext cx="420130" cy="18123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rgbClr val="002060"/>
                </a:solidFill>
              </a:rPr>
              <a:t>OO</a:t>
            </a:r>
            <a:endParaRPr lang="ko-KR" altLang="en-US" sz="1000" b="1">
              <a:solidFill>
                <a:srgbClr val="002060"/>
              </a:solidFill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3171567" y="2966012"/>
            <a:ext cx="420130" cy="18123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rgbClr val="002060"/>
                </a:solidFill>
              </a:rPr>
              <a:t>OO</a:t>
            </a:r>
            <a:endParaRPr lang="ko-KR" altLang="en-US" sz="1000" b="1">
              <a:solidFill>
                <a:srgbClr val="002060"/>
              </a:solidFill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3171567" y="3759191"/>
            <a:ext cx="420130" cy="18123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rgbClr val="002060"/>
                </a:solidFill>
              </a:rPr>
              <a:t>OO</a:t>
            </a:r>
            <a:endParaRPr lang="ko-KR" altLang="en-US" sz="1000" b="1">
              <a:solidFill>
                <a:srgbClr val="002060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98229" y="3146703"/>
            <a:ext cx="8524495" cy="70860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>
              <a:defRPr/>
            </a:pPr>
            <a:r>
              <a:rPr lang="en-US" altLang="ko-KR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S2B </a:t>
            </a:r>
            <a:r>
              <a:rPr lang="ko-KR" altLang="en-US" b="1" dirty="0" err="1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이용건수</a:t>
            </a:r>
            <a:r>
              <a:rPr lang="ko-KR" altLang="en-US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85</a:t>
            </a:r>
            <a:r>
              <a:rPr lang="ko-KR" altLang="en-US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건 </a:t>
            </a:r>
            <a:r>
              <a:rPr lang="en-US" altLang="ko-KR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/ </a:t>
            </a:r>
            <a:r>
              <a:rPr lang="ko-KR" altLang="en-US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이용금액 </a:t>
            </a:r>
            <a:r>
              <a:rPr lang="en-US" altLang="ko-KR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84,078,418</a:t>
            </a:r>
            <a:r>
              <a:rPr lang="ko-KR" altLang="en-US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원 </a:t>
            </a:r>
            <a:r>
              <a:rPr lang="en-US" altLang="ko-KR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/ </a:t>
            </a:r>
            <a:r>
              <a:rPr lang="ko-KR" altLang="en-US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수수료 </a:t>
            </a:r>
            <a:r>
              <a:rPr lang="en-US" altLang="ko-KR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513,000</a:t>
            </a:r>
            <a:r>
              <a:rPr lang="ko-KR" altLang="en-US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원</a:t>
            </a:r>
            <a:endParaRPr lang="en-US" altLang="ko-KR" b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defRPr/>
            </a:pPr>
            <a:r>
              <a:rPr lang="ko-KR" altLang="en-US" b="1" dirty="0" smtClean="0">
                <a:solidFill>
                  <a:srgbClr val="FFC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예산절감</a:t>
            </a:r>
            <a:r>
              <a:rPr lang="ko-KR" altLang="en-US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b="1" dirty="0" smtClean="0">
                <a:solidFill>
                  <a:schemeClr val="accent4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22</a:t>
            </a:r>
            <a:r>
              <a:rPr lang="ko-KR" altLang="en-US" b="1" dirty="0" smtClean="0">
                <a:solidFill>
                  <a:schemeClr val="accent4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건 </a:t>
            </a:r>
            <a:r>
              <a:rPr lang="en-US" altLang="ko-KR" b="1" dirty="0" smtClean="0">
                <a:solidFill>
                  <a:schemeClr val="accent4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/ 5,530,362</a:t>
            </a:r>
            <a:r>
              <a:rPr lang="ko-KR" altLang="en-US" b="1" dirty="0" smtClean="0">
                <a:solidFill>
                  <a:schemeClr val="accent4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원 실현 </a:t>
            </a:r>
            <a:r>
              <a:rPr lang="en-US" altLang="ko-KR" b="1" dirty="0" smtClean="0">
                <a:solidFill>
                  <a:schemeClr val="accent4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b="1" dirty="0">
              <a:solidFill>
                <a:schemeClr val="accent4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3179805" y="3968566"/>
            <a:ext cx="420130" cy="18123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rgbClr val="002060"/>
                </a:solidFill>
              </a:rPr>
              <a:t>OO</a:t>
            </a:r>
            <a:endParaRPr lang="ko-KR" altLang="en-US" sz="1000" b="1">
              <a:solidFill>
                <a:srgbClr val="002060"/>
              </a:solidFill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3179805" y="4213890"/>
            <a:ext cx="420130" cy="18123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rgbClr val="002060"/>
                </a:solidFill>
              </a:rPr>
              <a:t>OO</a:t>
            </a:r>
            <a:endParaRPr lang="ko-KR" altLang="en-US" sz="1000" b="1">
              <a:solidFill>
                <a:srgbClr val="002060"/>
              </a:solidFill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3179805" y="4420975"/>
            <a:ext cx="420130" cy="18123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rgbClr val="002060"/>
                </a:solidFill>
              </a:rPr>
              <a:t>OO</a:t>
            </a:r>
            <a:endParaRPr lang="ko-KR" altLang="en-US" sz="1000" b="1">
              <a:solidFill>
                <a:srgbClr val="002060"/>
              </a:solidFill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3179805" y="4628060"/>
            <a:ext cx="420130" cy="18123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rgbClr val="002060"/>
                </a:solidFill>
              </a:rPr>
              <a:t>OO</a:t>
            </a:r>
            <a:endParaRPr lang="ko-KR" altLang="en-US" sz="1000" b="1">
              <a:solidFill>
                <a:srgbClr val="002060"/>
              </a:solidFill>
            </a:endParaRPr>
          </a:p>
        </p:txBody>
      </p:sp>
      <p:sp>
        <p:nvSpPr>
          <p:cNvPr id="26" name="모서리가 둥근 직사각형 25"/>
          <p:cNvSpPr/>
          <p:nvPr/>
        </p:nvSpPr>
        <p:spPr>
          <a:xfrm>
            <a:off x="3179806" y="4835145"/>
            <a:ext cx="420130" cy="18123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rgbClr val="002060"/>
                </a:solidFill>
              </a:rPr>
              <a:t>OO</a:t>
            </a:r>
            <a:endParaRPr lang="ko-KR" altLang="en-US" sz="1000" b="1">
              <a:solidFill>
                <a:srgbClr val="002060"/>
              </a:solidFill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3179805" y="5039019"/>
            <a:ext cx="420130" cy="18123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rgbClr val="002060"/>
                </a:solidFill>
              </a:rPr>
              <a:t>OO</a:t>
            </a:r>
            <a:endParaRPr lang="ko-KR" altLang="en-US" sz="1000" b="1">
              <a:solidFill>
                <a:srgbClr val="002060"/>
              </a:solidFill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3179805" y="5222914"/>
            <a:ext cx="420130" cy="18123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rgbClr val="002060"/>
                </a:solidFill>
              </a:rPr>
              <a:t>OO</a:t>
            </a:r>
            <a:endParaRPr lang="ko-KR" altLang="en-US" sz="1000" b="1">
              <a:solidFill>
                <a:srgbClr val="002060"/>
              </a:solidFill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3179805" y="5422683"/>
            <a:ext cx="420130" cy="18123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rgbClr val="002060"/>
                </a:solidFill>
              </a:rPr>
              <a:t>OO</a:t>
            </a:r>
            <a:endParaRPr lang="ko-KR" altLang="en-US" sz="1000" b="1">
              <a:solidFill>
                <a:srgbClr val="002060"/>
              </a:solidFill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3171567" y="5627583"/>
            <a:ext cx="420130" cy="18123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rgbClr val="002060"/>
                </a:solidFill>
              </a:rPr>
              <a:t>OO</a:t>
            </a:r>
            <a:endParaRPr lang="ko-KR" altLang="en-US" sz="1000" b="1">
              <a:solidFill>
                <a:srgbClr val="002060"/>
              </a:solidFill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3171567" y="5831458"/>
            <a:ext cx="420130" cy="18123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rgbClr val="002060"/>
                </a:solidFill>
              </a:rPr>
              <a:t>OO</a:t>
            </a:r>
            <a:endParaRPr lang="ko-KR" altLang="en-US" sz="1000" b="1">
              <a:solidFill>
                <a:srgbClr val="002060"/>
              </a:solidFill>
            </a:endParaRPr>
          </a:p>
        </p:txBody>
      </p:sp>
      <p:sp>
        <p:nvSpPr>
          <p:cNvPr id="32" name="모서리가 둥근 직사각형 31"/>
          <p:cNvSpPr/>
          <p:nvPr/>
        </p:nvSpPr>
        <p:spPr>
          <a:xfrm>
            <a:off x="3179805" y="6052697"/>
            <a:ext cx="420130" cy="18123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rgbClr val="002060"/>
                </a:solidFill>
              </a:rPr>
              <a:t>OO</a:t>
            </a:r>
            <a:endParaRPr lang="ko-KR" altLang="en-US" sz="1000" b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306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E883472-33D5-4889-9B20-3632EE39BEE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120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226856" y="70090"/>
            <a:ext cx="3678877" cy="548616"/>
            <a:chOff x="433518" y="967134"/>
            <a:chExt cx="3678877" cy="548616"/>
          </a:xfrm>
        </p:grpSpPr>
        <p:grpSp>
          <p:nvGrpSpPr>
            <p:cNvPr id="4" name="그룹 3"/>
            <p:cNvGrpSpPr/>
            <p:nvPr/>
          </p:nvGrpSpPr>
          <p:grpSpPr>
            <a:xfrm>
              <a:off x="433518" y="967134"/>
              <a:ext cx="3678877" cy="548616"/>
              <a:chOff x="506251" y="884006"/>
              <a:chExt cx="3678877" cy="548616"/>
            </a:xfrm>
          </p:grpSpPr>
          <p:sp>
            <p:nvSpPr>
              <p:cNvPr id="6" name="Text Box 63"/>
              <p:cNvSpPr txBox="1">
                <a:spLocks noChangeArrowheads="1"/>
              </p:cNvSpPr>
              <p:nvPr/>
            </p:nvSpPr>
            <p:spPr bwMode="auto">
              <a:xfrm>
                <a:off x="617406" y="951066"/>
                <a:ext cx="184731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latinLnBrk="0" hangingPunct="0">
                  <a:defRPr/>
                </a:pPr>
                <a:endParaRPr lang="en-US" altLang="ko-KR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7" name="텍스트 개체 틀 8"/>
              <p:cNvSpPr txBox="1">
                <a:spLocks/>
              </p:cNvSpPr>
              <p:nvPr/>
            </p:nvSpPr>
            <p:spPr>
              <a:xfrm>
                <a:off x="1198444" y="884006"/>
                <a:ext cx="2986684" cy="511781"/>
              </a:xfrm>
              <a:prstGeom prst="rect">
                <a:avLst/>
              </a:prstGeom>
              <a:extLst/>
            </p:spPr>
            <p:txBody>
              <a:bodyPr rtlCol="0" anchor="ctr"/>
              <a:lstStyle>
                <a:lvl1pPr marL="342900" indent="-3429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25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1pPr>
                <a:lvl2pPr marL="742950" indent="-28575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2pPr>
                <a:lvl3pPr marL="1143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3pPr>
                <a:lvl4pPr marL="1600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4pPr>
                <a:lvl5pPr marL="20574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»"/>
                  <a:defRPr lang="ko-KR" altLang="en-US" sz="1800" kern="12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5pPr>
                <a:lvl6pPr marL="25146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Font typeface="Arial" pitchFamily="34" charset="0"/>
                  <a:buNone/>
                  <a:defRPr/>
                </a:pPr>
                <a:endParaRPr sz="1800" dirty="0">
                  <a:solidFill>
                    <a:prstClr val="black">
                      <a:lumMod val="75000"/>
                      <a:lumOff val="25000"/>
                    </a:prstClr>
                  </a:solidFill>
                </a:endParaRPr>
              </a:p>
            </p:txBody>
          </p:sp>
          <p:pic>
            <p:nvPicPr>
              <p:cNvPr id="8" name="Picture 12" descr="바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6251" y="931071"/>
                <a:ext cx="3561693" cy="5015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" name="Rectangle 14"/>
              <p:cNvSpPr>
                <a:spLocks noChangeArrowheads="1"/>
              </p:cNvSpPr>
              <p:nvPr/>
            </p:nvSpPr>
            <p:spPr bwMode="auto">
              <a:xfrm>
                <a:off x="907393" y="971720"/>
                <a:ext cx="3160551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17961" dir="2700000" algn="ctr" rotWithShape="0">
                  <a:schemeClr val="bg1"/>
                </a:outerShdw>
              </a:effectLst>
            </p:spPr>
            <p:txBody>
              <a:bodyPr wrap="square">
                <a:spAutoFit/>
              </a:bodyPr>
              <a:lstStyle/>
              <a:p>
                <a:pPr>
                  <a:defRPr/>
                </a:pPr>
                <a:r>
                  <a:rPr lang="ko-KR" altLang="en-US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예산절감 사례</a:t>
                </a:r>
                <a:r>
                  <a:rPr lang="en-US" altLang="ko-KR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(</a:t>
                </a:r>
                <a:r>
                  <a:rPr lang="ko-KR" altLang="en-US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개별 상세</a:t>
                </a:r>
                <a:r>
                  <a:rPr lang="en-US" altLang="ko-KR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)</a:t>
                </a:r>
                <a:endParaRPr lang="ko-KR" altLang="en-US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541" y="1154170"/>
              <a:ext cx="234950" cy="252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9049" y="884577"/>
            <a:ext cx="7488832" cy="53911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991056" y="3519189"/>
            <a:ext cx="7344816" cy="87500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>
              <a:defRPr/>
            </a:pPr>
            <a:r>
              <a:rPr lang="ko-KR" altLang="en-US" sz="2300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품의금액</a:t>
            </a:r>
            <a:r>
              <a:rPr lang="en-US" altLang="ko-KR" sz="2300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106</a:t>
            </a:r>
            <a:r>
              <a:rPr lang="ko-KR" altLang="en-US" sz="2300" b="1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만원</a:t>
            </a:r>
            <a:r>
              <a:rPr lang="en-US" altLang="ko-KR" sz="2300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  <a:r>
              <a:rPr lang="en-US" altLang="ko-KR" sz="2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S2B </a:t>
            </a:r>
            <a:r>
              <a:rPr lang="ko-KR" altLang="en-US" sz="23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견적요청 결과 </a:t>
            </a:r>
            <a:r>
              <a:rPr lang="en-US" altLang="ko-KR" sz="230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527,500</a:t>
            </a:r>
            <a:r>
              <a:rPr lang="ko-KR" altLang="en-US" sz="230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원</a:t>
            </a:r>
            <a:endParaRPr lang="en-US" altLang="ko-KR" sz="2300" b="1" dirty="0" smtClean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buNone/>
              <a:defRPr/>
            </a:pPr>
            <a:r>
              <a:rPr lang="en-US" altLang="ko-KR" sz="2400" b="1" dirty="0" smtClean="0">
                <a:solidFill>
                  <a:srgbClr val="FFCC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(-532,500</a:t>
            </a:r>
            <a:r>
              <a:rPr lang="ko-KR" altLang="en-US" sz="2400" b="1" smtClean="0">
                <a:solidFill>
                  <a:srgbClr val="FFCC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원 절감</a:t>
            </a:r>
            <a:r>
              <a:rPr lang="en-US" altLang="ko-KR" sz="2400" b="1" dirty="0" smtClean="0">
                <a:solidFill>
                  <a:srgbClr val="FFCC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2400" b="1" dirty="0">
              <a:solidFill>
                <a:srgbClr val="FFCC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338011" y="612967"/>
            <a:ext cx="3456384" cy="674809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Tx/>
              <a:buChar char="-"/>
            </a:pPr>
            <a:r>
              <a:rPr lang="ko-KR" altLang="en-US" b="1" dirty="0" smtClean="0">
                <a:solidFill>
                  <a:srgbClr val="C00000"/>
                </a:solidFill>
              </a:rPr>
              <a:t>수요기관 명 </a:t>
            </a:r>
            <a:r>
              <a:rPr lang="en-US" altLang="ko-KR" b="1" dirty="0" smtClean="0">
                <a:solidFill>
                  <a:srgbClr val="C00000"/>
                </a:solidFill>
              </a:rPr>
              <a:t>: </a:t>
            </a:r>
            <a:r>
              <a:rPr lang="ko-KR" altLang="en-US" b="1" smtClean="0">
                <a:solidFill>
                  <a:srgbClr val="C00000"/>
                </a:solidFill>
              </a:rPr>
              <a:t>경남 </a:t>
            </a:r>
            <a:r>
              <a:rPr lang="en-US" altLang="ko-KR" b="1" dirty="0" smtClean="0">
                <a:solidFill>
                  <a:srgbClr val="C00000"/>
                </a:solidFill>
              </a:rPr>
              <a:t>OO</a:t>
            </a:r>
            <a:r>
              <a:rPr lang="ko-KR" altLang="en-US" b="1" smtClean="0">
                <a:solidFill>
                  <a:srgbClr val="C00000"/>
                </a:solidFill>
              </a:rPr>
              <a:t>초 </a:t>
            </a:r>
            <a:endParaRPr lang="en-US" altLang="ko-KR" b="1" dirty="0" smtClean="0">
              <a:solidFill>
                <a:srgbClr val="C00000"/>
              </a:solidFill>
            </a:endParaRPr>
          </a:p>
          <a:p>
            <a:pPr marL="285750" indent="-285750">
              <a:buFontTx/>
              <a:buChar char="-"/>
            </a:pPr>
            <a:r>
              <a:rPr lang="ko-KR" altLang="en-US" b="1" dirty="0" smtClean="0">
                <a:solidFill>
                  <a:srgbClr val="C00000"/>
                </a:solidFill>
              </a:rPr>
              <a:t>이용기간 </a:t>
            </a:r>
            <a:r>
              <a:rPr lang="en-US" altLang="ko-KR" b="1" dirty="0" smtClean="0">
                <a:solidFill>
                  <a:srgbClr val="C00000"/>
                </a:solidFill>
              </a:rPr>
              <a:t>: 2019</a:t>
            </a:r>
            <a:r>
              <a:rPr lang="ko-KR" altLang="en-US" b="1" smtClean="0">
                <a:solidFill>
                  <a:srgbClr val="C00000"/>
                </a:solidFill>
              </a:rPr>
              <a:t>년 </a:t>
            </a:r>
            <a:r>
              <a:rPr lang="en-US" altLang="ko-KR" b="1" dirty="0" smtClean="0">
                <a:solidFill>
                  <a:srgbClr val="C00000"/>
                </a:solidFill>
              </a:rPr>
              <a:t>5</a:t>
            </a:r>
            <a:r>
              <a:rPr lang="ko-KR" altLang="en-US" b="1" smtClean="0">
                <a:solidFill>
                  <a:srgbClr val="C00000"/>
                </a:solidFill>
              </a:rPr>
              <a:t>월 </a:t>
            </a:r>
            <a:r>
              <a:rPr lang="en-US" altLang="ko-KR" b="1" dirty="0" smtClean="0">
                <a:solidFill>
                  <a:srgbClr val="C00000"/>
                </a:solidFill>
              </a:rPr>
              <a:t>31</a:t>
            </a:r>
            <a:r>
              <a:rPr lang="ko-KR" altLang="en-US" b="1" smtClean="0">
                <a:solidFill>
                  <a:srgbClr val="C00000"/>
                </a:solidFill>
              </a:rPr>
              <a:t>일</a:t>
            </a:r>
            <a:endParaRPr lang="ko-KR" altLang="en-US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372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4677527" y="3212976"/>
            <a:ext cx="39654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3200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공공기관 우선구매</a:t>
            </a:r>
            <a:endParaRPr kumimoji="1" lang="en-US" altLang="ko-KR" sz="3200" dirty="0">
              <a:solidFill>
                <a:schemeClr val="tx2">
                  <a:lumMod val="75000"/>
                </a:schemeClr>
              </a:solidFill>
              <a:latin typeface="HY견고딕" pitchFamily="18" charset="-127"/>
              <a:ea typeface="HY견고딕" pitchFamily="18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72969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5991983"/>
              </p:ext>
            </p:extLst>
          </p:nvPr>
        </p:nvGraphicFramePr>
        <p:xfrm>
          <a:off x="323528" y="1556791"/>
          <a:ext cx="8496944" cy="44902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365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442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557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pc="-150" baseline="0" smtClean="0">
                          <a:latin typeface="+mn-ea"/>
                          <a:ea typeface="+mn-ea"/>
                        </a:rPr>
                        <a:t>제 도 명</a:t>
                      </a:r>
                      <a:endParaRPr lang="ko-KR" altLang="en-US" sz="1400" spc="-150" baseline="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pc="-150" baseline="0" smtClean="0">
                          <a:latin typeface="+mn-ea"/>
                          <a:ea typeface="+mn-ea"/>
                        </a:rPr>
                        <a:t>관련법령  </a:t>
                      </a:r>
                      <a:r>
                        <a:rPr lang="en-US" altLang="ko-KR" sz="1400" spc="-150" baseline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spc="-150" baseline="0" dirty="0" smtClean="0">
                          <a:latin typeface="+mn-ea"/>
                          <a:ea typeface="+mn-ea"/>
                        </a:rPr>
                        <a:t>주무기관</a:t>
                      </a:r>
                      <a:r>
                        <a:rPr lang="en-US" altLang="ko-KR" sz="1400" spc="-150" baseline="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spc="-150" baseline="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pc="-150" baseline="0" smtClean="0">
                          <a:latin typeface="+mn-ea"/>
                          <a:ea typeface="+mn-ea"/>
                        </a:rPr>
                        <a:t> 구매  비율</a:t>
                      </a:r>
                      <a:endParaRPr lang="ko-KR" altLang="en-US" sz="1400" spc="-150" baseline="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557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중증장애인생산품</a:t>
                      </a:r>
                      <a:endParaRPr lang="ko-KR" altLang="en-US" sz="1400" b="0" spc="-150" baseline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중증장애인생산품 우선구매특별법 </a:t>
                      </a:r>
                      <a:r>
                        <a:rPr lang="en-US" altLang="ko-KR" sz="1400" b="0" spc="-150" baseline="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보건복지부</a:t>
                      </a:r>
                      <a:r>
                        <a:rPr lang="en-US" altLang="ko-KR" sz="1400" b="0" spc="-150" baseline="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0" spc="-150" baseline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spc="-150" baseline="0" dirty="0" smtClean="0">
                          <a:latin typeface="+mn-ea"/>
                          <a:ea typeface="+mn-ea"/>
                        </a:rPr>
                        <a:t>1% </a:t>
                      </a:r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이상</a:t>
                      </a:r>
                      <a:r>
                        <a:rPr lang="en-US" altLang="ko-KR" sz="1400" b="0" spc="-15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의무</a:t>
                      </a:r>
                      <a:endParaRPr lang="ko-KR" altLang="en-US" sz="1400" b="0" spc="-150" baseline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557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장애인기업</a:t>
                      </a:r>
                      <a:endParaRPr lang="ko-KR" altLang="en-US" sz="1400" b="0" spc="-150" baseline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장애인기업 활동촉진법 </a:t>
                      </a:r>
                      <a:r>
                        <a:rPr lang="en-US" altLang="ko-KR" sz="1400" b="0" spc="-150" baseline="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중소벤처기업부</a:t>
                      </a:r>
                      <a:r>
                        <a:rPr lang="en-US" altLang="ko-KR" sz="1400" b="0" spc="-150" baseline="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0" spc="-150" baseline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spc="-150" baseline="0" dirty="0" smtClean="0">
                          <a:latin typeface="+mn-ea"/>
                          <a:ea typeface="+mn-ea"/>
                        </a:rPr>
                        <a:t>1% </a:t>
                      </a:r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이상</a:t>
                      </a:r>
                      <a:r>
                        <a:rPr lang="en-US" altLang="ko-KR" sz="1400" b="0" spc="-15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의무</a:t>
                      </a:r>
                      <a:endParaRPr lang="ko-KR" altLang="en-US" sz="1400" b="0" spc="-150" baseline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557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장애인표준사업장</a:t>
                      </a:r>
                      <a:endParaRPr lang="ko-KR" altLang="en-US" sz="1400" b="0" spc="-150" baseline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장애인기업 고용촉진법 및 직업재활법 </a:t>
                      </a:r>
                      <a:r>
                        <a:rPr lang="en-US" altLang="ko-KR" sz="1400" b="0" spc="-150" baseline="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고용노동부</a:t>
                      </a:r>
                      <a:r>
                        <a:rPr lang="en-US" altLang="ko-KR" sz="1400" b="0" spc="-150" baseline="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0" spc="-150" baseline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spc="-150" baseline="0" dirty="0" smtClean="0">
                          <a:latin typeface="+mn-ea"/>
                          <a:ea typeface="+mn-ea"/>
                        </a:rPr>
                        <a:t>0.3% </a:t>
                      </a:r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이상 의무</a:t>
                      </a:r>
                      <a:endParaRPr lang="ko-KR" altLang="en-US" sz="1400" b="0" spc="-150" baseline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948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여성기업</a:t>
                      </a:r>
                      <a:endParaRPr lang="ko-KR" altLang="en-US" sz="1400" b="0" spc="-150" baseline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여성기업지원에 관한 법률 </a:t>
                      </a:r>
                      <a:r>
                        <a:rPr lang="en-US" altLang="ko-KR" sz="1400" b="0" spc="-150" baseline="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중소벤처기업부</a:t>
                      </a:r>
                      <a:r>
                        <a:rPr lang="en-US" altLang="ko-KR" sz="1400" b="0" spc="-150" baseline="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0" spc="-150" baseline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spc="-150" baseline="0" smtClean="0">
                          <a:latin typeface="+mn-ea"/>
                          <a:ea typeface="+mn-ea"/>
                        </a:rPr>
                        <a:t>물품</a:t>
                      </a:r>
                      <a:r>
                        <a:rPr lang="en-US" altLang="ko-KR" sz="1400" b="0" spc="-150" baseline="0" smtClean="0"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400" b="0" spc="-150" baseline="0" smtClean="0">
                          <a:latin typeface="+mn-ea"/>
                          <a:ea typeface="+mn-ea"/>
                        </a:rPr>
                        <a:t>용역 </a:t>
                      </a:r>
                      <a:r>
                        <a:rPr lang="en-US" altLang="ko-KR" sz="1400" b="0" spc="-150" baseline="0" dirty="0" smtClean="0">
                          <a:latin typeface="+mn-ea"/>
                          <a:ea typeface="+mn-ea"/>
                        </a:rPr>
                        <a:t>5%,</a:t>
                      </a:r>
                    </a:p>
                    <a:p>
                      <a:pPr algn="ctr" latinLnBrk="1"/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공사 </a:t>
                      </a:r>
                      <a:r>
                        <a:rPr lang="en-US" altLang="ko-KR" sz="1400" b="0" spc="-150" baseline="0" dirty="0" smtClean="0">
                          <a:latin typeface="+mn-ea"/>
                          <a:ea typeface="+mn-ea"/>
                        </a:rPr>
                        <a:t>3% </a:t>
                      </a:r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이상</a:t>
                      </a:r>
                      <a:r>
                        <a:rPr lang="en-US" altLang="ko-KR" sz="1400" b="0" spc="-15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의무</a:t>
                      </a:r>
                      <a:endParaRPr lang="ko-KR" altLang="en-US" sz="1400" b="0" spc="-150" baseline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557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중소기업</a:t>
                      </a:r>
                      <a:endParaRPr lang="ko-KR" altLang="en-US" sz="1400" b="0" spc="-150" baseline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중소기업제품 구매촉진 및 판로지원에 관한 법률</a:t>
                      </a:r>
                      <a:endParaRPr lang="en-US" altLang="ko-KR" sz="1400" b="0" spc="-150" baseline="0" dirty="0" smtClean="0">
                        <a:latin typeface="+mn-ea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1400" b="0" spc="-150" baseline="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중소벤처기업부</a:t>
                      </a:r>
                      <a:r>
                        <a:rPr lang="en-US" altLang="ko-KR" sz="1400" b="0" spc="-150" baseline="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0" spc="-150" baseline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spc="-150" baseline="0" dirty="0" smtClean="0">
                          <a:latin typeface="+mn-ea"/>
                          <a:ea typeface="+mn-ea"/>
                        </a:rPr>
                        <a:t>50% </a:t>
                      </a:r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이상 의무</a:t>
                      </a:r>
                      <a:endParaRPr lang="ko-KR" altLang="en-US" sz="1400" b="0" spc="-150" baseline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3648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중소기업</a:t>
                      </a:r>
                      <a:endParaRPr lang="en-US" altLang="ko-KR" sz="1400" b="0" spc="-150" baseline="0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기술개발제품</a:t>
                      </a:r>
                      <a:endParaRPr lang="ko-KR" altLang="en-US" sz="1400" b="0" spc="-150" baseline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중소기업 물품구매의 </a:t>
                      </a:r>
                      <a:r>
                        <a:rPr lang="en-US" altLang="ko-KR" sz="1400" b="0" spc="-150" baseline="0" dirty="0" smtClean="0">
                          <a:latin typeface="+mn-ea"/>
                          <a:ea typeface="+mn-ea"/>
                        </a:rPr>
                        <a:t>10% </a:t>
                      </a:r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이상 의무</a:t>
                      </a:r>
                      <a:endParaRPr lang="ko-KR" altLang="en-US" sz="1400" b="0" spc="-150" baseline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4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사회적기업</a:t>
                      </a:r>
                      <a:endParaRPr lang="ko-KR" altLang="en-US" sz="1400" b="0" spc="-150" baseline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사회적기업 육성법 </a:t>
                      </a:r>
                      <a:r>
                        <a:rPr lang="en-US" altLang="ko-KR" sz="1400" b="0" spc="-150" baseline="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고용노동부</a:t>
                      </a:r>
                      <a:r>
                        <a:rPr lang="en-US" altLang="ko-KR" sz="1400" b="0" spc="-150" baseline="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0" spc="-150" baseline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spc="-150" baseline="0" smtClean="0">
                          <a:latin typeface="+mn-ea"/>
                          <a:ea typeface="+mn-ea"/>
                        </a:rPr>
                        <a:t>구매촉진</a:t>
                      </a:r>
                      <a:r>
                        <a:rPr lang="en-US" altLang="ko-KR" sz="1400" b="0" spc="-150" baseline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0" spc="-150" baseline="0" smtClean="0">
                          <a:latin typeface="+mn-ea"/>
                          <a:ea typeface="+mn-ea"/>
                        </a:rPr>
                        <a:t>권장</a:t>
                      </a:r>
                      <a:r>
                        <a:rPr lang="en-US" altLang="ko-KR" sz="1400" b="0" spc="-150" baseline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0" spc="-150" baseline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4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사회적협동조합</a:t>
                      </a:r>
                      <a:endParaRPr lang="ko-KR" altLang="en-US" sz="1400" b="0" spc="-150" baseline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협동조합 기본법 </a:t>
                      </a:r>
                      <a:r>
                        <a:rPr lang="en-US" altLang="ko-KR" sz="1400" b="0" spc="-150" baseline="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기획재정부</a:t>
                      </a:r>
                      <a:r>
                        <a:rPr lang="en-US" altLang="ko-KR" sz="1400" b="0" spc="-150" baseline="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0" spc="-150" baseline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6948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녹색제품</a:t>
                      </a:r>
                      <a:endParaRPr lang="ko-KR" altLang="en-US" sz="1400" b="0" spc="-150" baseline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녹색제품 구매촉진에 관한 법률 </a:t>
                      </a:r>
                      <a:r>
                        <a:rPr lang="en-US" altLang="ko-KR" sz="1400" b="0" spc="-150" baseline="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환경부</a:t>
                      </a:r>
                      <a:r>
                        <a:rPr lang="en-US" altLang="ko-KR" sz="1400" b="0" spc="-150" baseline="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0" spc="-150" baseline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spc="-150" baseline="0" dirty="0" smtClean="0">
                          <a:latin typeface="+mn-ea"/>
                          <a:ea typeface="+mn-ea"/>
                        </a:rPr>
                        <a:t>구매품목에 녹색제품이 있는 경우 의무</a:t>
                      </a:r>
                      <a:endParaRPr lang="ko-KR" altLang="en-US" sz="1400" b="0" spc="-150" baseline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23528" y="6065918"/>
            <a:ext cx="84969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spc="-31" dirty="0">
                <a:solidFill>
                  <a:prstClr val="black"/>
                </a:solidFill>
              </a:rPr>
              <a:t>※  </a:t>
            </a:r>
            <a:r>
              <a:rPr lang="ko-KR" altLang="en-US" sz="1400" b="1" spc="-31" dirty="0">
                <a:solidFill>
                  <a:prstClr val="black"/>
                </a:solidFill>
              </a:rPr>
              <a:t>지방자치단체별로 별도의 </a:t>
            </a:r>
            <a:r>
              <a:rPr lang="en-US" altLang="ko-KR" sz="1400" b="1" spc="-31" dirty="0">
                <a:solidFill>
                  <a:prstClr val="black"/>
                </a:solidFill>
              </a:rPr>
              <a:t>‘</a:t>
            </a:r>
            <a:r>
              <a:rPr lang="ko-KR" altLang="en-US" sz="1400" b="1" spc="-31" dirty="0">
                <a:solidFill>
                  <a:prstClr val="black"/>
                </a:solidFill>
              </a:rPr>
              <a:t>조례</a:t>
            </a:r>
            <a:r>
              <a:rPr lang="en-US" altLang="ko-KR" sz="1400" b="1" spc="-31" dirty="0">
                <a:solidFill>
                  <a:prstClr val="black"/>
                </a:solidFill>
              </a:rPr>
              <a:t>’</a:t>
            </a:r>
            <a:r>
              <a:rPr lang="ko-KR" altLang="en-US" sz="1400" b="1" spc="-31" dirty="0">
                <a:solidFill>
                  <a:prstClr val="black"/>
                </a:solidFill>
              </a:rPr>
              <a:t>를 제정하여 사회적경제기업 우선구매를 장려하는 경우도 있음</a:t>
            </a:r>
            <a:r>
              <a:rPr lang="en-US" altLang="ko-KR" sz="1400" b="1" spc="-31" dirty="0">
                <a:solidFill>
                  <a:prstClr val="black"/>
                </a:solidFill>
              </a:rPr>
              <a:t>.</a:t>
            </a:r>
            <a:endParaRPr lang="ko-KR" altLang="en-US" sz="1400" b="1" spc="-31" dirty="0">
              <a:solidFill>
                <a:prstClr val="black"/>
              </a:solidFill>
            </a:endParaRPr>
          </a:p>
        </p:txBody>
      </p:sp>
      <p:sp>
        <p:nvSpPr>
          <p:cNvPr id="6" name="텍스트 개체 틀 8"/>
          <p:cNvSpPr txBox="1">
            <a:spLocks/>
          </p:cNvSpPr>
          <p:nvPr/>
        </p:nvSpPr>
        <p:spPr>
          <a:xfrm>
            <a:off x="350608" y="121523"/>
            <a:ext cx="4288353" cy="461665"/>
          </a:xfrm>
          <a:prstGeom prst="rect">
            <a:avLst/>
          </a:prstGeom>
          <a:extLst/>
        </p:spPr>
        <p:txBody>
          <a:bodyPr wrap="none" rtlCol="0" anchor="ctr">
            <a:sp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None/>
              <a:defRPr/>
            </a:pPr>
            <a:r>
              <a:rPr sz="24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24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주</a:t>
            </a:r>
            <a:r>
              <a:rPr sz="24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요 공공</a:t>
            </a:r>
            <a:r>
              <a:rPr lang="ko-KR" altLang="en-US" sz="24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기관 우선</a:t>
            </a:r>
            <a:r>
              <a:rPr sz="24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구매 제도</a:t>
            </a:r>
            <a:endParaRPr sz="24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506251" y="884006"/>
            <a:ext cx="5073861" cy="548616"/>
            <a:chOff x="506251" y="884006"/>
            <a:chExt cx="5073861" cy="548616"/>
          </a:xfrm>
        </p:grpSpPr>
        <p:sp>
          <p:nvSpPr>
            <p:cNvPr id="8" name="Text Box 63"/>
            <p:cNvSpPr txBox="1">
              <a:spLocks noChangeArrowheads="1"/>
            </p:cNvSpPr>
            <p:nvPr/>
          </p:nvSpPr>
          <p:spPr bwMode="auto">
            <a:xfrm>
              <a:off x="617406" y="951066"/>
              <a:ext cx="18473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defRPr/>
              </a:pPr>
              <a:endParaRPr kumimoji="0"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9" name="텍스트 개체 틀 8"/>
            <p:cNvSpPr txBox="1">
              <a:spLocks/>
            </p:cNvSpPr>
            <p:nvPr/>
          </p:nvSpPr>
          <p:spPr>
            <a:xfrm>
              <a:off x="1198444" y="884006"/>
              <a:ext cx="2986684" cy="511781"/>
            </a:xfrm>
            <a:prstGeom prst="rect">
              <a:avLst/>
            </a:prstGeom>
            <a:extLst/>
          </p:spPr>
          <p:txBody>
            <a:bodyPr rtlCol="0" anchor="ctr"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lang="ko-KR" altLang="en-US" sz="25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lang="ko-KR" altLang="en-US" sz="1800" kern="120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lang="ko-KR" altLang="en-US" sz="1800" kern="120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buNone/>
                <a:defRPr/>
              </a:pPr>
              <a:endPara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pic>
          <p:nvPicPr>
            <p:cNvPr id="10" name="Picture 12" descr="바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6251" y="931071"/>
              <a:ext cx="3561693" cy="501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Rectangle 14"/>
            <p:cNvSpPr>
              <a:spLocks noChangeArrowheads="1"/>
            </p:cNvSpPr>
            <p:nvPr/>
          </p:nvSpPr>
          <p:spPr bwMode="auto">
            <a:xfrm>
              <a:off x="979401" y="971720"/>
              <a:ext cx="460071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square">
              <a:spAutoFit/>
            </a:bodyPr>
            <a:lstStyle/>
            <a:p>
              <a:r>
                <a:rPr lang="ko-KR" altLang="en-US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견고딕" pitchFamily="18" charset="-127"/>
                  <a:ea typeface="HY견고딕" pitchFamily="18" charset="-127"/>
                </a:rPr>
                <a:t>주요 공공구매 제도 및 구매비율</a:t>
              </a:r>
              <a:endPara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278" y="1071042"/>
            <a:ext cx="2349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458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916819"/>
            <a:ext cx="8293100" cy="5320493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1600701" y="1323220"/>
            <a:ext cx="732920" cy="45720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039101" y="4041018"/>
            <a:ext cx="726571" cy="30480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648201" y="2796420"/>
            <a:ext cx="952500" cy="22860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7404602" y="4968118"/>
            <a:ext cx="631320" cy="30480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2946901" y="5412617"/>
            <a:ext cx="1202819" cy="30480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6" name="텍스트 개체 틀 8"/>
          <p:cNvSpPr txBox="1">
            <a:spLocks/>
          </p:cNvSpPr>
          <p:nvPr/>
        </p:nvSpPr>
        <p:spPr>
          <a:xfrm>
            <a:off x="98928" y="44624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1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견적정보</a:t>
            </a: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공공구매 물품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323528" y="916819"/>
            <a:ext cx="1584176" cy="279933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82934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</p:bld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2600" y="1130298"/>
            <a:ext cx="8178800" cy="4902201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2124580" y="2616200"/>
            <a:ext cx="1088520" cy="4064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2124580" y="3784597"/>
            <a:ext cx="936120" cy="39370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0" name="텍스트 개체 틀 8"/>
          <p:cNvSpPr txBox="1">
            <a:spLocks/>
          </p:cNvSpPr>
          <p:nvPr/>
        </p:nvSpPr>
        <p:spPr>
          <a:xfrm>
            <a:off x="98928" y="44624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1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견적정보</a:t>
            </a: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공공구매 물품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635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8767" y="785794"/>
            <a:ext cx="8496637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5572132" y="4286256"/>
            <a:ext cx="1643074" cy="50006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2214554"/>
            <a:ext cx="4548199" cy="3042074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sp>
        <p:nvSpPr>
          <p:cNvPr id="10" name="텍스트 개체 틀 8"/>
          <p:cNvSpPr txBox="1">
            <a:spLocks/>
          </p:cNvSpPr>
          <p:nvPr/>
        </p:nvSpPr>
        <p:spPr>
          <a:xfrm>
            <a:off x="98928" y="44624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1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견적정보</a:t>
            </a: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공공구매 물품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8659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텍스트 개체 틀 8"/>
          <p:cNvSpPr txBox="1">
            <a:spLocks/>
          </p:cNvSpPr>
          <p:nvPr/>
        </p:nvSpPr>
        <p:spPr>
          <a:xfrm>
            <a:off x="98928" y="44624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1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견적정보</a:t>
            </a: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공공구매 물품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1052736"/>
            <a:ext cx="8195586" cy="5102349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141565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930" y="1038204"/>
            <a:ext cx="8077200" cy="5346699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</p:pic>
      <p:sp>
        <p:nvSpPr>
          <p:cNvPr id="10" name="직사각형 9"/>
          <p:cNvSpPr/>
          <p:nvPr/>
        </p:nvSpPr>
        <p:spPr>
          <a:xfrm>
            <a:off x="415850" y="2130864"/>
            <a:ext cx="1003300" cy="43180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487288" y="5845640"/>
            <a:ext cx="1003300" cy="21590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5059320" y="2559492"/>
            <a:ext cx="642942" cy="21431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2558990" y="4131128"/>
            <a:ext cx="1000132" cy="21431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3" name="텍스트 개체 틀 8"/>
          <p:cNvSpPr txBox="1">
            <a:spLocks/>
          </p:cNvSpPr>
          <p:nvPr/>
        </p:nvSpPr>
        <p:spPr>
          <a:xfrm>
            <a:off x="107504" y="9872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1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견적정보</a:t>
            </a: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공공구매 실적 조회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6783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  <p:bldP spid="15" grpId="0" animBg="1"/>
    </p:bld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084" y="836712"/>
            <a:ext cx="8715436" cy="5653957"/>
          </a:xfrm>
          <a:prstGeom prst="rect">
            <a:avLst/>
          </a:prstGeom>
          <a:noFill/>
          <a:ln w="28575">
            <a:solidFill>
              <a:schemeClr val="tx1">
                <a:lumMod val="75000"/>
                <a:lumOff val="25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5364088" y="3040807"/>
            <a:ext cx="558800" cy="2540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0516" y="3522669"/>
            <a:ext cx="8143932" cy="2714643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sp>
        <p:nvSpPr>
          <p:cNvPr id="12" name="텍스트 개체 틀 8"/>
          <p:cNvSpPr txBox="1">
            <a:spLocks/>
          </p:cNvSpPr>
          <p:nvPr/>
        </p:nvSpPr>
        <p:spPr>
          <a:xfrm>
            <a:off x="107504" y="9872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1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인수의 견적정보</a:t>
            </a: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공공구매 실적 파일 다운로드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3790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851920" y="2924944"/>
            <a:ext cx="497977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dirty="0">
                <a:solidFill>
                  <a:schemeClr val="tx2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굴림" pitchFamily="50" charset="-127"/>
              </a:rPr>
              <a:t> </a:t>
            </a:r>
            <a:r>
              <a:rPr kumimoji="1" lang="ko-KR" altLang="en-US" sz="3600" dirty="0" smtClean="0">
                <a:solidFill>
                  <a:schemeClr val="tx2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굴림" pitchFamily="50" charset="-127"/>
              </a:rPr>
              <a:t>공급업체 및 물품관리</a:t>
            </a:r>
            <a:endParaRPr kumimoji="1" lang="en-US" altLang="ko-KR" sz="3600" dirty="0">
              <a:solidFill>
                <a:schemeClr val="tx2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22441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텍스트 개체 틀 8"/>
          <p:cNvSpPr txBox="1">
            <a:spLocks/>
          </p:cNvSpPr>
          <p:nvPr/>
        </p:nvSpPr>
        <p:spPr>
          <a:xfrm>
            <a:off x="611560" y="116632"/>
            <a:ext cx="3467616" cy="461665"/>
          </a:xfrm>
          <a:prstGeom prst="rect">
            <a:avLst/>
          </a:prstGeom>
          <a:extLst/>
        </p:spPr>
        <p:txBody>
          <a:bodyPr wrap="none" rtlCol="0" anchor="ctr">
            <a:sp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None/>
              <a:defRPr/>
            </a:pPr>
            <a:r>
              <a:rPr sz="2400" dirty="0">
                <a:solidFill>
                  <a:prstClr val="black">
                    <a:lumMod val="75000"/>
                    <a:lumOff val="25000"/>
                  </a:prstClr>
                </a:solidFill>
              </a:rPr>
              <a:t>공급업체 이용제한 기준</a:t>
            </a: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9629654"/>
              </p:ext>
            </p:extLst>
          </p:nvPr>
        </p:nvGraphicFramePr>
        <p:xfrm>
          <a:off x="179512" y="2420888"/>
          <a:ext cx="8614344" cy="4032447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18135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007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021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제한 조치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제재 유형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9917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등록 취소</a:t>
                      </a:r>
                      <a:endParaRPr lang="ko-KR" altLang="en-US" sz="1800" b="1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휴∙폐업자</a:t>
                      </a:r>
                      <a:r>
                        <a:rPr lang="en-US" altLang="ko-KR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</a:t>
                      </a:r>
                      <a:r>
                        <a:rPr lang="ko-KR" altLang="en-US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시스템 장애 유발</a:t>
                      </a:r>
                      <a:r>
                        <a:rPr lang="en-US" altLang="ko-KR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</a:t>
                      </a:r>
                      <a:r>
                        <a:rPr lang="ko-KR" altLang="en-US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운영자에게 청탁</a:t>
                      </a:r>
                      <a:r>
                        <a:rPr lang="en-US" altLang="ko-KR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금품</a:t>
                      </a:r>
                      <a:r>
                        <a:rPr lang="en-US" altLang="ko-KR" sz="1500" baseline="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ko-KR" altLang="en-US" sz="1500" baseline="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제공</a:t>
                      </a:r>
                      <a:endParaRPr lang="en-US" altLang="ko-KR" sz="1500" dirty="0" smtClean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l" latinLnBrk="1"/>
                      <a:r>
                        <a:rPr lang="ko-KR" altLang="en-US" sz="1500" dirty="0" smtClean="0">
                          <a:solidFill>
                            <a:srgbClr val="FF000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직접거래 유도</a:t>
                      </a:r>
                      <a:r>
                        <a:rPr lang="en-US" altLang="ko-KR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  </a:t>
                      </a:r>
                      <a:r>
                        <a:rPr lang="ko-KR" altLang="en-US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운영자 또는 제</a:t>
                      </a:r>
                      <a:r>
                        <a:rPr lang="en-US" altLang="ko-KR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r>
                        <a:rPr lang="ko-KR" altLang="en-US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자 명예훼손 등</a:t>
                      </a:r>
                      <a:endParaRPr lang="ko-KR" altLang="en-US" sz="15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9917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이용제한 </a:t>
                      </a:r>
                      <a:r>
                        <a:rPr lang="en-US" altLang="ko-KR" sz="1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</a:t>
                      </a:r>
                      <a:r>
                        <a:rPr lang="ko-KR" altLang="en-US" sz="1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endParaRPr lang="ko-KR" altLang="en-US" sz="1800" b="1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페이퍼컴퍼니</a:t>
                      </a:r>
                      <a:r>
                        <a:rPr lang="en-US" altLang="ko-KR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</a:t>
                      </a:r>
                      <a:r>
                        <a:rPr lang="ko-KR" altLang="en-US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제</a:t>
                      </a:r>
                      <a:r>
                        <a:rPr lang="en-US" altLang="ko-KR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r>
                        <a:rPr lang="ko-KR" altLang="en-US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자에게 계약 위임</a:t>
                      </a:r>
                      <a:r>
                        <a:rPr lang="en-US" altLang="ko-KR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</a:t>
                      </a:r>
                      <a:r>
                        <a:rPr lang="ko-KR" altLang="en-US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동일입찰건에 동일</a:t>
                      </a:r>
                      <a:r>
                        <a:rPr lang="en-US" altLang="ko-KR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PC/IP</a:t>
                      </a:r>
                      <a:r>
                        <a:rPr lang="ko-KR" altLang="en-US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에서 </a:t>
                      </a:r>
                      <a:r>
                        <a:rPr lang="en-US" altLang="ko-KR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</a:t>
                      </a:r>
                      <a:r>
                        <a:rPr lang="ko-KR" altLang="en-US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개이상 업체 투찰</a:t>
                      </a:r>
                      <a:r>
                        <a:rPr lang="en-US" altLang="ko-KR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</a:t>
                      </a:r>
                      <a:r>
                        <a:rPr lang="ko-KR" altLang="en-US" sz="1500" dirty="0" smtClean="0">
                          <a:solidFill>
                            <a:srgbClr val="FF000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공급업체등록정보허위 및 위조</a:t>
                      </a:r>
                      <a:r>
                        <a:rPr lang="en-US" altLang="ko-KR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</a:t>
                      </a:r>
                      <a:r>
                        <a:rPr lang="ko-KR" altLang="en-US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공정거래법 위반 등</a:t>
                      </a:r>
                      <a:endParaRPr lang="ko-KR" altLang="en-US" sz="15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49917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이용제한 </a:t>
                      </a:r>
                      <a:r>
                        <a:rPr lang="en-US" altLang="ko-KR" sz="1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</a:t>
                      </a:r>
                      <a:r>
                        <a:rPr lang="ko-KR" altLang="en-US" sz="1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개월</a:t>
                      </a:r>
                      <a:endParaRPr lang="ko-KR" altLang="en-US" sz="1800" b="1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운영자 및 제</a:t>
                      </a:r>
                      <a:r>
                        <a:rPr lang="en-US" altLang="ko-KR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r>
                        <a:rPr lang="ko-KR" altLang="en-US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자 지적재산권 침해</a:t>
                      </a:r>
                      <a:r>
                        <a:rPr lang="en-US" altLang="ko-KR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</a:p>
                    <a:p>
                      <a:pPr algn="l" latinLnBrk="1"/>
                      <a:r>
                        <a:rPr lang="ko-KR" altLang="en-US" sz="1500" dirty="0" smtClean="0">
                          <a:solidFill>
                            <a:srgbClr val="FF000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계약상대자결정 후 공급업체 사유로 계약불이행</a:t>
                      </a:r>
                      <a:endParaRPr lang="en-US" altLang="ko-KR" sz="1500" dirty="0" smtClean="0">
                        <a:solidFill>
                          <a:srgbClr val="FF000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4162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이용제한 </a:t>
                      </a:r>
                      <a:r>
                        <a:rPr lang="en-US" altLang="ko-KR" sz="1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r>
                        <a:rPr lang="ko-KR" altLang="en-US" sz="1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개월</a:t>
                      </a:r>
                      <a:endParaRPr lang="ko-KR" altLang="en-US" sz="1800" b="1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</a:t>
                      </a:r>
                      <a:r>
                        <a:rPr lang="ko-KR" altLang="en-US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 이상 업체 동일정보 </a:t>
                      </a:r>
                      <a:r>
                        <a:rPr lang="en-US" altLang="ko-KR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동일 전화번호</a:t>
                      </a:r>
                      <a:r>
                        <a:rPr lang="en-US" altLang="ko-KR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팩스번호</a:t>
                      </a:r>
                      <a:r>
                        <a:rPr lang="en-US" altLang="ko-KR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</a:t>
                      </a:r>
                      <a:r>
                        <a:rPr lang="ko-KR" altLang="en-US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관리자 동일</a:t>
                      </a:r>
                      <a:r>
                        <a:rPr lang="en-US" altLang="ko-KR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5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4162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이용제한 </a:t>
                      </a:r>
                      <a:r>
                        <a:rPr lang="en-US" altLang="ko-KR" sz="1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1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개월</a:t>
                      </a:r>
                      <a:endParaRPr lang="ko-KR" altLang="en-US" sz="1800" b="1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시스템 </a:t>
                      </a:r>
                      <a:r>
                        <a:rPr lang="en-US" altLang="ko-KR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</a:t>
                      </a:r>
                      <a:r>
                        <a:rPr lang="ko-KR" altLang="en-US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개월 이상 미접속</a:t>
                      </a:r>
                      <a:r>
                        <a:rPr lang="en-US" altLang="ko-KR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</a:t>
                      </a:r>
                      <a:r>
                        <a:rPr lang="ko-KR" altLang="en-US" sz="1500" dirty="0" err="1" smtClean="0">
                          <a:solidFill>
                            <a:srgbClr val="FF000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재고부족</a:t>
                      </a:r>
                      <a:r>
                        <a:rPr lang="ko-KR" altLang="en-US" sz="1500" dirty="0" smtClean="0">
                          <a:solidFill>
                            <a:srgbClr val="FF000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등 사유로 </a:t>
                      </a:r>
                      <a:r>
                        <a:rPr lang="ko-KR" altLang="en-US" sz="1500" dirty="0" err="1" smtClean="0">
                          <a:solidFill>
                            <a:srgbClr val="FF000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수요기관이</a:t>
                      </a:r>
                      <a:r>
                        <a:rPr lang="ko-KR" altLang="en-US" sz="1500" dirty="0" smtClean="0">
                          <a:solidFill>
                            <a:srgbClr val="FF000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이용제한 요청</a:t>
                      </a:r>
                      <a:endParaRPr lang="ko-KR" altLang="en-US" sz="1500" dirty="0">
                        <a:solidFill>
                          <a:srgbClr val="FF000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4162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해당 기간</a:t>
                      </a:r>
                      <a:endParaRPr lang="ko-KR" altLang="en-US" sz="1800" b="1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부정당제재</a:t>
                      </a:r>
                      <a:r>
                        <a:rPr lang="en-US" altLang="ko-KR" sz="1500" baseline="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</a:t>
                      </a:r>
                      <a:r>
                        <a:rPr lang="en-US" altLang="ko-KR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ko-KR" altLang="en-US" sz="15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관계법령에 따른 영업정지 및 승인취소 등 제재처분 등</a:t>
                      </a:r>
                      <a:endParaRPr lang="ko-KR" altLang="en-US" sz="15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1" name="모서리가 둥근 직사각형 10"/>
          <p:cNvSpPr/>
          <p:nvPr/>
        </p:nvSpPr>
        <p:spPr>
          <a:xfrm>
            <a:off x="323528" y="1844824"/>
            <a:ext cx="5112568" cy="43204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000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공급업체 시스템 이용유의서</a:t>
            </a:r>
            <a:endParaRPr lang="ko-KR" altLang="en-US" sz="20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98928" y="980729"/>
            <a:ext cx="8972139" cy="72008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 latinLnBrk="0">
              <a:spcBef>
                <a:spcPct val="0"/>
              </a:spcBef>
              <a:defRPr/>
            </a:pPr>
            <a:r>
              <a:rPr lang="ko-KR" altLang="en-US" sz="3200" dirty="0" smtClean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제재 기간 </a:t>
            </a:r>
            <a:r>
              <a:rPr lang="en-US" altLang="ko-KR" sz="3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3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이용제한 </a:t>
            </a:r>
            <a:r>
              <a:rPr lang="en-US" altLang="ko-KR" sz="3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sz="3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개월 </a:t>
            </a:r>
            <a:r>
              <a:rPr lang="en-US" altLang="ko-KR" sz="3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~ </a:t>
            </a:r>
            <a:r>
              <a:rPr lang="ko-KR" altLang="en-US" sz="3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등록취소 </a:t>
            </a:r>
            <a:endParaRPr lang="en-US" altLang="ko-KR" sz="3200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96063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텍스트 개체 틀 8"/>
          <p:cNvSpPr txBox="1">
            <a:spLocks/>
          </p:cNvSpPr>
          <p:nvPr/>
        </p:nvSpPr>
        <p:spPr>
          <a:xfrm>
            <a:off x="615683" y="116632"/>
            <a:ext cx="4596130" cy="461665"/>
          </a:xfrm>
          <a:prstGeom prst="rect">
            <a:avLst/>
          </a:prstGeom>
          <a:extLst/>
        </p:spPr>
        <p:txBody>
          <a:bodyPr wrap="none" rtlCol="0" anchor="ctr">
            <a:sp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None/>
              <a:defRPr/>
            </a:pPr>
            <a:r>
              <a:rPr lang="ko-KR" altLang="en-US" sz="24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공급업체 및 물품관리 운영 방침</a:t>
            </a:r>
            <a:endParaRPr sz="24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264517" y="2060848"/>
            <a:ext cx="864096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ko-KR" altLang="en-US" sz="2000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○ 공급업체 이용제한 규정</a:t>
            </a:r>
            <a:endParaRPr lang="en-US" altLang="ko-KR" sz="2000" dirty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 eaLnBrk="0" latinLnBrk="0" hangingPunct="0">
              <a:lnSpc>
                <a:spcPct val="150000"/>
              </a:lnSpc>
            </a:pPr>
            <a:r>
              <a:rPr lang="en-US" altLang="ko-KR" sz="2000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r>
              <a:rPr lang="en-US" altLang="ko-KR" sz="20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- S2B </a:t>
            </a:r>
            <a:r>
              <a:rPr lang="ko-KR" altLang="en-US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등록 해지</a:t>
            </a:r>
            <a:r>
              <a:rPr lang="ko-KR" altLang="en-US" sz="20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sz="20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/ </a:t>
            </a:r>
            <a:r>
              <a:rPr lang="ko-KR" altLang="en-US" sz="20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시스템 </a:t>
            </a:r>
            <a:r>
              <a:rPr lang="ko-KR" altLang="en-US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이용제한</a:t>
            </a:r>
            <a:endParaRPr lang="en-US" altLang="ko-KR" sz="2000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 eaLnBrk="0" latinLnBrk="0" hangingPunct="0">
              <a:lnSpc>
                <a:spcPct val="150000"/>
              </a:lnSpc>
            </a:pPr>
            <a:r>
              <a:rPr lang="en-US" altLang="ko-KR" sz="20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(</a:t>
            </a:r>
            <a:r>
              <a:rPr lang="ko-KR" altLang="en-US" sz="20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관리규정에 따라 </a:t>
            </a:r>
            <a:r>
              <a:rPr lang="en-US" altLang="ko-KR" sz="20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sz="20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개월 이용제한 부터 등록취소 까지</a:t>
            </a:r>
            <a:r>
              <a:rPr lang="en-US" altLang="ko-KR" sz="20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pPr algn="just">
              <a:lnSpc>
                <a:spcPct val="150000"/>
              </a:lnSpc>
              <a:defRPr/>
            </a:pPr>
            <a:r>
              <a:rPr lang="ko-KR" altLang="en-US" sz="2000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○ 물품가격관리</a:t>
            </a:r>
            <a:endParaRPr lang="ko-KR" altLang="en-US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sz="20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 </a:t>
            </a:r>
            <a:r>
              <a:rPr lang="en-US" altLang="ko-KR" sz="20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- G2B(</a:t>
            </a:r>
            <a:r>
              <a:rPr lang="ko-KR" altLang="en-US" sz="20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나라장터</a:t>
            </a:r>
            <a:r>
              <a:rPr lang="en-US" altLang="ko-KR" sz="20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sz="20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제</a:t>
            </a:r>
            <a:r>
              <a:rPr lang="en-US" altLang="ko-KR" sz="20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r>
              <a:rPr lang="ko-KR" altLang="en-US" sz="2000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자 단가 계약 물품 </a:t>
            </a:r>
            <a:r>
              <a:rPr lang="ko-KR" altLang="en-US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가격 비싼 물품 등록 중지</a:t>
            </a:r>
            <a:r>
              <a:rPr lang="en-US" altLang="ko-KR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sz="2000" dirty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ko-KR" sz="20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- </a:t>
            </a:r>
            <a:r>
              <a:rPr lang="ko-KR" altLang="en-US" sz="20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온라인 쇼핑몰 판매활동 중인 경우 </a:t>
            </a:r>
            <a:r>
              <a:rPr lang="ko-KR" altLang="en-US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이하 금액에 한하여 승인</a:t>
            </a:r>
            <a:endParaRPr lang="en-US" altLang="ko-KR" sz="2000" dirty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ko-KR" sz="20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- </a:t>
            </a:r>
            <a:r>
              <a:rPr lang="ko-KR" altLang="en-US" sz="20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온라인 쇼핑몰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최저가 대비 </a:t>
            </a:r>
            <a:r>
              <a:rPr lang="en-US" altLang="ko-KR" sz="20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</a:t>
            </a:r>
            <a:r>
              <a:rPr lang="en-US" altLang="ko-KR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%</a:t>
            </a:r>
            <a:r>
              <a:rPr lang="ko-KR" altLang="en-US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이내 승인</a:t>
            </a:r>
            <a:endParaRPr lang="en-US" altLang="ko-KR" sz="2000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sz="2000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○ </a:t>
            </a:r>
            <a:r>
              <a:rPr lang="ko-KR" altLang="en-US" sz="20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물품신고제도 운영 </a:t>
            </a:r>
            <a:endParaRPr lang="en-US" altLang="ko-KR" sz="2000" dirty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ko-KR" sz="20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- </a:t>
            </a:r>
            <a:r>
              <a:rPr lang="ko-KR" altLang="en-US" sz="20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가격</a:t>
            </a:r>
            <a:r>
              <a:rPr lang="en-US" altLang="ko-KR" sz="20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물품 정보</a:t>
            </a:r>
            <a:r>
              <a:rPr lang="en-US" altLang="ko-KR" sz="20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재고</a:t>
            </a:r>
            <a:r>
              <a:rPr lang="en-US" altLang="ko-KR" sz="20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배송</a:t>
            </a:r>
            <a:r>
              <a:rPr lang="en-US" altLang="ko-KR" sz="20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기타 </a:t>
            </a:r>
            <a:endParaRPr lang="en-US" altLang="ko-KR" sz="2000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98928" y="1124744"/>
            <a:ext cx="8972139" cy="72008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 latinLnBrk="0">
              <a:spcBef>
                <a:spcPct val="0"/>
              </a:spcBef>
              <a:defRPr/>
            </a:pPr>
            <a:r>
              <a:rPr lang="ko-KR" altLang="en-US" sz="3200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공급업체 시스템 </a:t>
            </a:r>
            <a:r>
              <a:rPr lang="ko-KR" altLang="en-US" sz="3200" b="1" dirty="0" err="1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이용유의서</a:t>
            </a:r>
            <a:endParaRPr lang="en-US" altLang="ko-KR" sz="3200" b="1" dirty="0" smtClean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95505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386662" y="1124744"/>
            <a:ext cx="8442684" cy="4968552"/>
            <a:chOff x="251520" y="908720"/>
            <a:chExt cx="8712968" cy="5472609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520" y="908720"/>
              <a:ext cx="8712968" cy="5472609"/>
            </a:xfrm>
            <a:prstGeom prst="rect">
              <a:avLst/>
            </a:prstGeom>
          </p:spPr>
        </p:pic>
        <p:sp>
          <p:nvSpPr>
            <p:cNvPr id="11" name="직사각형 10"/>
            <p:cNvSpPr/>
            <p:nvPr/>
          </p:nvSpPr>
          <p:spPr>
            <a:xfrm>
              <a:off x="6804248" y="5445225"/>
              <a:ext cx="1467080" cy="36004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6" name="아래쪽 화살표 5"/>
            <p:cNvSpPr/>
            <p:nvPr/>
          </p:nvSpPr>
          <p:spPr>
            <a:xfrm rot="5400000">
              <a:off x="5462155" y="4635434"/>
              <a:ext cx="272517" cy="1979620"/>
            </a:xfrm>
            <a:prstGeom prst="downArrow">
              <a:avLst/>
            </a:prstGeom>
            <a:solidFill>
              <a:srgbClr val="F39B13"/>
            </a:solidFill>
            <a:ln>
              <a:solidFill>
                <a:schemeClr val="accent6">
                  <a:lumMod val="7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8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7" name="텍스트 개체 틀 8"/>
          <p:cNvSpPr txBox="1">
            <a:spLocks/>
          </p:cNvSpPr>
          <p:nvPr/>
        </p:nvSpPr>
        <p:spPr>
          <a:xfrm>
            <a:off x="615683" y="116632"/>
            <a:ext cx="4557658" cy="461665"/>
          </a:xfrm>
          <a:prstGeom prst="rect">
            <a:avLst/>
          </a:prstGeom>
          <a:extLst/>
        </p:spPr>
        <p:txBody>
          <a:bodyPr wrap="none" rtlCol="0" anchor="ctr">
            <a:sp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None/>
              <a:defRPr/>
            </a:pPr>
            <a:r>
              <a:rPr lang="ko-KR" altLang="en-US" sz="240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공급업체 이용제한 신고하기</a:t>
            </a:r>
            <a:r>
              <a:rPr lang="en-US" altLang="ko-KR" sz="240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(1)</a:t>
            </a:r>
            <a:endParaRPr sz="24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8740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0391"/>
            <a:ext cx="9144000" cy="5772265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5376915" y="3474533"/>
            <a:ext cx="779261" cy="28008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" name="텍스트 개체 틀 8"/>
          <p:cNvSpPr txBox="1">
            <a:spLocks/>
          </p:cNvSpPr>
          <p:nvPr/>
        </p:nvSpPr>
        <p:spPr>
          <a:xfrm>
            <a:off x="615683" y="116632"/>
            <a:ext cx="4557658" cy="461665"/>
          </a:xfrm>
          <a:prstGeom prst="rect">
            <a:avLst/>
          </a:prstGeom>
          <a:extLst/>
        </p:spPr>
        <p:txBody>
          <a:bodyPr wrap="none" rtlCol="0" anchor="ctr">
            <a:sp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None/>
              <a:defRPr/>
            </a:pPr>
            <a:r>
              <a:rPr lang="ko-KR" altLang="en-US" sz="240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공급업체 이용제한 신고하기</a:t>
            </a:r>
            <a:r>
              <a:rPr lang="en-US" altLang="ko-KR" sz="240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(2)</a:t>
            </a:r>
            <a:endParaRPr sz="24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869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467544" y="1196752"/>
            <a:ext cx="7886146" cy="5109346"/>
            <a:chOff x="358262" y="767926"/>
            <a:chExt cx="8262880" cy="5468706"/>
          </a:xfrm>
        </p:grpSpPr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8262" y="767926"/>
              <a:ext cx="8262880" cy="5468706"/>
            </a:xfrm>
            <a:prstGeom prst="rect">
              <a:avLst/>
            </a:prstGeom>
          </p:spPr>
        </p:pic>
        <p:pic>
          <p:nvPicPr>
            <p:cNvPr id="12" name="그림 1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9352" y="2195009"/>
              <a:ext cx="6571872" cy="4041623"/>
            </a:xfrm>
            <a:prstGeom prst="rect">
              <a:avLst/>
            </a:prstGeom>
          </p:spPr>
        </p:pic>
        <p:sp>
          <p:nvSpPr>
            <p:cNvPr id="13" name="직사각형 12"/>
            <p:cNvSpPr/>
            <p:nvPr/>
          </p:nvSpPr>
          <p:spPr>
            <a:xfrm>
              <a:off x="3023759" y="3933056"/>
              <a:ext cx="589332" cy="288032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51920" y="1501697"/>
              <a:ext cx="4265957" cy="4001163"/>
            </a:xfrm>
            <a:prstGeom prst="rect">
              <a:avLst/>
            </a:prstGeom>
            <a:ln w="28575">
              <a:solidFill>
                <a:schemeClr val="accent1">
                  <a:lumMod val="75000"/>
                </a:schemeClr>
              </a:solidFill>
              <a:prstDash val="sysDash"/>
            </a:ln>
          </p:spPr>
        </p:pic>
      </p:grpSp>
      <p:sp>
        <p:nvSpPr>
          <p:cNvPr id="8" name="텍스트 개체 틀 8"/>
          <p:cNvSpPr txBox="1">
            <a:spLocks/>
          </p:cNvSpPr>
          <p:nvPr/>
        </p:nvSpPr>
        <p:spPr>
          <a:xfrm>
            <a:off x="615683" y="116632"/>
            <a:ext cx="4557658" cy="461665"/>
          </a:xfrm>
          <a:prstGeom prst="rect">
            <a:avLst/>
          </a:prstGeom>
          <a:extLst/>
        </p:spPr>
        <p:txBody>
          <a:bodyPr wrap="none" rtlCol="0" anchor="ctr">
            <a:sp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None/>
              <a:defRPr/>
            </a:pPr>
            <a:r>
              <a:rPr lang="ko-KR" altLang="en-US" sz="24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공급업체 이용제한 신고하기</a:t>
            </a:r>
            <a:r>
              <a:rPr lang="en-US" altLang="ko-KR" sz="24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(3)</a:t>
            </a:r>
            <a:endParaRPr sz="24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4981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텍스트 개체 틀 8"/>
          <p:cNvSpPr txBox="1">
            <a:spLocks/>
          </p:cNvSpPr>
          <p:nvPr/>
        </p:nvSpPr>
        <p:spPr>
          <a:xfrm>
            <a:off x="386408" y="0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공급업체 방문 실사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415265" y="1052736"/>
            <a:ext cx="8114685" cy="5112568"/>
            <a:chOff x="201731" y="836712"/>
            <a:chExt cx="8690749" cy="5458190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731" y="836712"/>
              <a:ext cx="2852936" cy="3803915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568" y="1340768"/>
              <a:ext cx="2852936" cy="3803915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7624" y="1988840"/>
              <a:ext cx="2852936" cy="3803915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3688" y="2683009"/>
              <a:ext cx="2708920" cy="361189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16" name="그림 15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13" t="9051" r="5224" b="6951"/>
            <a:stretch/>
          </p:blipFill>
          <p:spPr>
            <a:xfrm>
              <a:off x="4572000" y="836712"/>
              <a:ext cx="4320480" cy="545819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668531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텍스트 개체 틀 8"/>
          <p:cNvSpPr txBox="1">
            <a:spLocks/>
          </p:cNvSpPr>
          <p:nvPr/>
        </p:nvSpPr>
        <p:spPr>
          <a:xfrm>
            <a:off x="386408" y="0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sz="2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공급업체 이용제한 공지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386408" y="1412776"/>
            <a:ext cx="7126238" cy="4909915"/>
            <a:chOff x="251520" y="908720"/>
            <a:chExt cx="7126238" cy="4909915"/>
          </a:xfrm>
        </p:grpSpPr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86408" y="908720"/>
              <a:ext cx="6991350" cy="4829175"/>
            </a:xfrm>
            <a:prstGeom prst="rect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</p:pic>
        <p:sp>
          <p:nvSpPr>
            <p:cNvPr id="10" name="직사각형 9"/>
            <p:cNvSpPr/>
            <p:nvPr/>
          </p:nvSpPr>
          <p:spPr>
            <a:xfrm>
              <a:off x="251520" y="5026547"/>
              <a:ext cx="5553744" cy="792088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9952" y="1967605"/>
            <a:ext cx="4815408" cy="3372649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</p:pic>
      <p:sp>
        <p:nvSpPr>
          <p:cNvPr id="12" name="굽은 화살표 11"/>
          <p:cNvSpPr/>
          <p:nvPr/>
        </p:nvSpPr>
        <p:spPr>
          <a:xfrm>
            <a:off x="2339752" y="3933056"/>
            <a:ext cx="1152128" cy="1516807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98928" y="1124744"/>
            <a:ext cx="8972139" cy="72008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 latinLnBrk="0">
              <a:spcBef>
                <a:spcPct val="0"/>
              </a:spcBef>
              <a:defRPr/>
            </a:pPr>
            <a:r>
              <a:rPr lang="ko-KR" altLang="en-US" sz="3200" b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이용제재 업체정보 매월 홈페이지에 공지</a:t>
            </a:r>
            <a:endParaRPr lang="en-US" altLang="ko-KR" sz="3200" b="1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61533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4708850" y="2728961"/>
            <a:ext cx="425563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4000" dirty="0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계약 시 유의 사항</a:t>
            </a:r>
            <a:endParaRPr kumimoji="1" lang="en-US" altLang="ko-KR" sz="4000" dirty="0">
              <a:solidFill>
                <a:schemeClr val="tx2">
                  <a:lumMod val="75000"/>
                </a:schemeClr>
              </a:solidFill>
              <a:latin typeface="HY견고딕" pitchFamily="18" charset="-127"/>
              <a:ea typeface="HY견고딕" pitchFamily="18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68187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텍스트 개체 틀 8"/>
          <p:cNvSpPr txBox="1">
            <a:spLocks/>
          </p:cNvSpPr>
          <p:nvPr/>
        </p:nvSpPr>
        <p:spPr>
          <a:xfrm>
            <a:off x="98928" y="44624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계약 시 유의사항 </a:t>
            </a:r>
            <a:r>
              <a:rPr lang="en-US" altLang="ko-K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경상남도교육청</a:t>
            </a:r>
            <a:r>
              <a:rPr lang="en-US" altLang="ko-K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ko-KR" alt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95325" y="5507646"/>
            <a:ext cx="7953375" cy="5572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766692"/>
              </p:ext>
            </p:extLst>
          </p:nvPr>
        </p:nvGraphicFramePr>
        <p:xfrm>
          <a:off x="395536" y="1012259"/>
          <a:ext cx="8352928" cy="52158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3098">
                  <a:extLst>
                    <a:ext uri="{9D8B030D-6E8A-4147-A177-3AD203B41FA5}">
                      <a16:colId xmlns:a16="http://schemas.microsoft.com/office/drawing/2014/main" val="370820747"/>
                    </a:ext>
                  </a:extLst>
                </a:gridCol>
                <a:gridCol w="3237342">
                  <a:extLst>
                    <a:ext uri="{9D8B030D-6E8A-4147-A177-3AD203B41FA5}">
                      <a16:colId xmlns:a16="http://schemas.microsoft.com/office/drawing/2014/main" val="770150199"/>
                    </a:ext>
                  </a:extLst>
                </a:gridCol>
                <a:gridCol w="4392488">
                  <a:extLst>
                    <a:ext uri="{9D8B030D-6E8A-4147-A177-3AD203B41FA5}">
                      <a16:colId xmlns:a16="http://schemas.microsoft.com/office/drawing/2014/main" val="3391093980"/>
                    </a:ext>
                  </a:extLst>
                </a:gridCol>
              </a:tblGrid>
              <a:tr h="86526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구분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주요 민원 사항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개선 방안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91326296"/>
                  </a:ext>
                </a:extLst>
              </a:tr>
              <a:tr h="1648144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/>
                        <a:t>공통</a:t>
                      </a:r>
                      <a:endParaRPr lang="ko-KR" altLang="en-US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600" kern="1200" dirty="0" smtClean="0">
                          <a:effectLst/>
                        </a:rPr>
                        <a:t>■ </a:t>
                      </a:r>
                      <a:r>
                        <a:rPr lang="ko-KR" altLang="en-US" sz="1600" dirty="0" smtClean="0"/>
                        <a:t>예정가격 결정 시 </a:t>
                      </a:r>
                      <a:endParaRPr lang="en-US" altLang="ko-KR" sz="1600" dirty="0" smtClean="0"/>
                    </a:p>
                    <a:p>
                      <a:pPr algn="l" latinLnBrk="1"/>
                      <a:r>
                        <a:rPr lang="en-US" altLang="ko-KR" sz="1600" dirty="0" smtClean="0">
                          <a:solidFill>
                            <a:srgbClr val="0033CC"/>
                          </a:solidFill>
                        </a:rPr>
                        <a:t>    </a:t>
                      </a:r>
                      <a:r>
                        <a:rPr lang="ko-KR" altLang="en-US" sz="1600" b="1" dirty="0" smtClean="0">
                          <a:solidFill>
                            <a:srgbClr val="0033CC"/>
                          </a:solidFill>
                        </a:rPr>
                        <a:t>거래 </a:t>
                      </a:r>
                      <a:r>
                        <a:rPr lang="ko-KR" altLang="en-US" sz="1600" b="1" dirty="0" err="1" smtClean="0">
                          <a:solidFill>
                            <a:srgbClr val="0033CC"/>
                          </a:solidFill>
                        </a:rPr>
                        <a:t>실례가격</a:t>
                      </a:r>
                      <a:r>
                        <a:rPr lang="ko-KR" altLang="en-US" sz="1600" b="1" dirty="0" smtClean="0">
                          <a:solidFill>
                            <a:srgbClr val="0033CC"/>
                          </a:solidFill>
                        </a:rPr>
                        <a:t> </a:t>
                      </a:r>
                      <a:r>
                        <a:rPr lang="ko-KR" altLang="en-US" sz="1600" b="1" dirty="0" err="1" smtClean="0">
                          <a:solidFill>
                            <a:srgbClr val="0033CC"/>
                          </a:solidFill>
                        </a:rPr>
                        <a:t>미반영</a:t>
                      </a:r>
                      <a:endParaRPr lang="ko-KR" altLang="en-US" sz="1600" b="1" dirty="0">
                        <a:solidFill>
                          <a:srgbClr val="0033CC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 latinLnBrk="1"/>
                      <a:r>
                        <a:rPr lang="ko-KR" altLang="en-US" sz="1600" kern="1200" dirty="0" smtClean="0">
                          <a:effectLst/>
                        </a:rPr>
                        <a:t>■ 예정가격 결정은</a:t>
                      </a:r>
                      <a:endParaRPr lang="en-US" altLang="ko-KR" sz="1600" kern="1200" dirty="0" smtClean="0">
                        <a:effectLst/>
                      </a:endParaRPr>
                    </a:p>
                    <a:p>
                      <a:pPr algn="l" fontAlgn="base" latinLnBrk="1"/>
                      <a:r>
                        <a:rPr lang="ko-KR" altLang="en-US" sz="1600" kern="1200" dirty="0" smtClean="0">
                          <a:effectLst/>
                        </a:rPr>
                        <a:t> ①</a:t>
                      </a:r>
                      <a:r>
                        <a:rPr lang="ko-KR" altLang="en-US" sz="1600" b="1" kern="1200" dirty="0" smtClean="0">
                          <a:solidFill>
                            <a:srgbClr val="0033CC"/>
                          </a:solidFill>
                          <a:effectLst/>
                        </a:rPr>
                        <a:t>거래실례가격</a:t>
                      </a:r>
                      <a:r>
                        <a:rPr lang="en-US" altLang="ko-KR" sz="1600" kern="1200" dirty="0" smtClean="0">
                          <a:effectLst/>
                        </a:rPr>
                        <a:t>(</a:t>
                      </a:r>
                      <a:r>
                        <a:rPr lang="ko-KR" altLang="en-US" sz="1600" kern="1200" dirty="0" smtClean="0">
                          <a:effectLst/>
                        </a:rPr>
                        <a:t>조달청 </a:t>
                      </a:r>
                      <a:r>
                        <a:rPr lang="ko-KR" altLang="en-US" sz="1600" kern="1200" dirty="0" err="1" smtClean="0">
                          <a:effectLst/>
                        </a:rPr>
                        <a:t>통보가격</a:t>
                      </a:r>
                      <a:r>
                        <a:rPr lang="en-US" altLang="ko-KR" sz="1600" kern="1200" dirty="0" smtClean="0">
                          <a:effectLst/>
                        </a:rPr>
                        <a:t>, </a:t>
                      </a:r>
                      <a:r>
                        <a:rPr lang="ko-KR" altLang="en-US" sz="1600" kern="1200" dirty="0" smtClean="0">
                          <a:effectLst/>
                        </a:rPr>
                        <a:t>물가정보 등</a:t>
                      </a:r>
                      <a:r>
                        <a:rPr lang="en-US" altLang="ko-KR" sz="1600" kern="1200" dirty="0" smtClean="0">
                          <a:effectLst/>
                        </a:rPr>
                        <a:t>,</a:t>
                      </a:r>
                      <a:r>
                        <a:rPr lang="ko-KR" altLang="en-US" sz="1600" kern="1200" dirty="0" smtClean="0">
                          <a:effectLst/>
                        </a:rPr>
                        <a:t> 계약담당자가 </a:t>
                      </a:r>
                      <a:r>
                        <a:rPr lang="en-US" altLang="ko-KR" sz="1600" kern="1200" dirty="0" smtClean="0">
                          <a:effectLst/>
                        </a:rPr>
                        <a:t>2</a:t>
                      </a:r>
                      <a:r>
                        <a:rPr lang="ko-KR" altLang="en-US" sz="1600" kern="1200" dirty="0" smtClean="0">
                          <a:effectLst/>
                        </a:rPr>
                        <a:t>이상 사업자에 대하여 직접 조사하여 확인한 가격 등</a:t>
                      </a:r>
                      <a:r>
                        <a:rPr lang="en-US" altLang="ko-KR" sz="1600" kern="1200" dirty="0" smtClean="0">
                          <a:effectLst/>
                        </a:rPr>
                        <a:t>) </a:t>
                      </a:r>
                    </a:p>
                    <a:p>
                      <a:pPr algn="l" fontAlgn="base" latinLnBrk="1"/>
                      <a:r>
                        <a:rPr lang="en-US" altLang="ko-KR" sz="1600" kern="1200" dirty="0" smtClean="0">
                          <a:effectLst/>
                        </a:rPr>
                        <a:t> </a:t>
                      </a:r>
                      <a:r>
                        <a:rPr lang="ko-KR" altLang="en-US" sz="1600" kern="1200" dirty="0" smtClean="0">
                          <a:effectLst/>
                        </a:rPr>
                        <a:t>②</a:t>
                      </a:r>
                      <a:r>
                        <a:rPr lang="ko-KR" altLang="en-US" sz="1600" b="1" kern="1200" dirty="0" smtClean="0">
                          <a:solidFill>
                            <a:srgbClr val="0033CC"/>
                          </a:solidFill>
                          <a:effectLst/>
                        </a:rPr>
                        <a:t>원가계산가격</a:t>
                      </a:r>
                      <a:r>
                        <a:rPr lang="ko-KR" altLang="en-US" sz="1600" kern="1200" dirty="0" smtClean="0">
                          <a:effectLst/>
                        </a:rPr>
                        <a:t> 등의 방법으로 </a:t>
                      </a:r>
                      <a:r>
                        <a:rPr lang="ko-KR" altLang="en-US" sz="1600" kern="1200" dirty="0" err="1" smtClean="0">
                          <a:effectLst/>
                        </a:rPr>
                        <a:t>계약이행에</a:t>
                      </a:r>
                      <a:r>
                        <a:rPr lang="ko-KR" altLang="en-US" sz="1600" kern="1200" dirty="0" smtClean="0">
                          <a:effectLst/>
                        </a:rPr>
                        <a:t> 따르는 각종 제반 여건을 고려하여 결정</a:t>
                      </a:r>
                      <a:endParaRPr lang="ko-KR" altLang="en-US" sz="1600" kern="1200" dirty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99159371"/>
                  </a:ext>
                </a:extLst>
              </a:tr>
              <a:tr h="1391765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1200" dirty="0" smtClean="0">
                          <a:effectLst/>
                        </a:rPr>
                        <a:t>■ 계약서류</a:t>
                      </a:r>
                      <a:r>
                        <a:rPr lang="en-US" altLang="ko-KR" sz="1600" kern="1200" dirty="0" smtClean="0">
                          <a:effectLst/>
                        </a:rPr>
                        <a:t>(</a:t>
                      </a:r>
                      <a:r>
                        <a:rPr lang="ko-KR" altLang="en-US" sz="1600" kern="1200" dirty="0" smtClean="0">
                          <a:effectLst/>
                        </a:rPr>
                        <a:t>설계서</a:t>
                      </a:r>
                      <a:r>
                        <a:rPr lang="en-US" altLang="ko-KR" sz="1600" kern="1200" dirty="0" smtClean="0">
                          <a:effectLst/>
                        </a:rPr>
                        <a:t>-</a:t>
                      </a:r>
                      <a:r>
                        <a:rPr lang="ko-KR" altLang="en-US" sz="1600" kern="1200" dirty="0" smtClean="0">
                          <a:effectLst/>
                        </a:rPr>
                        <a:t>공사</a:t>
                      </a:r>
                      <a:r>
                        <a:rPr lang="en-US" altLang="ko-KR" sz="1600" kern="1200" dirty="0" smtClean="0">
                          <a:effectLst/>
                        </a:rPr>
                        <a:t>, </a:t>
                      </a:r>
                      <a:r>
                        <a:rPr lang="ko-KR" altLang="en-US" sz="1600" kern="1200" dirty="0" smtClean="0">
                          <a:effectLst/>
                        </a:rPr>
                        <a:t>규격서</a:t>
                      </a:r>
                      <a:r>
                        <a:rPr lang="en-US" altLang="ko-KR" sz="1600" kern="1200" dirty="0" smtClean="0">
                          <a:effectLst/>
                        </a:rPr>
                        <a:t>-</a:t>
                      </a:r>
                      <a:r>
                        <a:rPr lang="ko-KR" altLang="en-US" sz="1600" kern="1200" dirty="0" smtClean="0">
                          <a:effectLst/>
                        </a:rPr>
                        <a:t>물품</a:t>
                      </a:r>
                      <a:r>
                        <a:rPr lang="en-US" altLang="ko-KR" sz="1600" kern="1200" dirty="0" smtClean="0">
                          <a:effectLst/>
                        </a:rPr>
                        <a:t>, </a:t>
                      </a:r>
                      <a:r>
                        <a:rPr lang="ko-KR" altLang="en-US" sz="1600" kern="1200" dirty="0" err="1" smtClean="0">
                          <a:effectLst/>
                        </a:rPr>
                        <a:t>과업내용서</a:t>
                      </a:r>
                      <a:r>
                        <a:rPr lang="en-US" altLang="ko-KR" sz="1600" kern="1200" dirty="0" smtClean="0">
                          <a:effectLst/>
                        </a:rPr>
                        <a:t>-</a:t>
                      </a:r>
                      <a:r>
                        <a:rPr lang="ko-KR" altLang="en-US" sz="1600" kern="1200" dirty="0" smtClean="0">
                          <a:effectLst/>
                        </a:rPr>
                        <a:t>용역</a:t>
                      </a:r>
                      <a:r>
                        <a:rPr lang="en-US" altLang="ko-KR" sz="1600" kern="1200" dirty="0" smtClean="0">
                          <a:effectLst/>
                        </a:rPr>
                        <a:t>)</a:t>
                      </a:r>
                      <a:r>
                        <a:rPr lang="ko-KR" altLang="en-US" sz="1600" kern="1200" dirty="0" smtClean="0">
                          <a:effectLst/>
                        </a:rPr>
                        <a:t>의 </a:t>
                      </a:r>
                      <a:r>
                        <a:rPr lang="ko-KR" altLang="en-US" sz="1600" b="1" kern="1200" dirty="0" smtClean="0">
                          <a:solidFill>
                            <a:srgbClr val="0033CC"/>
                          </a:solidFill>
                          <a:effectLst/>
                        </a:rPr>
                        <a:t>불분명 또는 </a:t>
                      </a:r>
                      <a:r>
                        <a:rPr lang="ko-KR" altLang="en-US" sz="1600" b="1" kern="1200" dirty="0" err="1" smtClean="0">
                          <a:solidFill>
                            <a:srgbClr val="0033CC"/>
                          </a:solidFill>
                          <a:effectLst/>
                        </a:rPr>
                        <a:t>미제시로</a:t>
                      </a:r>
                      <a:r>
                        <a:rPr lang="ko-KR" altLang="en-US" sz="1600" b="1" kern="1200" dirty="0" smtClean="0">
                          <a:solidFill>
                            <a:srgbClr val="0033CC"/>
                          </a:solidFill>
                          <a:effectLst/>
                        </a:rPr>
                        <a:t> </a:t>
                      </a:r>
                      <a:r>
                        <a:rPr lang="ko-KR" altLang="en-US" sz="1600" kern="1200" dirty="0" smtClean="0">
                          <a:effectLst/>
                        </a:rPr>
                        <a:t>계약상대방과 의견 충돌 및 갈등 유발 </a:t>
                      </a:r>
                    </a:p>
                    <a:p>
                      <a:pPr algn="l" latinLnBrk="1"/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1200" dirty="0" smtClean="0">
                          <a:effectLst/>
                        </a:rPr>
                        <a:t>■ 각종 계약 시 설계서</a:t>
                      </a:r>
                      <a:r>
                        <a:rPr lang="en-US" altLang="ko-KR" sz="1600" kern="1200" dirty="0" smtClean="0">
                          <a:effectLst/>
                        </a:rPr>
                        <a:t>, </a:t>
                      </a:r>
                      <a:r>
                        <a:rPr lang="ko-KR" altLang="en-US" sz="1600" kern="1200" dirty="0" smtClean="0">
                          <a:effectLst/>
                        </a:rPr>
                        <a:t>규격서</a:t>
                      </a:r>
                      <a:r>
                        <a:rPr lang="en-US" altLang="ko-KR" sz="1600" kern="1200" dirty="0" smtClean="0">
                          <a:effectLst/>
                        </a:rPr>
                        <a:t>, </a:t>
                      </a:r>
                      <a:r>
                        <a:rPr lang="ko-KR" altLang="en-US" sz="1600" kern="1200" dirty="0" err="1" smtClean="0">
                          <a:effectLst/>
                        </a:rPr>
                        <a:t>과업내용서</a:t>
                      </a:r>
                      <a:r>
                        <a:rPr lang="ko-KR" altLang="en-US" sz="1600" kern="1200" dirty="0" smtClean="0">
                          <a:effectLst/>
                        </a:rPr>
                        <a:t> 등 내용 </a:t>
                      </a:r>
                      <a:r>
                        <a:rPr lang="ko-KR" altLang="en-US" sz="1600" b="1" kern="1200" dirty="0" smtClean="0">
                          <a:solidFill>
                            <a:srgbClr val="0033CC"/>
                          </a:solidFill>
                          <a:effectLst/>
                        </a:rPr>
                        <a:t>명확히 작성</a:t>
                      </a:r>
                      <a:r>
                        <a:rPr lang="en-US" altLang="ko-KR" sz="1600" kern="1200" dirty="0" smtClean="0">
                          <a:effectLst/>
                        </a:rPr>
                        <a:t>, </a:t>
                      </a:r>
                      <a:r>
                        <a:rPr lang="ko-KR" altLang="en-US" sz="1600" kern="1200" dirty="0" smtClean="0">
                          <a:effectLst/>
                        </a:rPr>
                        <a:t>설계서 누락</a:t>
                      </a:r>
                      <a:r>
                        <a:rPr lang="en-US" altLang="ko-KR" sz="1600" kern="1200" dirty="0" smtClean="0">
                          <a:effectLst/>
                        </a:rPr>
                        <a:t>·</a:t>
                      </a:r>
                      <a:r>
                        <a:rPr lang="ko-KR" altLang="en-US" sz="1600" kern="1200" dirty="0" smtClean="0">
                          <a:effectLst/>
                        </a:rPr>
                        <a:t>오류 시 「</a:t>
                      </a:r>
                      <a:r>
                        <a:rPr lang="ko-KR" altLang="en-US" sz="1600" kern="1200" dirty="0" err="1" smtClean="0">
                          <a:effectLst/>
                        </a:rPr>
                        <a:t>지방계약법</a:t>
                      </a:r>
                      <a:r>
                        <a:rPr lang="ko-KR" altLang="en-US" sz="1600" kern="1200" dirty="0" smtClean="0">
                          <a:effectLst/>
                        </a:rPr>
                        <a:t> 시행령」 제</a:t>
                      </a:r>
                      <a:r>
                        <a:rPr lang="en-US" altLang="ko-KR" sz="1600" kern="1200" dirty="0" smtClean="0">
                          <a:effectLst/>
                        </a:rPr>
                        <a:t>74</a:t>
                      </a:r>
                      <a:r>
                        <a:rPr lang="ko-KR" altLang="en-US" sz="1600" kern="1200" dirty="0" smtClean="0">
                          <a:effectLst/>
                        </a:rPr>
                        <a:t>조에 따라 </a:t>
                      </a:r>
                      <a:r>
                        <a:rPr lang="ko-KR" altLang="en-US" sz="1600" b="1" kern="1200" dirty="0" smtClean="0">
                          <a:solidFill>
                            <a:srgbClr val="0033CC"/>
                          </a:solidFill>
                          <a:effectLst/>
                        </a:rPr>
                        <a:t>설계변경</a:t>
                      </a:r>
                      <a:r>
                        <a:rPr lang="ko-KR" altLang="en-US" sz="1600" kern="1200" dirty="0" smtClean="0">
                          <a:effectLst/>
                        </a:rPr>
                        <a:t> 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18476854"/>
                  </a:ext>
                </a:extLst>
              </a:tr>
              <a:tr h="1135387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1200" dirty="0" smtClean="0">
                          <a:effectLst/>
                        </a:rPr>
                        <a:t>■ 기관</a:t>
                      </a:r>
                      <a:r>
                        <a:rPr lang="en-US" altLang="ko-KR" sz="1600" kern="1200" dirty="0" smtClean="0">
                          <a:effectLst/>
                        </a:rPr>
                        <a:t>(</a:t>
                      </a:r>
                      <a:r>
                        <a:rPr lang="ko-KR" altLang="en-US" sz="1600" kern="1200" dirty="0" smtClean="0">
                          <a:effectLst/>
                        </a:rPr>
                        <a:t>학교</a:t>
                      </a:r>
                      <a:r>
                        <a:rPr lang="en-US" altLang="ko-KR" sz="1600" kern="1200" dirty="0" smtClean="0">
                          <a:effectLst/>
                        </a:rPr>
                        <a:t>)</a:t>
                      </a:r>
                      <a:r>
                        <a:rPr lang="ko-KR" altLang="en-US" sz="1600" kern="1200" dirty="0" smtClean="0">
                          <a:effectLst/>
                        </a:rPr>
                        <a:t>별 계약 및 대가 지급 시 요구 서류 다름</a:t>
                      </a:r>
                    </a:p>
                    <a:p>
                      <a:pPr algn="l" latinLnBrk="1"/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 latinLnBrk="1"/>
                      <a:r>
                        <a:rPr lang="ko-KR" altLang="en-US" sz="1600" kern="1200" dirty="0" smtClean="0">
                          <a:effectLst/>
                        </a:rPr>
                        <a:t>■ </a:t>
                      </a:r>
                      <a:r>
                        <a:rPr lang="ko-KR" altLang="en-US" sz="1600" kern="1200" dirty="0" err="1" smtClean="0">
                          <a:effectLst/>
                        </a:rPr>
                        <a:t>도교육청</a:t>
                      </a:r>
                      <a:r>
                        <a:rPr lang="ko-KR" altLang="en-US" sz="1600" kern="1200" dirty="0" smtClean="0">
                          <a:effectLst/>
                        </a:rPr>
                        <a:t> 홈페이지 </a:t>
                      </a:r>
                      <a:r>
                        <a:rPr lang="ko-KR" altLang="en-US" sz="1600" kern="1200" dirty="0" err="1" smtClean="0">
                          <a:effectLst/>
                        </a:rPr>
                        <a:t>계약절차</a:t>
                      </a:r>
                      <a:r>
                        <a:rPr lang="ko-KR" altLang="en-US" sz="1600" kern="1200" dirty="0" smtClean="0">
                          <a:effectLst/>
                        </a:rPr>
                        <a:t> 안내 및 </a:t>
                      </a:r>
                      <a:r>
                        <a:rPr lang="ko-KR" altLang="en-US" sz="1600" b="1" kern="1200" dirty="0" smtClean="0">
                          <a:solidFill>
                            <a:srgbClr val="0033CC"/>
                          </a:solidFill>
                          <a:effectLst/>
                        </a:rPr>
                        <a:t>공통 계약 서식 등을 숙지하여 </a:t>
                      </a:r>
                      <a:r>
                        <a:rPr lang="ko-KR" altLang="en-US" sz="1600" kern="1200" dirty="0" smtClean="0">
                          <a:effectLst/>
                        </a:rPr>
                        <a:t>제출 서류 </a:t>
                      </a:r>
                      <a:r>
                        <a:rPr lang="ko-KR" altLang="en-US" sz="1600" kern="1200" dirty="0" err="1" smtClean="0">
                          <a:effectLst/>
                        </a:rPr>
                        <a:t>징구</a:t>
                      </a:r>
                      <a:r>
                        <a:rPr lang="ko-KR" altLang="en-US" sz="1600" kern="1200" dirty="0" smtClean="0">
                          <a:effectLst/>
                        </a:rPr>
                        <a:t> </a:t>
                      </a:r>
                      <a:r>
                        <a:rPr lang="en-US" altLang="ko-KR" sz="1600" kern="1200" dirty="0" smtClean="0">
                          <a:effectLst/>
                        </a:rPr>
                        <a:t>(</a:t>
                      </a:r>
                      <a:r>
                        <a:rPr lang="ko-KR" altLang="en-US" sz="1600" kern="1200" dirty="0" smtClean="0">
                          <a:effectLst/>
                        </a:rPr>
                        <a:t>붙임</a:t>
                      </a:r>
                      <a:r>
                        <a:rPr lang="en-US" altLang="ko-KR" sz="1600" kern="1200" dirty="0" smtClean="0">
                          <a:effectLst/>
                        </a:rPr>
                        <a:t>2~4 </a:t>
                      </a:r>
                      <a:r>
                        <a:rPr lang="ko-KR" altLang="en-US" sz="1600" kern="1200" dirty="0" smtClean="0">
                          <a:effectLst/>
                        </a:rPr>
                        <a:t>참조</a:t>
                      </a:r>
                      <a:r>
                        <a:rPr lang="en-US" altLang="ko-KR" sz="1600" kern="1200" dirty="0" smtClean="0">
                          <a:effectLst/>
                        </a:rPr>
                        <a:t>)</a:t>
                      </a:r>
                      <a:endParaRPr lang="ko-KR" altLang="en-US" sz="1600" kern="1200" dirty="0" smtClean="0">
                        <a:effectLst/>
                      </a:endParaRPr>
                    </a:p>
                    <a:p>
                      <a:pPr algn="l" fontAlgn="base" latinLnBrk="1"/>
                      <a:r>
                        <a:rPr lang="en-US" altLang="ko-KR" sz="1600" kern="1200" dirty="0" smtClean="0">
                          <a:effectLst/>
                        </a:rPr>
                        <a:t>※ </a:t>
                      </a:r>
                      <a:r>
                        <a:rPr lang="ko-KR" altLang="en-US" sz="1600" kern="1200" dirty="0" err="1" smtClean="0">
                          <a:effectLst/>
                        </a:rPr>
                        <a:t>행정정보공동이용시스템으로</a:t>
                      </a:r>
                      <a:r>
                        <a:rPr lang="ko-KR" altLang="en-US" sz="1600" kern="1200" dirty="0" smtClean="0">
                          <a:effectLst/>
                        </a:rPr>
                        <a:t> 확인 가능한 서류는 업체의 사전 동의 후 직접 확인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794902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6859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695325" y="5507646"/>
            <a:ext cx="7953375" cy="5572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0666966"/>
              </p:ext>
            </p:extLst>
          </p:nvPr>
        </p:nvGraphicFramePr>
        <p:xfrm>
          <a:off x="395536" y="1052736"/>
          <a:ext cx="8352928" cy="46085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3098">
                  <a:extLst>
                    <a:ext uri="{9D8B030D-6E8A-4147-A177-3AD203B41FA5}">
                      <a16:colId xmlns:a16="http://schemas.microsoft.com/office/drawing/2014/main" val="370820747"/>
                    </a:ext>
                  </a:extLst>
                </a:gridCol>
                <a:gridCol w="3453366">
                  <a:extLst>
                    <a:ext uri="{9D8B030D-6E8A-4147-A177-3AD203B41FA5}">
                      <a16:colId xmlns:a16="http://schemas.microsoft.com/office/drawing/2014/main" val="770150199"/>
                    </a:ext>
                  </a:extLst>
                </a:gridCol>
                <a:gridCol w="4176464">
                  <a:extLst>
                    <a:ext uri="{9D8B030D-6E8A-4147-A177-3AD203B41FA5}">
                      <a16:colId xmlns:a16="http://schemas.microsoft.com/office/drawing/2014/main" val="3391093980"/>
                    </a:ext>
                  </a:extLst>
                </a:gridCol>
              </a:tblGrid>
              <a:tr h="8507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구분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주요 민원 사항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개선 방안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91326296"/>
                  </a:ext>
                </a:extLst>
              </a:tr>
              <a:tr h="90658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/>
                        <a:t>공사</a:t>
                      </a:r>
                      <a:endParaRPr lang="en-US" altLang="ko-KR" sz="2000" dirty="0" smtClean="0"/>
                    </a:p>
                    <a:p>
                      <a:pPr algn="ctr" latinLnBrk="1"/>
                      <a:r>
                        <a:rPr lang="ko-KR" altLang="en-US" sz="2000" dirty="0" smtClean="0"/>
                        <a:t>계약</a:t>
                      </a:r>
                      <a:endParaRPr lang="ko-KR" altLang="en-US" sz="20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■ 주말 또는 휴일 공사 시행 요구</a:t>
                      </a:r>
                      <a:endParaRPr lang="ko-KR" altLang="en-US" sz="1600" dirty="0"/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■ 학생 및 교직원의 안전 확보 목적 등으로 주말 또는 휴일 공사 요청 시 </a:t>
                      </a:r>
                      <a:r>
                        <a:rPr lang="ko-KR" altLang="en-US" sz="1600" b="1" kern="1200" dirty="0" smtClean="0">
                          <a:solidFill>
                            <a:srgbClr val="0033C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적정한 공사 기간 및 휴일 근무에 따른 추가 비용 보장</a:t>
                      </a:r>
                      <a:endParaRPr lang="ko-KR" altLang="en-US" sz="1400" b="1" dirty="0">
                        <a:solidFill>
                          <a:srgbClr val="0033CC"/>
                        </a:solidFill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3399159371"/>
                  </a:ext>
                </a:extLst>
              </a:tr>
              <a:tr h="1692523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■ 공사 추진 시 소통 부재로 인한 의견 충돌</a:t>
                      </a:r>
                    </a:p>
                    <a:p>
                      <a:endParaRPr lang="ko-KR" altLang="en-US" sz="1400" dirty="0"/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■ 공사 시행 전 </a:t>
                      </a:r>
                      <a:r>
                        <a:rPr lang="ko-KR" alt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사전설명회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개최 등 기관</a:t>
                      </a:r>
                      <a:r>
                        <a:rPr lang="en-US" altLang="ko-KR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학교</a:t>
                      </a:r>
                      <a:r>
                        <a:rPr lang="en-US" altLang="ko-KR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과 공사업체 간 </a:t>
                      </a:r>
                      <a:r>
                        <a:rPr lang="ko-KR" altLang="en-US" sz="1600" b="1" kern="1200" dirty="0" smtClean="0">
                          <a:solidFill>
                            <a:srgbClr val="0033C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사전 협의 기회를 제공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하여 원활한 공사 이행 도모</a:t>
                      </a:r>
                    </a:p>
                    <a:p>
                      <a:endParaRPr lang="ko-KR" altLang="en-US" sz="1400" dirty="0"/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218476854"/>
                  </a:ext>
                </a:extLst>
              </a:tr>
              <a:tr h="115865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/>
                        <a:t>물품</a:t>
                      </a:r>
                      <a:endParaRPr lang="en-US" altLang="ko-KR" sz="2000" dirty="0" smtClean="0"/>
                    </a:p>
                    <a:p>
                      <a:pPr algn="ctr" latinLnBrk="1"/>
                      <a:r>
                        <a:rPr lang="ko-KR" altLang="en-US" sz="2000" dirty="0" smtClean="0"/>
                        <a:t>계약</a:t>
                      </a:r>
                      <a:endParaRPr lang="ko-KR" altLang="en-US" sz="20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■ 주말 납품 요청 등 발주기관의 과도한 요구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■ 공고 시 </a:t>
                      </a:r>
                      <a:r>
                        <a:rPr lang="ko-KR" altLang="en-US" sz="1600" b="1" kern="1200" dirty="0" smtClean="0">
                          <a:solidFill>
                            <a:srgbClr val="0033C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납품 조건 명확히 기재</a:t>
                      </a:r>
                      <a:r>
                        <a:rPr lang="en-US" altLang="ko-KR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주말 납품 요구에 따른 비용 적정 반영</a:t>
                      </a:r>
                      <a:r>
                        <a:rPr lang="en-US" altLang="ko-KR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계약상대자와 충분한 사전 협의를 통한 계약 추진</a:t>
                      </a:r>
                    </a:p>
                    <a:p>
                      <a:endParaRPr lang="ko-KR" altLang="en-US" sz="1400" dirty="0"/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2779490255"/>
                  </a:ext>
                </a:extLst>
              </a:tr>
            </a:tbl>
          </a:graphicData>
        </a:graphic>
      </p:graphicFrame>
      <p:sp>
        <p:nvSpPr>
          <p:cNvPr id="5" name="텍스트 개체 틀 8"/>
          <p:cNvSpPr txBox="1">
            <a:spLocks/>
          </p:cNvSpPr>
          <p:nvPr/>
        </p:nvSpPr>
        <p:spPr>
          <a:xfrm>
            <a:off x="98928" y="44624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계약 시 유의사항 </a:t>
            </a:r>
            <a:r>
              <a:rPr lang="en-US" altLang="ko-K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경상남도교육청</a:t>
            </a:r>
            <a:r>
              <a:rPr lang="en-US" altLang="ko-K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ko-KR" alt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868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695325" y="5543874"/>
            <a:ext cx="7953375" cy="5572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grpSp>
        <p:nvGrpSpPr>
          <p:cNvPr id="11" name="그룹 10"/>
          <p:cNvGrpSpPr/>
          <p:nvPr/>
        </p:nvGrpSpPr>
        <p:grpSpPr>
          <a:xfrm>
            <a:off x="250825" y="908720"/>
            <a:ext cx="8715375" cy="5400675"/>
            <a:chOff x="250825" y="1052513"/>
            <a:chExt cx="8715375" cy="5400675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825" y="1052513"/>
              <a:ext cx="4033143" cy="5400675"/>
            </a:xfrm>
            <a:prstGeom prst="rect">
              <a:avLst/>
            </a:prstGeom>
            <a:noFill/>
            <a:ln w="9525">
              <a:solidFill>
                <a:schemeClr val="tx1">
                  <a:alpha val="98822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00563" y="1052513"/>
              <a:ext cx="4465637" cy="5400675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8" name="텍스트 개체 틀 9"/>
          <p:cNvSpPr txBox="1">
            <a:spLocks/>
          </p:cNvSpPr>
          <p:nvPr/>
        </p:nvSpPr>
        <p:spPr bwMode="auto">
          <a:xfrm>
            <a:off x="695324" y="2183396"/>
            <a:ext cx="7477075" cy="1872283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R="0" lvl="0" algn="ctr" defTabSz="914400" rtl="0" eaLnBrk="0" fontAlgn="base" latinLnBrk="1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ko-KR" altLang="en-US" sz="2400" i="0" u="none" strike="noStrike" kern="1200" cap="none" spc="-150" normalizeH="0" noProof="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</a:rPr>
              <a:t>수의계약 각서 </a:t>
            </a:r>
            <a:r>
              <a:rPr kumimoji="0" lang="ko-KR" altLang="en-US" sz="2400" i="0" u="none" strike="noStrike" kern="1200" cap="none" spc="-150" normalizeH="0" noProof="0" dirty="0" err="1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</a:rPr>
              <a:t>징구</a:t>
            </a:r>
            <a:endParaRPr kumimoji="0" lang="en-US" altLang="ko-KR" sz="2400" i="0" u="none" strike="noStrike" kern="1200" cap="none" spc="-150" normalizeH="0" noProof="0" dirty="0" smtClean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uLnTx/>
              <a:uFillTx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R="0" lvl="0" algn="ctr" defTabSz="914400" rtl="0" eaLnBrk="0" fontAlgn="base" latinLnBrk="1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ko-KR" sz="2400" i="0" u="none" strike="noStrike" kern="1200" cap="none" spc="-150" normalizeH="0" noProof="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kumimoji="0" lang="ko-KR" altLang="en-US" sz="2400" i="0" u="none" strike="noStrike" kern="1200" cap="none" spc="-150" normalizeH="0" noProof="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</a:rPr>
              <a:t>결격사유에 대한 신속한 판단 </a:t>
            </a:r>
            <a:r>
              <a:rPr kumimoji="0" lang="en-US" altLang="ko-KR" sz="2400" i="0" u="none" strike="noStrike" kern="1200" cap="none" spc="-150" normalizeH="0" noProof="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kumimoji="0" lang="ko-KR" altLang="en-US" sz="2400" i="0" u="none" strike="noStrike" kern="1200" cap="none" spc="-150" normalizeH="0" noProof="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en-US" altLang="ko-KR" sz="2400" spc="-150" dirty="0" smtClean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tx1">
                  <a:lumMod val="90000"/>
                  <a:lumOff val="10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R="0" lvl="0" algn="ctr" defTabSz="914400" rtl="0" eaLnBrk="0" fontAlgn="base" latinLnBrk="1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ko-KR" sz="2400" i="0" u="none" strike="noStrike" kern="1200" cap="none" spc="-300" normalizeH="0" noProof="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</a:rPr>
              <a:t>“ 2</a:t>
            </a:r>
            <a:r>
              <a:rPr kumimoji="0" lang="ko-KR" altLang="en-US" sz="2400" i="0" u="none" strike="noStrike" kern="1200" cap="none" spc="-300" normalizeH="0" noProof="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</a:rPr>
              <a:t>인 견적 제출자</a:t>
            </a:r>
            <a:r>
              <a:rPr kumimoji="0" lang="en-US" altLang="ko-KR" sz="2400" i="0" u="none" strike="noStrike" kern="1200" cap="none" spc="-300" normalizeH="0" noProof="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kumimoji="0" lang="ko-KR" altLang="en-US" sz="2400" i="0" u="none" strike="noStrike" kern="1200" cap="none" spc="-300" normalizeH="0" noProof="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</a:rPr>
              <a:t>지정정보처리장치 이용</a:t>
            </a:r>
            <a:r>
              <a:rPr kumimoji="0" lang="en-US" altLang="ko-KR" sz="2400" i="0" u="none" strike="noStrike" kern="1200" cap="none" spc="-300" normalizeH="0" noProof="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kumimoji="0" lang="ko-KR" altLang="en-US" sz="2400" i="0" u="none" strike="noStrike" kern="1200" cap="none" spc="-300" normalizeH="0" noProof="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</a:rPr>
              <a:t>도  </a:t>
            </a:r>
            <a:r>
              <a:rPr kumimoji="0" lang="ko-KR" altLang="en-US" sz="2400" i="0" u="none" strike="noStrike" kern="1200" cap="none" spc="-300" normalizeH="0" noProof="0" dirty="0" err="1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</a:rPr>
              <a:t>징구</a:t>
            </a:r>
            <a:r>
              <a:rPr kumimoji="0" lang="en-US" altLang="ko-KR" sz="2400" i="0" u="none" strike="noStrike" kern="1200" cap="none" spc="-300" normalizeH="0" noProof="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</a:rPr>
              <a:t>”</a:t>
            </a:r>
          </a:p>
        </p:txBody>
      </p:sp>
      <p:sp>
        <p:nvSpPr>
          <p:cNvPr id="8" name="텍스트 개체 틀 8"/>
          <p:cNvSpPr txBox="1">
            <a:spLocks/>
          </p:cNvSpPr>
          <p:nvPr/>
        </p:nvSpPr>
        <p:spPr>
          <a:xfrm>
            <a:off x="98928" y="44624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계약 시 유의사항</a:t>
            </a:r>
            <a:endParaRPr lang="ko-KR" alt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736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764704"/>
            <a:ext cx="6648450" cy="5513387"/>
          </a:xfrm>
          <a:prstGeom prst="rect">
            <a:avLst/>
          </a:prstGeom>
          <a:noFill/>
          <a:ln w="9525">
            <a:solidFill>
              <a:schemeClr val="tx1">
                <a:alpha val="98822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728656" y="2492896"/>
            <a:ext cx="7803784" cy="18002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ko-KR" altLang="en-US" b="1" dirty="0" smtClean="0">
                <a:solidFill>
                  <a:schemeClr val="tx1"/>
                </a:solidFill>
              </a:rPr>
              <a:t>납부증명서 유효기간 </a:t>
            </a:r>
            <a:r>
              <a:rPr lang="en-US" altLang="ko-KR" dirty="0" smtClean="0">
                <a:solidFill>
                  <a:schemeClr val="tx1"/>
                </a:solidFill>
              </a:rPr>
              <a:t>: </a:t>
            </a:r>
            <a:r>
              <a:rPr lang="ko-KR" altLang="en-US" b="1" dirty="0">
                <a:solidFill>
                  <a:schemeClr val="tx1"/>
                </a:solidFill>
              </a:rPr>
              <a:t>연금보험료 완납 사실이 계약대금 지급 시점에 증명</a:t>
            </a:r>
            <a:r>
              <a:rPr lang="ko-KR" altLang="en-US" dirty="0">
                <a:solidFill>
                  <a:schemeClr val="tx1"/>
                </a:solidFill>
              </a:rPr>
              <a:t>되어야 하며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발급된 납부 증명서는 </a:t>
            </a:r>
            <a:r>
              <a:rPr lang="ko-KR" altLang="en-US" b="1" dirty="0">
                <a:solidFill>
                  <a:schemeClr val="tx1"/>
                </a:solidFill>
              </a:rPr>
              <a:t>발급일 이후 최초로 도래하는 납기일</a:t>
            </a:r>
            <a:r>
              <a:rPr lang="en-US" altLang="ko-KR" b="1" dirty="0">
                <a:solidFill>
                  <a:schemeClr val="tx1"/>
                </a:solidFill>
              </a:rPr>
              <a:t>(</a:t>
            </a:r>
            <a:r>
              <a:rPr lang="ko-KR" altLang="en-US" b="1" dirty="0">
                <a:solidFill>
                  <a:schemeClr val="tx1"/>
                </a:solidFill>
              </a:rPr>
              <a:t>매월 </a:t>
            </a:r>
            <a:r>
              <a:rPr lang="en-US" altLang="ko-KR" b="1" dirty="0">
                <a:solidFill>
                  <a:schemeClr val="tx1"/>
                </a:solidFill>
              </a:rPr>
              <a:t>10</a:t>
            </a:r>
            <a:r>
              <a:rPr lang="ko-KR" altLang="en-US" b="1" dirty="0">
                <a:solidFill>
                  <a:schemeClr val="tx1"/>
                </a:solidFill>
              </a:rPr>
              <a:t>일</a:t>
            </a:r>
            <a:r>
              <a:rPr lang="en-US" altLang="ko-KR" b="1" dirty="0">
                <a:solidFill>
                  <a:schemeClr val="tx1"/>
                </a:solidFill>
              </a:rPr>
              <a:t>)</a:t>
            </a:r>
            <a:r>
              <a:rPr lang="ko-KR" altLang="en-US" b="1" dirty="0">
                <a:solidFill>
                  <a:schemeClr val="tx1"/>
                </a:solidFill>
              </a:rPr>
              <a:t>까지 </a:t>
            </a:r>
            <a:r>
              <a:rPr lang="ko-KR" altLang="en-US" b="1" dirty="0" smtClean="0">
                <a:solidFill>
                  <a:schemeClr val="tx1"/>
                </a:solidFill>
              </a:rPr>
              <a:t>유효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latinLnBrk="1"/>
            <a:r>
              <a:rPr lang="en-US" altLang="ko-KR" dirty="0" smtClean="0">
                <a:solidFill>
                  <a:schemeClr val="tx1"/>
                </a:solidFill>
              </a:rPr>
              <a:t>    - 2020. </a:t>
            </a:r>
            <a:r>
              <a:rPr lang="en-US" altLang="ko-KR" dirty="0">
                <a:solidFill>
                  <a:schemeClr val="tx1"/>
                </a:solidFill>
              </a:rPr>
              <a:t>5. 10</a:t>
            </a:r>
            <a:r>
              <a:rPr lang="ko-KR" altLang="en-US" dirty="0">
                <a:solidFill>
                  <a:schemeClr val="tx1"/>
                </a:solidFill>
              </a:rPr>
              <a:t>일에 발급된 납부 증명서 ⇨ </a:t>
            </a:r>
            <a:r>
              <a:rPr lang="en-US" altLang="ko-KR" dirty="0" smtClean="0">
                <a:solidFill>
                  <a:schemeClr val="tx1"/>
                </a:solidFill>
              </a:rPr>
              <a:t>2020. </a:t>
            </a:r>
            <a:r>
              <a:rPr lang="en-US" altLang="ko-KR" dirty="0">
                <a:solidFill>
                  <a:schemeClr val="tx1"/>
                </a:solidFill>
              </a:rPr>
              <a:t>5. 10</a:t>
            </a:r>
            <a:r>
              <a:rPr lang="ko-KR" altLang="en-US" dirty="0">
                <a:solidFill>
                  <a:schemeClr val="tx1"/>
                </a:solidFill>
              </a:rPr>
              <a:t>일까지 유효</a:t>
            </a:r>
          </a:p>
          <a:p>
            <a:pPr latinLnBrk="1"/>
            <a:r>
              <a:rPr lang="en-US" altLang="ko-KR" dirty="0" smtClean="0">
                <a:solidFill>
                  <a:schemeClr val="tx1"/>
                </a:solidFill>
              </a:rPr>
              <a:t>    - 2020. </a:t>
            </a:r>
            <a:r>
              <a:rPr lang="en-US" altLang="ko-KR" dirty="0">
                <a:solidFill>
                  <a:schemeClr val="tx1"/>
                </a:solidFill>
              </a:rPr>
              <a:t>5. 11</a:t>
            </a:r>
            <a:r>
              <a:rPr lang="ko-KR" altLang="en-US" dirty="0">
                <a:solidFill>
                  <a:schemeClr val="tx1"/>
                </a:solidFill>
              </a:rPr>
              <a:t>일에 발급된 납부 증명서 ⇨ </a:t>
            </a:r>
            <a:r>
              <a:rPr lang="en-US" altLang="ko-KR" dirty="0" smtClean="0">
                <a:solidFill>
                  <a:schemeClr val="tx1"/>
                </a:solidFill>
              </a:rPr>
              <a:t>2020. </a:t>
            </a:r>
            <a:r>
              <a:rPr lang="en-US" altLang="ko-KR" dirty="0">
                <a:solidFill>
                  <a:schemeClr val="tx1"/>
                </a:solidFill>
              </a:rPr>
              <a:t>6. 10</a:t>
            </a:r>
            <a:r>
              <a:rPr lang="ko-KR" altLang="en-US" dirty="0">
                <a:solidFill>
                  <a:schemeClr val="tx1"/>
                </a:solidFill>
              </a:rPr>
              <a:t>일까지 </a:t>
            </a:r>
            <a:r>
              <a:rPr lang="ko-KR" altLang="en-US" dirty="0" smtClean="0">
                <a:solidFill>
                  <a:schemeClr val="tx1"/>
                </a:solidFill>
              </a:rPr>
              <a:t>유효</a:t>
            </a:r>
            <a:endParaRPr lang="en-US" altLang="ko-KR" dirty="0" smtClean="0">
              <a:solidFill>
                <a:schemeClr val="tx1"/>
              </a:solidFill>
            </a:endParaRPr>
          </a:p>
        </p:txBody>
      </p:sp>
      <p:sp>
        <p:nvSpPr>
          <p:cNvPr id="5" name="텍스트 개체 틀 8"/>
          <p:cNvSpPr txBox="1">
            <a:spLocks/>
          </p:cNvSpPr>
          <p:nvPr/>
        </p:nvSpPr>
        <p:spPr>
          <a:xfrm>
            <a:off x="98928" y="44624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계약 시 유의사항</a:t>
            </a:r>
            <a:endParaRPr lang="ko-KR" alt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7981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USER\Desktop\사용자 지정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980728"/>
            <a:ext cx="8640960" cy="5030341"/>
          </a:xfrm>
          <a:prstGeom prst="rect">
            <a:avLst/>
          </a:prstGeom>
          <a:noFill/>
        </p:spPr>
      </p:pic>
      <p:sp>
        <p:nvSpPr>
          <p:cNvPr id="6" name="직사각형 5"/>
          <p:cNvSpPr/>
          <p:nvPr/>
        </p:nvSpPr>
        <p:spPr bwMode="auto">
          <a:xfrm>
            <a:off x="323528" y="4653136"/>
            <a:ext cx="8280920" cy="10801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7" name="텍스트 개체 틀 8"/>
          <p:cNvSpPr txBox="1">
            <a:spLocks/>
          </p:cNvSpPr>
          <p:nvPr/>
        </p:nvSpPr>
        <p:spPr>
          <a:xfrm>
            <a:off x="98928" y="44624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계약 시 유의사항</a:t>
            </a:r>
            <a:endParaRPr lang="ko-KR" alt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271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직사각형 29"/>
          <p:cNvSpPr/>
          <p:nvPr/>
        </p:nvSpPr>
        <p:spPr>
          <a:xfrm>
            <a:off x="288264" y="4562631"/>
            <a:ext cx="8569753" cy="1656184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95944" y="1747639"/>
            <a:ext cx="8569753" cy="216024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 eaLnBrk="1" hangingPunct="1">
              <a:lnSpc>
                <a:spcPct val="150000"/>
              </a:lnSpc>
            </a:pPr>
            <a:r>
              <a:rPr lang="ko-KR" altLang="en-US" sz="3200" b="1" dirty="0" smtClean="0"/>
              <a:t>건강</a:t>
            </a:r>
            <a:r>
              <a:rPr lang="en-US" altLang="ko-KR" sz="3200" b="1" dirty="0" smtClean="0"/>
              <a:t>.</a:t>
            </a:r>
            <a:r>
              <a:rPr lang="ko-KR" altLang="en-US" sz="3200" b="1" dirty="0" smtClean="0"/>
              <a:t>연금보험료 완납증명서 </a:t>
            </a:r>
            <a:r>
              <a:rPr lang="ko-KR" altLang="en-US" sz="3200" b="1" dirty="0" err="1" smtClean="0"/>
              <a:t>징구</a:t>
            </a:r>
            <a:endParaRPr lang="en-US" altLang="ko-KR" sz="3200" b="1" dirty="0" smtClean="0"/>
          </a:p>
          <a:p>
            <a:pPr algn="ctr" eaLnBrk="1" hangingPunct="1">
              <a:lnSpc>
                <a:spcPct val="150000"/>
              </a:lnSpc>
            </a:pPr>
            <a:endParaRPr lang="en-US" altLang="ko-KR" sz="1000" b="1" dirty="0" smtClean="0"/>
          </a:p>
          <a:p>
            <a:pPr eaLnBrk="1" hangingPunct="1">
              <a:lnSpc>
                <a:spcPct val="150000"/>
              </a:lnSpc>
            </a:pPr>
            <a:r>
              <a:rPr lang="en-US" altLang="ko-KR" sz="2400" spc="-150" dirty="0" smtClean="0"/>
              <a:t>- </a:t>
            </a:r>
            <a:r>
              <a:rPr lang="ko-KR" altLang="en-US" sz="2400" spc="-150" dirty="0" smtClean="0"/>
              <a:t>계약대금 지급 시 건강보험료</a:t>
            </a:r>
            <a:r>
              <a:rPr lang="en-US" altLang="ko-KR" sz="2400" spc="-150" dirty="0" smtClean="0"/>
              <a:t>, </a:t>
            </a:r>
            <a:r>
              <a:rPr lang="ko-KR" altLang="en-US" sz="2400" spc="-150" dirty="0" smtClean="0"/>
              <a:t>국민연금보험료의 체납여부 확인</a:t>
            </a:r>
            <a:endParaRPr lang="en-US" altLang="ko-KR" sz="2400" spc="-150" dirty="0" smtClean="0"/>
          </a:p>
          <a:p>
            <a:pPr eaLnBrk="1" hangingPunct="1">
              <a:lnSpc>
                <a:spcPct val="150000"/>
              </a:lnSpc>
            </a:pPr>
            <a:r>
              <a:rPr lang="en-US" altLang="ko-KR" sz="2400" dirty="0" smtClean="0"/>
              <a:t>- </a:t>
            </a:r>
            <a:r>
              <a:rPr lang="ko-KR" altLang="en-US" sz="2400" b="1" dirty="0" smtClean="0"/>
              <a:t>행정정보공동이용시스템</a:t>
            </a:r>
            <a:r>
              <a:rPr lang="en-US" altLang="ko-KR" sz="2400" b="1" dirty="0" smtClean="0"/>
              <a:t>(www.share.go.kr)</a:t>
            </a:r>
            <a:endParaRPr lang="en-US" altLang="ko-KR" sz="2400" b="1" dirty="0"/>
          </a:p>
        </p:txBody>
      </p:sp>
      <p:sp>
        <p:nvSpPr>
          <p:cNvPr id="32" name="직사각형 31"/>
          <p:cNvSpPr/>
          <p:nvPr/>
        </p:nvSpPr>
        <p:spPr>
          <a:xfrm>
            <a:off x="367612" y="4699967"/>
            <a:ext cx="8498085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ko-KR" altLang="en-US" dirty="0">
                <a:latin typeface="HY강B" panose="02030600000101010101" pitchFamily="18" charset="-127"/>
                <a:ea typeface="HY강B" panose="02030600000101010101" pitchFamily="18" charset="-127"/>
              </a:rPr>
              <a:t>국민건강보험법 제</a:t>
            </a:r>
            <a:r>
              <a:rPr lang="en-US" altLang="ko-KR" dirty="0">
                <a:latin typeface="HY강B" panose="02030600000101010101" pitchFamily="18" charset="-127"/>
                <a:ea typeface="HY강B" panose="02030600000101010101" pitchFamily="18" charset="-127"/>
              </a:rPr>
              <a:t>81</a:t>
            </a:r>
            <a:r>
              <a:rPr lang="ko-KR" altLang="en-US" dirty="0">
                <a:latin typeface="HY강B" panose="02030600000101010101" pitchFamily="18" charset="-127"/>
                <a:ea typeface="HY강B" panose="02030600000101010101" pitchFamily="18" charset="-127"/>
              </a:rPr>
              <a:t>조의</a:t>
            </a:r>
            <a:r>
              <a:rPr lang="en-US" altLang="ko-KR" dirty="0">
                <a:latin typeface="HY강B" panose="02030600000101010101" pitchFamily="18" charset="-127"/>
                <a:ea typeface="HY강B" panose="02030600000101010101" pitchFamily="18" charset="-127"/>
              </a:rPr>
              <a:t>3(</a:t>
            </a:r>
            <a:r>
              <a:rPr lang="ko-KR" altLang="en-US" dirty="0">
                <a:latin typeface="HY강B" panose="02030600000101010101" pitchFamily="18" charset="-127"/>
                <a:ea typeface="HY강B" panose="02030600000101010101" pitchFamily="18" charset="-127"/>
              </a:rPr>
              <a:t>보험료의 납부증명</a:t>
            </a:r>
            <a:r>
              <a:rPr lang="en-US" altLang="ko-KR" dirty="0">
                <a:latin typeface="HY강B" panose="02030600000101010101" pitchFamily="18" charset="-127"/>
                <a:ea typeface="HY강B" panose="02030600000101010101" pitchFamily="18" charset="-127"/>
              </a:rPr>
              <a:t>)</a:t>
            </a:r>
          </a:p>
          <a:p>
            <a:pPr algn="ctr" eaLnBrk="1" hangingPunct="1">
              <a:lnSpc>
                <a:spcPct val="150000"/>
              </a:lnSpc>
            </a:pPr>
            <a:r>
              <a:rPr lang="ko-KR" altLang="en-US" dirty="0">
                <a:latin typeface="HY강B" panose="02030600000101010101" pitchFamily="18" charset="-127"/>
                <a:ea typeface="HY강B" panose="02030600000101010101" pitchFamily="18" charset="-127"/>
              </a:rPr>
              <a:t>국민연금법 제</a:t>
            </a:r>
            <a:r>
              <a:rPr lang="en-US" altLang="ko-KR" dirty="0">
                <a:latin typeface="HY강B" panose="02030600000101010101" pitchFamily="18" charset="-127"/>
                <a:ea typeface="HY강B" panose="02030600000101010101" pitchFamily="18" charset="-127"/>
              </a:rPr>
              <a:t>95</a:t>
            </a:r>
            <a:r>
              <a:rPr lang="ko-KR" altLang="en-US" dirty="0">
                <a:latin typeface="HY강B" panose="02030600000101010101" pitchFamily="18" charset="-127"/>
                <a:ea typeface="HY강B" panose="02030600000101010101" pitchFamily="18" charset="-127"/>
              </a:rPr>
              <a:t>조의</a:t>
            </a:r>
            <a:r>
              <a:rPr lang="en-US" altLang="ko-KR" dirty="0">
                <a:latin typeface="HY강B" panose="02030600000101010101" pitchFamily="18" charset="-127"/>
                <a:ea typeface="HY강B" panose="02030600000101010101" pitchFamily="18" charset="-127"/>
              </a:rPr>
              <a:t>2(</a:t>
            </a:r>
            <a:r>
              <a:rPr lang="ko-KR" altLang="en-US" dirty="0" err="1">
                <a:latin typeface="HY강B" panose="02030600000101010101" pitchFamily="18" charset="-127"/>
                <a:ea typeface="HY강B" panose="02030600000101010101" pitchFamily="18" charset="-127"/>
              </a:rPr>
              <a:t>연금보험료등의</a:t>
            </a:r>
            <a:r>
              <a:rPr lang="ko-KR" altLang="en-US" dirty="0">
                <a:latin typeface="HY강B" panose="02030600000101010101" pitchFamily="18" charset="-127"/>
                <a:ea typeface="HY강B" panose="02030600000101010101" pitchFamily="18" charset="-127"/>
              </a:rPr>
              <a:t> 납부증명</a:t>
            </a:r>
            <a:r>
              <a:rPr lang="en-US" altLang="ko-KR" dirty="0">
                <a:latin typeface="HY강B" panose="02030600000101010101" pitchFamily="18" charset="-127"/>
                <a:ea typeface="HY강B" panose="02030600000101010101" pitchFamily="18" charset="-127"/>
              </a:rPr>
              <a:t>)</a:t>
            </a:r>
          </a:p>
          <a:p>
            <a:pPr algn="ctr" eaLnBrk="1" hangingPunct="1">
              <a:lnSpc>
                <a:spcPct val="150000"/>
              </a:lnSpc>
            </a:pPr>
            <a:r>
              <a:rPr lang="ko-KR" altLang="en-US" dirty="0" err="1">
                <a:latin typeface="HY강B" panose="02030600000101010101" pitchFamily="18" charset="-127"/>
                <a:ea typeface="HY강B" panose="02030600000101010101" pitchFamily="18" charset="-127"/>
              </a:rPr>
              <a:t>전자정부법</a:t>
            </a:r>
            <a:r>
              <a:rPr lang="ko-KR" altLang="en-US" dirty="0">
                <a:latin typeface="HY강B" panose="02030600000101010101" pitchFamily="18" charset="-127"/>
                <a:ea typeface="HY강B" panose="02030600000101010101" pitchFamily="18" charset="-127"/>
              </a:rPr>
              <a:t> 제</a:t>
            </a:r>
            <a:r>
              <a:rPr lang="en-US" altLang="ko-KR" dirty="0">
                <a:latin typeface="HY강B" panose="02030600000101010101" pitchFamily="18" charset="-127"/>
                <a:ea typeface="HY강B" panose="02030600000101010101" pitchFamily="18" charset="-127"/>
              </a:rPr>
              <a:t>4</a:t>
            </a:r>
            <a:r>
              <a:rPr lang="ko-KR" altLang="en-US" dirty="0">
                <a:latin typeface="HY강B" panose="02030600000101010101" pitchFamily="18" charset="-127"/>
                <a:ea typeface="HY강B" panose="02030600000101010101" pitchFamily="18" charset="-127"/>
              </a:rPr>
              <a:t>장 행정정보의 공동이용</a:t>
            </a:r>
            <a:endParaRPr lang="en-US" altLang="ko-KR" dirty="0"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33" name="모서리가 둥근 직사각형 32"/>
          <p:cNvSpPr/>
          <p:nvPr/>
        </p:nvSpPr>
        <p:spPr>
          <a:xfrm>
            <a:off x="539552" y="4339927"/>
            <a:ext cx="1584176" cy="360040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관련근</a:t>
            </a:r>
            <a:r>
              <a:rPr lang="ko-KR" altLang="en-US" dirty="0"/>
              <a:t>거</a:t>
            </a:r>
          </a:p>
        </p:txBody>
      </p:sp>
      <p:sp>
        <p:nvSpPr>
          <p:cNvPr id="34" name="텍스트 개체 틀 9"/>
          <p:cNvSpPr txBox="1">
            <a:spLocks/>
          </p:cNvSpPr>
          <p:nvPr/>
        </p:nvSpPr>
        <p:spPr bwMode="auto">
          <a:xfrm>
            <a:off x="288264" y="1052736"/>
            <a:ext cx="4571768" cy="43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342900" marR="0" lvl="0" indent="-342900" algn="just" defTabSz="914400" rtl="0" eaLnBrk="0" fontAlgn="base" latinLnBrk="1" hangingPunct="0">
              <a:spcBef>
                <a:spcPct val="20000"/>
              </a:spcBef>
              <a:spcAft>
                <a:spcPct val="0"/>
              </a:spcAft>
              <a:buClrTx/>
              <a:buSzTx/>
              <a:buBlip>
                <a:blip r:embed="rId3"/>
              </a:buBlip>
              <a:tabLst/>
              <a:defRPr/>
            </a:pPr>
            <a:r>
              <a:rPr lang="ko-KR" altLang="en-US" spc="-4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tx1">
                    <a:lumMod val="90000"/>
                    <a:lumOff val="1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건강</a:t>
            </a:r>
            <a:r>
              <a:rPr lang="en-US" altLang="ko-KR" spc="-4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tx1">
                    <a:lumMod val="90000"/>
                    <a:lumOff val="1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r>
              <a:rPr lang="ko-KR" altLang="en-US" spc="-4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tx1">
                    <a:lumMod val="90000"/>
                    <a:lumOff val="1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연금보험료 완납증명서 </a:t>
            </a:r>
            <a:r>
              <a:rPr lang="ko-KR" altLang="en-US" spc="-40" dirty="0" err="1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tx1">
                    <a:lumMod val="90000"/>
                    <a:lumOff val="1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징구</a:t>
            </a:r>
            <a:endParaRPr lang="en-US" altLang="ko-KR" spc="-40" dirty="0" smtClean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tx1">
                  <a:lumMod val="90000"/>
                  <a:lumOff val="10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400278"/>
              </p:ext>
            </p:extLst>
          </p:nvPr>
        </p:nvGraphicFramePr>
        <p:xfrm>
          <a:off x="5220072" y="764220"/>
          <a:ext cx="3240361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361">
                  <a:extLst>
                    <a:ext uri="{9D8B030D-6E8A-4147-A177-3AD203B41FA5}">
                      <a16:colId xmlns:a16="http://schemas.microsoft.com/office/drawing/2014/main" val="1418811051"/>
                    </a:ext>
                  </a:extLst>
                </a:gridCol>
              </a:tblGrid>
              <a:tr h="80786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공급업체</a:t>
                      </a:r>
                      <a:endParaRPr lang="en-US" altLang="ko-KR" dirty="0" smtClean="0"/>
                    </a:p>
                    <a:p>
                      <a:pPr latinLnBrk="1"/>
                      <a:r>
                        <a:rPr lang="ko-KR" altLang="en-US" dirty="0" smtClean="0"/>
                        <a:t>행정정보 공동이용 정보제공 </a:t>
                      </a:r>
                      <a:endParaRPr lang="en-US" altLang="ko-KR" dirty="0" smtClean="0"/>
                    </a:p>
                    <a:p>
                      <a:pPr latinLnBrk="1"/>
                      <a:r>
                        <a:rPr lang="ko-KR" altLang="en-US" dirty="0" smtClean="0"/>
                        <a:t>동의서 </a:t>
                      </a:r>
                      <a:r>
                        <a:rPr lang="ko-KR" altLang="en-US" dirty="0" err="1" smtClean="0"/>
                        <a:t>제공예정</a:t>
                      </a:r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6599758"/>
                  </a:ext>
                </a:extLst>
              </a:tr>
            </a:tbl>
          </a:graphicData>
        </a:graphic>
      </p:graphicFrame>
      <p:sp>
        <p:nvSpPr>
          <p:cNvPr id="10" name="텍스트 개체 틀 8"/>
          <p:cNvSpPr txBox="1">
            <a:spLocks/>
          </p:cNvSpPr>
          <p:nvPr/>
        </p:nvSpPr>
        <p:spPr>
          <a:xfrm>
            <a:off x="98928" y="44624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계약 시 유의사항</a:t>
            </a:r>
            <a:endParaRPr lang="ko-KR" alt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31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/>
        </p:nvSpPr>
        <p:spPr>
          <a:xfrm>
            <a:off x="460742" y="5589240"/>
            <a:ext cx="8228112" cy="742324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448346" y="3521943"/>
            <a:ext cx="8228112" cy="170725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 eaLnBrk="1" hangingPunct="1">
              <a:lnSpc>
                <a:spcPct val="150000"/>
              </a:lnSpc>
            </a:pPr>
            <a:endParaRPr lang="en-US" altLang="ko-KR" sz="1600" b="1" dirty="0" smtClean="0"/>
          </a:p>
          <a:p>
            <a:pPr eaLnBrk="1" hangingPunct="1">
              <a:lnSpc>
                <a:spcPct val="150000"/>
              </a:lnSpc>
            </a:pPr>
            <a:r>
              <a:rPr lang="ko-KR" altLang="en-US" sz="1600" b="1" dirty="0" smtClean="0"/>
              <a:t>계약체결 </a:t>
            </a:r>
            <a:r>
              <a:rPr lang="ko-KR" altLang="en-US" sz="1600" b="1" dirty="0"/>
              <a:t>이후에 해당 계약을 해제</a:t>
            </a:r>
            <a:r>
              <a:rPr lang="en-US" altLang="ko-KR" sz="1600" b="1" dirty="0"/>
              <a:t>․</a:t>
            </a:r>
            <a:r>
              <a:rPr lang="ko-KR" altLang="en-US" sz="1600" b="1" dirty="0"/>
              <a:t>해지한 경우에는 </a:t>
            </a:r>
            <a:r>
              <a:rPr lang="ko-KR" altLang="en-US" sz="1600" b="1" dirty="0" err="1"/>
              <a:t>차순위자</a:t>
            </a:r>
            <a:r>
              <a:rPr lang="ko-KR" altLang="en-US" sz="1600" b="1" dirty="0"/>
              <a:t> 순으로 배제사유가 없고 잔여계약 </a:t>
            </a:r>
            <a:r>
              <a:rPr lang="ko-KR" altLang="en-US" sz="1600" b="1" dirty="0" err="1"/>
              <a:t>이행분에</a:t>
            </a:r>
            <a:r>
              <a:rPr lang="ko-KR" altLang="en-US" sz="1600" b="1" dirty="0"/>
              <a:t> 대하여 계약 체결을 동의하는 자와 최초 계약상대자의 </a:t>
            </a:r>
            <a:r>
              <a:rPr lang="ko-KR" altLang="en-US" sz="1600" b="1" spc="-150" dirty="0" err="1"/>
              <a:t>견적율</a:t>
            </a:r>
            <a:r>
              <a:rPr lang="en-US" altLang="ko-KR" sz="1600" b="1" spc="-150" dirty="0"/>
              <a:t>(</a:t>
            </a:r>
            <a:r>
              <a:rPr lang="ko-KR" altLang="en-US" sz="1600" b="1" spc="-150" dirty="0"/>
              <a:t>예정가격 대비 견적서 제출 금액의 비율을 말한다</a:t>
            </a:r>
            <a:r>
              <a:rPr lang="en-US" altLang="ko-KR" sz="1600" b="1" spc="-150" dirty="0"/>
              <a:t>)</a:t>
            </a:r>
            <a:r>
              <a:rPr lang="ko-KR" altLang="en-US" sz="1600" b="1" spc="-150" dirty="0"/>
              <a:t>을 적용하여 계약을 체결할 수 있다</a:t>
            </a:r>
            <a:r>
              <a:rPr lang="en-US" altLang="ko-KR" sz="1600" b="1" spc="-150" dirty="0" smtClean="0"/>
              <a:t>.</a:t>
            </a:r>
            <a:endParaRPr lang="ko-KR" altLang="en-US" sz="1600" b="1" spc="-150" dirty="0"/>
          </a:p>
        </p:txBody>
      </p:sp>
      <p:sp>
        <p:nvSpPr>
          <p:cNvPr id="18" name="직사각형 17"/>
          <p:cNvSpPr/>
          <p:nvPr/>
        </p:nvSpPr>
        <p:spPr>
          <a:xfrm>
            <a:off x="345340" y="5769260"/>
            <a:ext cx="8498085" cy="454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지방자치단체 입찰 및 계약집행기준</a:t>
            </a:r>
            <a:r>
              <a:rPr lang="en-US" altLang="ko-KR" dirty="0">
                <a:latin typeface="+mn-ea"/>
              </a:rPr>
              <a:t>(</a:t>
            </a:r>
            <a:r>
              <a:rPr lang="ko-KR" altLang="en-US" dirty="0" err="1">
                <a:latin typeface="+mn-ea"/>
              </a:rPr>
              <a:t>행자부</a:t>
            </a:r>
            <a:r>
              <a:rPr lang="ko-KR" altLang="en-US" dirty="0">
                <a:latin typeface="+mn-ea"/>
              </a:rPr>
              <a:t> 예규</a:t>
            </a:r>
            <a:r>
              <a:rPr lang="en-US" altLang="ko-KR" dirty="0">
                <a:latin typeface="+mn-ea"/>
              </a:rPr>
              <a:t>) </a:t>
            </a:r>
            <a:r>
              <a:rPr lang="ko-KR" altLang="en-US" dirty="0">
                <a:latin typeface="+mn-ea"/>
              </a:rPr>
              <a:t>제</a:t>
            </a:r>
            <a:r>
              <a:rPr lang="en-US" altLang="ko-KR" dirty="0">
                <a:latin typeface="+mn-ea"/>
              </a:rPr>
              <a:t>5</a:t>
            </a:r>
            <a:r>
              <a:rPr lang="ko-KR" altLang="en-US" dirty="0">
                <a:latin typeface="+mn-ea"/>
              </a:rPr>
              <a:t>장 수의계약 운영요령</a:t>
            </a:r>
            <a:endParaRPr lang="en-US" altLang="ko-KR" dirty="0">
              <a:latin typeface="+mn-ea"/>
            </a:endParaRPr>
          </a:p>
        </p:txBody>
      </p:sp>
      <p:sp>
        <p:nvSpPr>
          <p:cNvPr id="19" name="텍스트 개체 틀 9"/>
          <p:cNvSpPr txBox="1">
            <a:spLocks/>
          </p:cNvSpPr>
          <p:nvPr/>
        </p:nvSpPr>
        <p:spPr bwMode="auto">
          <a:xfrm>
            <a:off x="288264" y="764704"/>
            <a:ext cx="4306118" cy="43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342900" marR="0" lvl="0" indent="-342900" algn="just" defTabSz="914400" rtl="0" eaLnBrk="0" fontAlgn="base" latinLnBrk="1" hangingPunct="0">
              <a:spcBef>
                <a:spcPct val="20000"/>
              </a:spcBef>
              <a:spcAft>
                <a:spcPct val="0"/>
              </a:spcAft>
              <a:buClrTx/>
              <a:buSzTx/>
              <a:buBlip>
                <a:blip r:embed="rId3"/>
              </a:buBlip>
              <a:tabLst/>
              <a:defRPr/>
            </a:pPr>
            <a:r>
              <a:rPr lang="en-US" altLang="ko-KR" spc="-4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tx1">
                    <a:lumMod val="90000"/>
                    <a:lumOff val="1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spc="-4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tx1">
                    <a:lumMod val="90000"/>
                    <a:lumOff val="1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인 수의 계약상대자 결정 시 주의</a:t>
            </a:r>
            <a:endParaRPr lang="en-US" altLang="ko-KR" spc="-40" dirty="0" smtClean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tx1">
                  <a:lumMod val="90000"/>
                  <a:lumOff val="10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448345" y="1432967"/>
            <a:ext cx="8228112" cy="172819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 eaLnBrk="1" hangingPunct="1">
              <a:lnSpc>
                <a:spcPct val="150000"/>
              </a:lnSpc>
            </a:pPr>
            <a:endParaRPr lang="en-US" altLang="ko-KR" sz="1600" b="1" dirty="0" smtClean="0"/>
          </a:p>
          <a:p>
            <a:pPr latinLnBrk="1">
              <a:lnSpc>
                <a:spcPts val="2500"/>
              </a:lnSpc>
            </a:pPr>
            <a:r>
              <a:rPr lang="ko-KR" altLang="en-US" sz="1600" b="1" dirty="0" err="1" smtClean="0"/>
              <a:t>선순위</a:t>
            </a:r>
            <a:r>
              <a:rPr lang="ko-KR" altLang="en-US" sz="1600" b="1" dirty="0" smtClean="0"/>
              <a:t> </a:t>
            </a:r>
            <a:r>
              <a:rPr lang="ko-KR" altLang="en-US" sz="1600" b="1" dirty="0" err="1"/>
              <a:t>선순위</a:t>
            </a:r>
            <a:r>
              <a:rPr lang="ko-KR" altLang="en-US" sz="1600" b="1" dirty="0"/>
              <a:t> 견적서 제출자가 계약체결 이전에 부적격자로 판명되어 계약상대자 결정이 취소되거나 계약상대자 결정 대상에서 제외한 경우</a:t>
            </a:r>
            <a:r>
              <a:rPr lang="en-US" altLang="ko-KR" sz="1600" b="1" dirty="0"/>
              <a:t>(</a:t>
            </a:r>
            <a:r>
              <a:rPr lang="ko-KR" altLang="en-US" sz="1600" b="1" dirty="0" err="1"/>
              <a:t>계약포기서를</a:t>
            </a:r>
            <a:r>
              <a:rPr lang="ko-KR" altLang="en-US" sz="1600" b="1" dirty="0"/>
              <a:t> 제출한 경우를 포함 한다</a:t>
            </a:r>
            <a:r>
              <a:rPr lang="en-US" altLang="ko-KR" sz="1600" b="1" dirty="0"/>
              <a:t>)</a:t>
            </a:r>
            <a:r>
              <a:rPr lang="ko-KR" altLang="en-US" sz="1600" b="1" dirty="0"/>
              <a:t>에는 사업기간</a:t>
            </a:r>
            <a:r>
              <a:rPr lang="en-US" altLang="ko-KR" sz="1600" b="1" dirty="0"/>
              <a:t>, </a:t>
            </a:r>
            <a:r>
              <a:rPr lang="ko-KR" altLang="en-US" sz="1600" b="1" dirty="0" err="1"/>
              <a:t>견적률</a:t>
            </a:r>
            <a:r>
              <a:rPr lang="ko-KR" altLang="en-US" sz="1600" b="1" dirty="0"/>
              <a:t> 등을 고려하여 </a:t>
            </a:r>
            <a:r>
              <a:rPr lang="ko-KR" altLang="en-US" sz="1600" b="1" dirty="0" err="1"/>
              <a:t>차순위자</a:t>
            </a:r>
            <a:r>
              <a:rPr lang="ko-KR" altLang="en-US" sz="1600" b="1" dirty="0"/>
              <a:t> 순으로 배제사유에 해당하지 아니한 자를 계약상대자로 결정할 수 있다</a:t>
            </a:r>
            <a:r>
              <a:rPr lang="en-US" altLang="ko-KR" sz="1600" b="1" dirty="0"/>
              <a:t>.</a:t>
            </a:r>
            <a:endParaRPr lang="ko-KR" altLang="en-US" sz="1600" b="1" dirty="0"/>
          </a:p>
        </p:txBody>
      </p:sp>
      <p:sp>
        <p:nvSpPr>
          <p:cNvPr id="21" name="모서리가 둥근 직사각형 20"/>
          <p:cNvSpPr/>
          <p:nvPr/>
        </p:nvSpPr>
        <p:spPr>
          <a:xfrm>
            <a:off x="611560" y="3392996"/>
            <a:ext cx="2187930" cy="36004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cmpd="dbl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150000"/>
              </a:lnSpc>
            </a:pPr>
            <a:r>
              <a:rPr lang="ko-KR" altLang="en-US" b="1" dirty="0"/>
              <a:t>계약체결 </a:t>
            </a:r>
            <a:r>
              <a:rPr lang="ko-KR" altLang="en-US" b="1" dirty="0" smtClean="0"/>
              <a:t>이후</a:t>
            </a:r>
            <a:endParaRPr lang="en-US" altLang="ko-KR" b="1" dirty="0"/>
          </a:p>
        </p:txBody>
      </p:sp>
      <p:sp>
        <p:nvSpPr>
          <p:cNvPr id="22" name="모서리가 둥근 직사각형 21"/>
          <p:cNvSpPr/>
          <p:nvPr/>
        </p:nvSpPr>
        <p:spPr>
          <a:xfrm>
            <a:off x="611560" y="1300758"/>
            <a:ext cx="2187930" cy="360040"/>
          </a:xfrm>
          <a:prstGeom prst="roundRect">
            <a:avLst/>
          </a:prstGeom>
          <a:solidFill>
            <a:srgbClr val="FFC000"/>
          </a:solidFill>
          <a:ln cmpd="dbl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150000"/>
              </a:lnSpc>
            </a:pPr>
            <a:r>
              <a:rPr lang="ko-KR" altLang="en-US" b="1" dirty="0">
                <a:solidFill>
                  <a:schemeClr val="tx1"/>
                </a:solidFill>
              </a:rPr>
              <a:t>계약체결 이전</a:t>
            </a:r>
            <a:endParaRPr lang="en-US" altLang="ko-KR" b="1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1259632" y="2778266"/>
            <a:ext cx="2880320" cy="425186"/>
          </a:xfrm>
          <a:prstGeom prst="rect">
            <a:avLst/>
          </a:prstGeom>
          <a:noFill/>
          <a:ln w="28575">
            <a:solidFill>
              <a:srgbClr val="00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5008603" y="4681432"/>
            <a:ext cx="2088232" cy="425186"/>
          </a:xfrm>
          <a:prstGeom prst="rect">
            <a:avLst/>
          </a:prstGeom>
          <a:noFill/>
          <a:ln w="28575">
            <a:solidFill>
              <a:srgbClr val="00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모서리가 둥근 직사각형 24"/>
          <p:cNvSpPr/>
          <p:nvPr/>
        </p:nvSpPr>
        <p:spPr>
          <a:xfrm>
            <a:off x="614264" y="5409220"/>
            <a:ext cx="1584176" cy="360040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관련근</a:t>
            </a:r>
            <a:r>
              <a:rPr lang="ko-KR" altLang="en-US" dirty="0"/>
              <a:t>거</a:t>
            </a:r>
          </a:p>
        </p:txBody>
      </p:sp>
      <p:sp>
        <p:nvSpPr>
          <p:cNvPr id="26" name="직사각형 25"/>
          <p:cNvSpPr/>
          <p:nvPr/>
        </p:nvSpPr>
        <p:spPr>
          <a:xfrm rot="21337519">
            <a:off x="3680746" y="1084150"/>
            <a:ext cx="3807841" cy="432048"/>
          </a:xfrm>
          <a:prstGeom prst="rect">
            <a:avLst/>
          </a:prstGeom>
          <a:noFill/>
          <a:ln w="31750">
            <a:solidFill>
              <a:srgbClr val="00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 smtClean="0">
                <a:solidFill>
                  <a:srgbClr val="0033CC"/>
                </a:solidFill>
              </a:rPr>
              <a:t>낙찰 후 계약 포기</a:t>
            </a:r>
            <a:r>
              <a:rPr lang="en-US" altLang="ko-KR" b="1" spc="-150" dirty="0" smtClean="0">
                <a:solidFill>
                  <a:srgbClr val="0033CC"/>
                </a:solidFill>
              </a:rPr>
              <a:t>-</a:t>
            </a:r>
            <a:r>
              <a:rPr lang="ko-KR" altLang="en-US" b="1" spc="-150" dirty="0" smtClean="0">
                <a:solidFill>
                  <a:srgbClr val="0033CC"/>
                </a:solidFill>
              </a:rPr>
              <a:t>수의계약 배제 대상</a:t>
            </a:r>
            <a:endParaRPr lang="ko-KR" altLang="en-US" b="1" spc="-150" dirty="0">
              <a:solidFill>
                <a:srgbClr val="0033CC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 rot="21337519">
            <a:off x="3790424" y="3356991"/>
            <a:ext cx="4095471" cy="432048"/>
          </a:xfrm>
          <a:prstGeom prst="rect">
            <a:avLst/>
          </a:prstGeom>
          <a:noFill/>
          <a:ln w="31750">
            <a:solidFill>
              <a:srgbClr val="00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 smtClean="0">
                <a:solidFill>
                  <a:srgbClr val="0033CC"/>
                </a:solidFill>
              </a:rPr>
              <a:t>계약체결 후 </a:t>
            </a:r>
            <a:r>
              <a:rPr lang="ko-KR" altLang="en-US" b="1" spc="-150" dirty="0" err="1" smtClean="0">
                <a:solidFill>
                  <a:srgbClr val="0033CC"/>
                </a:solidFill>
              </a:rPr>
              <a:t>미이행</a:t>
            </a:r>
            <a:r>
              <a:rPr lang="en-US" altLang="ko-KR" b="1" spc="-150" dirty="0" smtClean="0">
                <a:solidFill>
                  <a:srgbClr val="0033CC"/>
                </a:solidFill>
              </a:rPr>
              <a:t>-</a:t>
            </a:r>
            <a:r>
              <a:rPr lang="ko-KR" altLang="en-US" b="1" spc="-150" dirty="0" smtClean="0">
                <a:solidFill>
                  <a:srgbClr val="0033CC"/>
                </a:solidFill>
              </a:rPr>
              <a:t>부정당업자 제재대상</a:t>
            </a:r>
            <a:endParaRPr lang="ko-KR" altLang="en-US" b="1" spc="-150" dirty="0">
              <a:solidFill>
                <a:srgbClr val="0033CC"/>
              </a:solidFill>
            </a:endParaRPr>
          </a:p>
        </p:txBody>
      </p:sp>
      <p:cxnSp>
        <p:nvCxnSpPr>
          <p:cNvPr id="28" name="직선 연결선 27"/>
          <p:cNvCxnSpPr/>
          <p:nvPr/>
        </p:nvCxnSpPr>
        <p:spPr>
          <a:xfrm>
            <a:off x="4432539" y="2778266"/>
            <a:ext cx="1152128" cy="0"/>
          </a:xfrm>
          <a:prstGeom prst="line">
            <a:avLst/>
          </a:prstGeom>
          <a:ln w="25400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/>
          <p:cNvCxnSpPr/>
          <p:nvPr/>
        </p:nvCxnSpPr>
        <p:spPr>
          <a:xfrm>
            <a:off x="5220072" y="4293096"/>
            <a:ext cx="1152128" cy="0"/>
          </a:xfrm>
          <a:prstGeom prst="line">
            <a:avLst/>
          </a:prstGeom>
          <a:ln w="25400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텍스트 개체 틀 8"/>
          <p:cNvSpPr txBox="1">
            <a:spLocks/>
          </p:cNvSpPr>
          <p:nvPr/>
        </p:nvSpPr>
        <p:spPr>
          <a:xfrm>
            <a:off x="98928" y="44624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계약 시 유의사항</a:t>
            </a:r>
            <a:endParaRPr lang="ko-KR" alt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9949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395536" y="548680"/>
            <a:ext cx="8708429" cy="5688632"/>
            <a:chOff x="395536" y="973485"/>
            <a:chExt cx="8708429" cy="5688632"/>
          </a:xfrm>
        </p:grpSpPr>
        <p:pic>
          <p:nvPicPr>
            <p:cNvPr id="15" name="Picture 3" descr="C:\Users\USER\Desktop\s2b_kr_20150701_160344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95536" y="973485"/>
              <a:ext cx="8568952" cy="5688632"/>
            </a:xfrm>
            <a:prstGeom prst="rect">
              <a:avLst/>
            </a:prstGeom>
            <a:noFill/>
          </p:spPr>
        </p:pic>
        <p:sp>
          <p:nvSpPr>
            <p:cNvPr id="16" name="직사각형 15"/>
            <p:cNvSpPr/>
            <p:nvPr/>
          </p:nvSpPr>
          <p:spPr>
            <a:xfrm>
              <a:off x="5220072" y="3140968"/>
              <a:ext cx="3168352" cy="432048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17" name="Picture 2" descr="C:\Users\USER\Desktop\s2b_kr_20150701_155611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176365" y="4005064"/>
              <a:ext cx="4927600" cy="381000"/>
            </a:xfrm>
            <a:prstGeom prst="rect">
              <a:avLst/>
            </a:prstGeom>
            <a:noFill/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</p:pic>
      </p:grpSp>
      <p:grpSp>
        <p:nvGrpSpPr>
          <p:cNvPr id="8" name="그룹 7"/>
          <p:cNvGrpSpPr/>
          <p:nvPr/>
        </p:nvGrpSpPr>
        <p:grpSpPr>
          <a:xfrm>
            <a:off x="4197230" y="404664"/>
            <a:ext cx="4896544" cy="2196244"/>
            <a:chOff x="539552" y="-1343371"/>
            <a:chExt cx="4896544" cy="2952328"/>
          </a:xfrm>
        </p:grpSpPr>
        <p:pic>
          <p:nvPicPr>
            <p:cNvPr id="10" name="Picture 4" descr="C:\Users\USER\Desktop\사용자 지정 2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39552" y="-1343371"/>
              <a:ext cx="4896544" cy="2952328"/>
            </a:xfrm>
            <a:prstGeom prst="rect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</p:pic>
        <p:sp>
          <p:nvSpPr>
            <p:cNvPr id="11" name="직사각형 10"/>
            <p:cNvSpPr/>
            <p:nvPr/>
          </p:nvSpPr>
          <p:spPr>
            <a:xfrm>
              <a:off x="3491880" y="-575642"/>
              <a:ext cx="576064" cy="35245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1850426" y="-575642"/>
              <a:ext cx="849366" cy="352449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pic>
        <p:nvPicPr>
          <p:cNvPr id="13" name="Picture 2" descr="C:\Users\USER\Desktop\사용자 지정 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9404" y="1240494"/>
            <a:ext cx="3811885" cy="4564770"/>
          </a:xfrm>
          <a:prstGeom prst="rect">
            <a:avLst/>
          </a:prstGeom>
          <a:noFill/>
        </p:spPr>
      </p:pic>
      <p:sp>
        <p:nvSpPr>
          <p:cNvPr id="18" name="텍스트 개체 틀 8"/>
          <p:cNvSpPr txBox="1">
            <a:spLocks/>
          </p:cNvSpPr>
          <p:nvPr/>
        </p:nvSpPr>
        <p:spPr>
          <a:xfrm>
            <a:off x="98928" y="44624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계약 시 유의사항</a:t>
            </a:r>
            <a:endParaRPr lang="ko-KR" alt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8570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제목 1"/>
          <p:cNvSpPr txBox="1">
            <a:spLocks/>
          </p:cNvSpPr>
          <p:nvPr/>
        </p:nvSpPr>
        <p:spPr>
          <a:xfrm>
            <a:off x="1318717" y="1607814"/>
            <a:ext cx="7380287" cy="649288"/>
          </a:xfrm>
          <a:prstGeom prst="rect">
            <a:avLst/>
          </a:prstGeom>
        </p:spPr>
        <p:txBody>
          <a:bodyPr rtlCol="0">
            <a:normAutofit fontScale="90000" lnSpcReduction="10000"/>
          </a:bodyPr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endParaRPr lang="ko-KR" altLang="en-US" dirty="0"/>
          </a:p>
        </p:txBody>
      </p:sp>
      <p:sp>
        <p:nvSpPr>
          <p:cNvPr id="17" name="내용 개체 틀 1"/>
          <p:cNvSpPr txBox="1">
            <a:spLocks/>
          </p:cNvSpPr>
          <p:nvPr/>
        </p:nvSpPr>
        <p:spPr>
          <a:xfrm>
            <a:off x="395288" y="980728"/>
            <a:ext cx="8353425" cy="1851222"/>
          </a:xfrm>
          <a:prstGeom prst="rect">
            <a:avLst/>
          </a:prstGeom>
          <a:ln w="25400">
            <a:solidFill>
              <a:srgbClr val="FF0000"/>
            </a:solidFill>
          </a:ln>
        </p:spPr>
        <p:txBody>
          <a:bodyPr/>
          <a:lstStyle>
            <a:lvl1pPr marL="342900" indent="-3429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dirty="0" smtClean="0"/>
              <a:t>출판문화산업진흥법 제</a:t>
            </a:r>
            <a:r>
              <a:rPr lang="en-US" altLang="ko-KR" sz="2000" b="1" dirty="0" smtClean="0"/>
              <a:t>22</a:t>
            </a:r>
            <a:r>
              <a:rPr lang="ko-KR" altLang="en-US" sz="2000" b="1" dirty="0" smtClean="0"/>
              <a:t>조</a:t>
            </a:r>
            <a:endParaRPr lang="en-US" altLang="ko-KR" sz="2000" b="1" dirty="0" smtClean="0"/>
          </a:p>
          <a:p>
            <a:pPr marL="0" indent="0">
              <a:buNone/>
            </a:pPr>
            <a:r>
              <a:rPr lang="ko-KR" altLang="en-US" sz="2000" b="1" dirty="0" smtClean="0"/>
              <a:t>    </a:t>
            </a:r>
            <a:r>
              <a:rPr lang="en-US" altLang="ko-KR" sz="2000" b="1" dirty="0" smtClean="0"/>
              <a:t>- </a:t>
            </a:r>
            <a:r>
              <a:rPr lang="ko-KR" altLang="en-US" sz="2000" b="1" dirty="0" smtClean="0"/>
              <a:t>정가판매</a:t>
            </a:r>
            <a:endParaRPr lang="en-US" altLang="ko-KR" sz="2000" b="1" dirty="0"/>
          </a:p>
          <a:p>
            <a:pPr marL="0" indent="0">
              <a:buNone/>
            </a:pPr>
            <a:r>
              <a:rPr lang="en-US" altLang="ko-KR" sz="2000" b="1" dirty="0" smtClean="0"/>
              <a:t>    - </a:t>
            </a:r>
            <a:r>
              <a:rPr lang="ko-KR" altLang="en-US" sz="2000" b="1" spc="-150" dirty="0" smtClean="0"/>
              <a:t>정가의 </a:t>
            </a:r>
            <a:r>
              <a:rPr lang="en-US" altLang="ko-KR" sz="2000" b="1" spc="-150" dirty="0">
                <a:solidFill>
                  <a:srgbClr val="0000FF"/>
                </a:solidFill>
              </a:rPr>
              <a:t>15</a:t>
            </a:r>
            <a:r>
              <a:rPr lang="ko-KR" altLang="en-US" sz="2000" b="1" spc="-150" dirty="0">
                <a:solidFill>
                  <a:srgbClr val="0000FF"/>
                </a:solidFill>
              </a:rPr>
              <a:t>퍼센트 </a:t>
            </a:r>
            <a:r>
              <a:rPr lang="ko-KR" altLang="en-US" sz="2000" b="1" spc="-150" dirty="0"/>
              <a:t>이내에서 가격할인과 </a:t>
            </a:r>
            <a:r>
              <a:rPr lang="ko-KR" altLang="en-US" sz="2000" b="1" spc="-150" dirty="0">
                <a:solidFill>
                  <a:srgbClr val="0000FF"/>
                </a:solidFill>
              </a:rPr>
              <a:t>경제상의 이익</a:t>
            </a:r>
            <a:r>
              <a:rPr lang="ko-KR" altLang="en-US" sz="2000" b="1" spc="-150" dirty="0"/>
              <a:t>을</a:t>
            </a:r>
            <a:r>
              <a:rPr lang="ko-KR" altLang="en-US" sz="2000" dirty="0">
                <a:solidFill>
                  <a:srgbClr val="0000FF"/>
                </a:solidFill>
              </a:rPr>
              <a:t> </a:t>
            </a:r>
            <a:endParaRPr lang="en-US" altLang="ko-KR" sz="2000" dirty="0" smtClean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en-US" altLang="ko-KR" sz="2000" dirty="0"/>
              <a:t> </a:t>
            </a:r>
            <a:r>
              <a:rPr lang="en-US" altLang="ko-KR" sz="2000" dirty="0" smtClean="0"/>
              <a:t>     </a:t>
            </a:r>
            <a:r>
              <a:rPr lang="ko-KR" altLang="en-US" sz="2000" dirty="0" smtClean="0"/>
              <a:t>자유롭게 </a:t>
            </a:r>
            <a:r>
              <a:rPr lang="ko-KR" altLang="en-US" sz="2000" dirty="0"/>
              <a:t>조합하여 </a:t>
            </a:r>
            <a:r>
              <a:rPr lang="ko-KR" altLang="en-US" sz="2000" dirty="0" smtClean="0"/>
              <a:t>판매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이 </a:t>
            </a:r>
            <a:r>
              <a:rPr lang="ko-KR" altLang="en-US" sz="2000" dirty="0"/>
              <a:t>경우 </a:t>
            </a:r>
            <a:r>
              <a:rPr lang="ko-KR" altLang="en-US" sz="2000" b="1" dirty="0">
                <a:solidFill>
                  <a:srgbClr val="0000FF"/>
                </a:solidFill>
              </a:rPr>
              <a:t>가격할인은 </a:t>
            </a:r>
            <a:r>
              <a:rPr lang="en-US" altLang="ko-KR" sz="2000" b="1" dirty="0">
                <a:solidFill>
                  <a:srgbClr val="0000FF"/>
                </a:solidFill>
              </a:rPr>
              <a:t>10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퍼센트</a:t>
            </a:r>
            <a:r>
              <a:rPr lang="en-US" altLang="ko-KR" sz="2000" b="1" dirty="0" smtClean="0"/>
              <a:t>)</a:t>
            </a:r>
          </a:p>
        </p:txBody>
      </p:sp>
      <p:sp>
        <p:nvSpPr>
          <p:cNvPr id="18" name="내용 개체 틀 1"/>
          <p:cNvSpPr txBox="1">
            <a:spLocks/>
          </p:cNvSpPr>
          <p:nvPr/>
        </p:nvSpPr>
        <p:spPr>
          <a:xfrm>
            <a:off x="396082" y="3047974"/>
            <a:ext cx="8353425" cy="144016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000" spc="-150" dirty="0" smtClean="0"/>
              <a:t>※ </a:t>
            </a:r>
            <a:r>
              <a:rPr lang="ko-KR" altLang="en-US" sz="2000" b="1" spc="-150" dirty="0" err="1" smtClean="0"/>
              <a:t>경제상이익</a:t>
            </a:r>
            <a:r>
              <a:rPr lang="ko-KR" altLang="en-US" sz="2000" b="1" spc="-150" dirty="0" smtClean="0"/>
              <a:t> </a:t>
            </a:r>
            <a:r>
              <a:rPr lang="en-US" altLang="ko-KR" sz="2000" b="1" spc="-150" dirty="0" smtClean="0"/>
              <a:t> </a:t>
            </a:r>
          </a:p>
          <a:p>
            <a:pPr marL="0" indent="0">
              <a:buNone/>
            </a:pPr>
            <a:r>
              <a:rPr lang="en-US" altLang="ko-KR" sz="2000" b="1" spc="-150" dirty="0" smtClean="0"/>
              <a:t> - 1</a:t>
            </a:r>
            <a:r>
              <a:rPr lang="en-US" altLang="ko-KR" sz="2000" b="1" spc="-150" dirty="0"/>
              <a:t>. </a:t>
            </a:r>
            <a:r>
              <a:rPr lang="ko-KR" altLang="en-US" sz="2000" b="1" u="sng" spc="-150" dirty="0" smtClean="0"/>
              <a:t>물품</a:t>
            </a:r>
            <a:r>
              <a:rPr lang="en-US" altLang="ko-KR" sz="2000" b="1" u="sng" spc="-150" dirty="0" smtClean="0"/>
              <a:t>(</a:t>
            </a:r>
            <a:r>
              <a:rPr lang="ko-KR" altLang="en-US" sz="2000" b="1" u="sng" spc="-150" dirty="0" smtClean="0"/>
              <a:t>도서</a:t>
            </a:r>
            <a:r>
              <a:rPr lang="en-US" altLang="ko-KR" sz="2000" b="1" u="sng" spc="-150" dirty="0" smtClean="0"/>
              <a:t>X) </a:t>
            </a:r>
            <a:r>
              <a:rPr lang="en-US" altLang="ko-KR" sz="2000" spc="-150" dirty="0" smtClean="0"/>
              <a:t>2</a:t>
            </a:r>
            <a:r>
              <a:rPr lang="en-US" altLang="ko-KR" sz="2000" spc="-150" dirty="0"/>
              <a:t>. </a:t>
            </a:r>
            <a:r>
              <a:rPr lang="ko-KR" altLang="en-US" sz="2000" spc="-150" dirty="0" err="1" smtClean="0"/>
              <a:t>마일리지</a:t>
            </a:r>
            <a:r>
              <a:rPr lang="en-US" altLang="ko-KR" sz="2000" spc="-150" dirty="0" smtClean="0"/>
              <a:t>, 3</a:t>
            </a:r>
            <a:r>
              <a:rPr lang="en-US" altLang="ko-KR" sz="2000" spc="-150" dirty="0"/>
              <a:t>. </a:t>
            </a:r>
            <a:r>
              <a:rPr lang="ko-KR" altLang="en-US" sz="2000" spc="-150" dirty="0" smtClean="0"/>
              <a:t>할인권</a:t>
            </a:r>
            <a:r>
              <a:rPr lang="en-US" altLang="ko-KR" sz="2000" spc="-150" dirty="0" smtClean="0"/>
              <a:t>, 4</a:t>
            </a:r>
            <a:r>
              <a:rPr lang="en-US" altLang="ko-KR" sz="2000" spc="-150" dirty="0"/>
              <a:t>. </a:t>
            </a:r>
            <a:r>
              <a:rPr lang="ko-KR" altLang="en-US" sz="2000" b="1" u="sng" spc="-150" dirty="0" smtClean="0"/>
              <a:t>상품권</a:t>
            </a:r>
            <a:r>
              <a:rPr lang="en-US" altLang="ko-KR" sz="2000" spc="-150" dirty="0" smtClean="0"/>
              <a:t>, 5</a:t>
            </a:r>
            <a:r>
              <a:rPr lang="en-US" altLang="ko-KR" sz="2000" spc="-150" dirty="0"/>
              <a:t>. </a:t>
            </a:r>
            <a:r>
              <a:rPr lang="ko-KR" altLang="en-US" sz="2000" spc="-150" dirty="0"/>
              <a:t>제</a:t>
            </a:r>
            <a:r>
              <a:rPr lang="en-US" altLang="ko-KR" sz="2000" spc="-150" dirty="0"/>
              <a:t>1</a:t>
            </a:r>
            <a:r>
              <a:rPr lang="ko-KR" altLang="en-US" sz="2000" spc="-150" dirty="0" smtClean="0"/>
              <a:t>호부터</a:t>
            </a:r>
            <a:endParaRPr lang="en-US" altLang="ko-KR" sz="2000" spc="-150" dirty="0" smtClean="0"/>
          </a:p>
          <a:p>
            <a:pPr marL="0" indent="0">
              <a:buNone/>
            </a:pPr>
            <a:r>
              <a:rPr lang="en-US" altLang="ko-KR" sz="2000" spc="-150" dirty="0"/>
              <a:t> </a:t>
            </a:r>
            <a:r>
              <a:rPr lang="en-US" altLang="ko-KR" sz="2000" spc="-150" dirty="0" smtClean="0"/>
              <a:t>  </a:t>
            </a:r>
            <a:r>
              <a:rPr lang="ko-KR" altLang="en-US" sz="2000" spc="-150" dirty="0" smtClean="0"/>
              <a:t> </a:t>
            </a:r>
            <a:r>
              <a:rPr lang="ko-KR" altLang="en-US" sz="2000" spc="-150" dirty="0"/>
              <a:t>제</a:t>
            </a:r>
            <a:r>
              <a:rPr lang="en-US" altLang="ko-KR" sz="2000" spc="-150" dirty="0"/>
              <a:t>4</a:t>
            </a:r>
            <a:r>
              <a:rPr lang="ko-KR" altLang="en-US" sz="2000" spc="-150" dirty="0" err="1"/>
              <a:t>호까지에서</a:t>
            </a:r>
            <a:r>
              <a:rPr lang="ko-KR" altLang="en-US" sz="2000" spc="-150" dirty="0"/>
              <a:t> 규정한 것 외에 소비자가 통상 대가를 </a:t>
            </a:r>
            <a:r>
              <a:rPr lang="ko-KR" altLang="en-US" sz="2000" spc="-150" dirty="0" err="1" smtClean="0"/>
              <a:t>지급하</a:t>
            </a:r>
            <a:endParaRPr lang="en-US" altLang="ko-KR" sz="2000" spc="-150" dirty="0" smtClean="0"/>
          </a:p>
          <a:p>
            <a:pPr marL="0" indent="0">
              <a:buNone/>
            </a:pPr>
            <a:r>
              <a:rPr lang="en-US" altLang="ko-KR" sz="2000" spc="-150" dirty="0"/>
              <a:t> </a:t>
            </a:r>
            <a:r>
              <a:rPr lang="en-US" altLang="ko-KR" sz="2000" spc="-150" dirty="0" smtClean="0"/>
              <a:t>  </a:t>
            </a:r>
            <a:r>
              <a:rPr lang="ko-KR" altLang="en-US" sz="2000" spc="-150" dirty="0" smtClean="0"/>
              <a:t>지 </a:t>
            </a:r>
            <a:r>
              <a:rPr lang="ko-KR" altLang="en-US" sz="2000" spc="-150" dirty="0"/>
              <a:t>아니하고는 취득할 수 없는 것이라고 인정되는 </a:t>
            </a:r>
            <a:r>
              <a:rPr lang="ko-KR" altLang="en-US" sz="2000" spc="-150" dirty="0" smtClean="0"/>
              <a:t>것</a:t>
            </a:r>
            <a:endParaRPr lang="en-US" altLang="ko-KR" sz="2400" dirty="0" smtClean="0"/>
          </a:p>
        </p:txBody>
      </p:sp>
      <p:sp>
        <p:nvSpPr>
          <p:cNvPr id="19" name="내용 개체 틀 1"/>
          <p:cNvSpPr txBox="1">
            <a:spLocks/>
          </p:cNvSpPr>
          <p:nvPr/>
        </p:nvSpPr>
        <p:spPr>
          <a:xfrm>
            <a:off x="395288" y="5023413"/>
            <a:ext cx="8353425" cy="879676"/>
          </a:xfrm>
          <a:prstGeom prst="rect">
            <a:avLst/>
          </a:prstGeom>
          <a:ln w="15875">
            <a:solidFill>
              <a:srgbClr val="FF0000"/>
            </a:solidFill>
          </a:ln>
        </p:spPr>
        <p:txBody>
          <a:bodyPr/>
          <a:lstStyle>
            <a:lvl1pPr marL="342900" indent="-3429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700"/>
              </a:lnSpc>
            </a:pPr>
            <a:r>
              <a:rPr lang="ko-KR" altLang="en-US" sz="2400" dirty="0" smtClean="0"/>
              <a:t>계약특수조건 </a:t>
            </a:r>
            <a:r>
              <a:rPr lang="ko-KR" altLang="en-US" sz="2400" dirty="0" smtClean="0">
                <a:solidFill>
                  <a:srgbClr val="FF0000"/>
                </a:solidFill>
              </a:rPr>
              <a:t>간접할인 제공에 대한 명시는 입찰참가    제한 의미임</a:t>
            </a:r>
            <a:endParaRPr lang="en-US" altLang="ko-KR" sz="2400" dirty="0" smtClean="0">
              <a:solidFill>
                <a:srgbClr val="FF0000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 rot="21036956">
            <a:off x="6389866" y="4103699"/>
            <a:ext cx="2344424" cy="369332"/>
          </a:xfrm>
          <a:prstGeom prst="rect">
            <a:avLst/>
          </a:prstGeom>
          <a:ln w="25400"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 marL="0" indent="0">
              <a:buNone/>
            </a:pPr>
            <a:r>
              <a:rPr lang="en-US" altLang="ko-KR" b="1" spc="-150" dirty="0">
                <a:solidFill>
                  <a:srgbClr val="0000FF"/>
                </a:solidFill>
              </a:rPr>
              <a:t>MARC</a:t>
            </a:r>
            <a:r>
              <a:rPr lang="ko-KR" altLang="en-US" b="1" spc="-150" dirty="0" smtClean="0">
                <a:solidFill>
                  <a:srgbClr val="0000FF"/>
                </a:solidFill>
              </a:rPr>
              <a:t>작업 </a:t>
            </a:r>
            <a:r>
              <a:rPr lang="en-US" altLang="ko-KR" b="1" spc="-150" dirty="0" smtClean="0">
                <a:solidFill>
                  <a:srgbClr val="0000FF"/>
                </a:solidFill>
              </a:rPr>
              <a:t>– </a:t>
            </a:r>
            <a:r>
              <a:rPr lang="ko-KR" altLang="en-US" b="1" spc="-150" dirty="0" smtClean="0">
                <a:solidFill>
                  <a:srgbClr val="0000FF"/>
                </a:solidFill>
              </a:rPr>
              <a:t>별도계약 </a:t>
            </a:r>
            <a:endParaRPr lang="ko-KR" altLang="en-US" b="1" spc="-150" dirty="0"/>
          </a:p>
        </p:txBody>
      </p:sp>
      <p:sp>
        <p:nvSpPr>
          <p:cNvPr id="8" name="텍스트 개체 틀 8"/>
          <p:cNvSpPr txBox="1">
            <a:spLocks/>
          </p:cNvSpPr>
          <p:nvPr/>
        </p:nvSpPr>
        <p:spPr>
          <a:xfrm>
            <a:off x="98928" y="44624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계약 시 유의사항</a:t>
            </a:r>
            <a:endParaRPr lang="ko-KR" alt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8451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자유형 17"/>
          <p:cNvSpPr/>
          <p:nvPr/>
        </p:nvSpPr>
        <p:spPr>
          <a:xfrm flipV="1">
            <a:off x="3323237" y="2844644"/>
            <a:ext cx="2198986" cy="741300"/>
          </a:xfrm>
          <a:custGeom>
            <a:avLst/>
            <a:gdLst>
              <a:gd name="connsiteX0" fmla="*/ 0 w 2838450"/>
              <a:gd name="connsiteY0" fmla="*/ 933450 h 1162050"/>
              <a:gd name="connsiteX1" fmla="*/ 833437 w 2838450"/>
              <a:gd name="connsiteY1" fmla="*/ 361950 h 1162050"/>
              <a:gd name="connsiteX2" fmla="*/ 547687 w 2838450"/>
              <a:gd name="connsiteY2" fmla="*/ 361950 h 1162050"/>
              <a:gd name="connsiteX3" fmla="*/ 1395412 w 2838450"/>
              <a:gd name="connsiteY3" fmla="*/ 0 h 1162050"/>
              <a:gd name="connsiteX4" fmla="*/ 2238375 w 2838450"/>
              <a:gd name="connsiteY4" fmla="*/ 361950 h 1162050"/>
              <a:gd name="connsiteX5" fmla="*/ 1938337 w 2838450"/>
              <a:gd name="connsiteY5" fmla="*/ 366712 h 1162050"/>
              <a:gd name="connsiteX6" fmla="*/ 2838450 w 2838450"/>
              <a:gd name="connsiteY6" fmla="*/ 1162050 h 1162050"/>
              <a:gd name="connsiteX7" fmla="*/ 0 w 2838450"/>
              <a:gd name="connsiteY7" fmla="*/ 933450 h 1162050"/>
              <a:gd name="connsiteX0" fmla="*/ 0 w 2904344"/>
              <a:gd name="connsiteY0" fmla="*/ 1121469 h 1162050"/>
              <a:gd name="connsiteX1" fmla="*/ 899331 w 2904344"/>
              <a:gd name="connsiteY1" fmla="*/ 361950 h 1162050"/>
              <a:gd name="connsiteX2" fmla="*/ 613581 w 2904344"/>
              <a:gd name="connsiteY2" fmla="*/ 361950 h 1162050"/>
              <a:gd name="connsiteX3" fmla="*/ 1461306 w 2904344"/>
              <a:gd name="connsiteY3" fmla="*/ 0 h 1162050"/>
              <a:gd name="connsiteX4" fmla="*/ 2304269 w 2904344"/>
              <a:gd name="connsiteY4" fmla="*/ 361950 h 1162050"/>
              <a:gd name="connsiteX5" fmla="*/ 2004231 w 2904344"/>
              <a:gd name="connsiteY5" fmla="*/ 366712 h 1162050"/>
              <a:gd name="connsiteX6" fmla="*/ 2904344 w 2904344"/>
              <a:gd name="connsiteY6" fmla="*/ 1162050 h 1162050"/>
              <a:gd name="connsiteX7" fmla="*/ 0 w 2904344"/>
              <a:gd name="connsiteY7" fmla="*/ 1121469 h 1162050"/>
              <a:gd name="connsiteX0" fmla="*/ 0 w 2904344"/>
              <a:gd name="connsiteY0" fmla="*/ 1121469 h 1162050"/>
              <a:gd name="connsiteX1" fmla="*/ 899331 w 2904344"/>
              <a:gd name="connsiteY1" fmla="*/ 361950 h 1162050"/>
              <a:gd name="connsiteX2" fmla="*/ 613581 w 2904344"/>
              <a:gd name="connsiteY2" fmla="*/ 361950 h 1162050"/>
              <a:gd name="connsiteX3" fmla="*/ 1461306 w 2904344"/>
              <a:gd name="connsiteY3" fmla="*/ 0 h 1162050"/>
              <a:gd name="connsiteX4" fmla="*/ 2304269 w 2904344"/>
              <a:gd name="connsiteY4" fmla="*/ 361950 h 1162050"/>
              <a:gd name="connsiteX5" fmla="*/ 2004231 w 2904344"/>
              <a:gd name="connsiteY5" fmla="*/ 366712 h 1162050"/>
              <a:gd name="connsiteX6" fmla="*/ 2904344 w 2904344"/>
              <a:gd name="connsiteY6" fmla="*/ 1162050 h 1162050"/>
              <a:gd name="connsiteX7" fmla="*/ 0 w 2904344"/>
              <a:gd name="connsiteY7" fmla="*/ 1121469 h 1162050"/>
              <a:gd name="connsiteX0" fmla="*/ 0 w 2904344"/>
              <a:gd name="connsiteY0" fmla="*/ 1121469 h 1162050"/>
              <a:gd name="connsiteX1" fmla="*/ 899331 w 2904344"/>
              <a:gd name="connsiteY1" fmla="*/ 361950 h 1162050"/>
              <a:gd name="connsiteX2" fmla="*/ 613581 w 2904344"/>
              <a:gd name="connsiteY2" fmla="*/ 361950 h 1162050"/>
              <a:gd name="connsiteX3" fmla="*/ 1461306 w 2904344"/>
              <a:gd name="connsiteY3" fmla="*/ 0 h 1162050"/>
              <a:gd name="connsiteX4" fmla="*/ 2304269 w 2904344"/>
              <a:gd name="connsiteY4" fmla="*/ 361950 h 1162050"/>
              <a:gd name="connsiteX5" fmla="*/ 2004231 w 2904344"/>
              <a:gd name="connsiteY5" fmla="*/ 366712 h 1162050"/>
              <a:gd name="connsiteX6" fmla="*/ 2904344 w 2904344"/>
              <a:gd name="connsiteY6" fmla="*/ 1162050 h 1162050"/>
              <a:gd name="connsiteX7" fmla="*/ 0 w 2904344"/>
              <a:gd name="connsiteY7" fmla="*/ 1121469 h 1162050"/>
              <a:gd name="connsiteX0" fmla="*/ 0 w 2904344"/>
              <a:gd name="connsiteY0" fmla="*/ 1121469 h 1162050"/>
              <a:gd name="connsiteX1" fmla="*/ 899331 w 2904344"/>
              <a:gd name="connsiteY1" fmla="*/ 361950 h 1162050"/>
              <a:gd name="connsiteX2" fmla="*/ 613581 w 2904344"/>
              <a:gd name="connsiteY2" fmla="*/ 361950 h 1162050"/>
              <a:gd name="connsiteX3" fmla="*/ 1461306 w 2904344"/>
              <a:gd name="connsiteY3" fmla="*/ 0 h 1162050"/>
              <a:gd name="connsiteX4" fmla="*/ 2304269 w 2904344"/>
              <a:gd name="connsiteY4" fmla="*/ 361950 h 1162050"/>
              <a:gd name="connsiteX5" fmla="*/ 2004231 w 2904344"/>
              <a:gd name="connsiteY5" fmla="*/ 366712 h 1162050"/>
              <a:gd name="connsiteX6" fmla="*/ 2904344 w 2904344"/>
              <a:gd name="connsiteY6" fmla="*/ 1162050 h 1162050"/>
              <a:gd name="connsiteX7" fmla="*/ 0 w 2904344"/>
              <a:gd name="connsiteY7" fmla="*/ 1121469 h 1162050"/>
              <a:gd name="connsiteX0" fmla="*/ 0 w 2904344"/>
              <a:gd name="connsiteY0" fmla="*/ 1121469 h 1162050"/>
              <a:gd name="connsiteX1" fmla="*/ 899331 w 2904344"/>
              <a:gd name="connsiteY1" fmla="*/ 361950 h 1162050"/>
              <a:gd name="connsiteX2" fmla="*/ 613581 w 2904344"/>
              <a:gd name="connsiteY2" fmla="*/ 361950 h 1162050"/>
              <a:gd name="connsiteX3" fmla="*/ 1461306 w 2904344"/>
              <a:gd name="connsiteY3" fmla="*/ 0 h 1162050"/>
              <a:gd name="connsiteX4" fmla="*/ 2304269 w 2904344"/>
              <a:gd name="connsiteY4" fmla="*/ 361950 h 1162050"/>
              <a:gd name="connsiteX5" fmla="*/ 2004231 w 2904344"/>
              <a:gd name="connsiteY5" fmla="*/ 366712 h 1162050"/>
              <a:gd name="connsiteX6" fmla="*/ 2904344 w 2904344"/>
              <a:gd name="connsiteY6" fmla="*/ 1162050 h 1162050"/>
              <a:gd name="connsiteX7" fmla="*/ 0 w 2904344"/>
              <a:gd name="connsiteY7" fmla="*/ 1121469 h 1162050"/>
              <a:gd name="connsiteX0" fmla="*/ 0 w 2904344"/>
              <a:gd name="connsiteY0" fmla="*/ 1121469 h 1162050"/>
              <a:gd name="connsiteX1" fmla="*/ 899331 w 2904344"/>
              <a:gd name="connsiteY1" fmla="*/ 361950 h 1162050"/>
              <a:gd name="connsiteX2" fmla="*/ 613581 w 2904344"/>
              <a:gd name="connsiteY2" fmla="*/ 361950 h 1162050"/>
              <a:gd name="connsiteX3" fmla="*/ 1461306 w 2904344"/>
              <a:gd name="connsiteY3" fmla="*/ 0 h 1162050"/>
              <a:gd name="connsiteX4" fmla="*/ 2304269 w 2904344"/>
              <a:gd name="connsiteY4" fmla="*/ 361950 h 1162050"/>
              <a:gd name="connsiteX5" fmla="*/ 2004231 w 2904344"/>
              <a:gd name="connsiteY5" fmla="*/ 366712 h 1162050"/>
              <a:gd name="connsiteX6" fmla="*/ 2904344 w 2904344"/>
              <a:gd name="connsiteY6" fmla="*/ 1162050 h 1162050"/>
              <a:gd name="connsiteX7" fmla="*/ 0 w 2904344"/>
              <a:gd name="connsiteY7" fmla="*/ 1121469 h 1162050"/>
              <a:gd name="connsiteX0" fmla="*/ 0 w 2904344"/>
              <a:gd name="connsiteY0" fmla="*/ 1121469 h 1162050"/>
              <a:gd name="connsiteX1" fmla="*/ 899331 w 2904344"/>
              <a:gd name="connsiteY1" fmla="*/ 361950 h 1162050"/>
              <a:gd name="connsiteX2" fmla="*/ 613581 w 2904344"/>
              <a:gd name="connsiteY2" fmla="*/ 361950 h 1162050"/>
              <a:gd name="connsiteX3" fmla="*/ 1461306 w 2904344"/>
              <a:gd name="connsiteY3" fmla="*/ 0 h 1162050"/>
              <a:gd name="connsiteX4" fmla="*/ 2304269 w 2904344"/>
              <a:gd name="connsiteY4" fmla="*/ 361950 h 1162050"/>
              <a:gd name="connsiteX5" fmla="*/ 2004231 w 2904344"/>
              <a:gd name="connsiteY5" fmla="*/ 366712 h 1162050"/>
              <a:gd name="connsiteX6" fmla="*/ 2904344 w 2904344"/>
              <a:gd name="connsiteY6" fmla="*/ 1162050 h 1162050"/>
              <a:gd name="connsiteX7" fmla="*/ 0 w 2904344"/>
              <a:gd name="connsiteY7" fmla="*/ 1121469 h 1162050"/>
              <a:gd name="connsiteX0" fmla="*/ 0 w 2904344"/>
              <a:gd name="connsiteY0" fmla="*/ 1121469 h 1162050"/>
              <a:gd name="connsiteX1" fmla="*/ 899331 w 2904344"/>
              <a:gd name="connsiteY1" fmla="*/ 361950 h 1162050"/>
              <a:gd name="connsiteX2" fmla="*/ 613581 w 2904344"/>
              <a:gd name="connsiteY2" fmla="*/ 361950 h 1162050"/>
              <a:gd name="connsiteX3" fmla="*/ 1461306 w 2904344"/>
              <a:gd name="connsiteY3" fmla="*/ 0 h 1162050"/>
              <a:gd name="connsiteX4" fmla="*/ 2304269 w 2904344"/>
              <a:gd name="connsiteY4" fmla="*/ 361950 h 1162050"/>
              <a:gd name="connsiteX5" fmla="*/ 2004231 w 2904344"/>
              <a:gd name="connsiteY5" fmla="*/ 366712 h 1162050"/>
              <a:gd name="connsiteX6" fmla="*/ 2904344 w 2904344"/>
              <a:gd name="connsiteY6" fmla="*/ 1162050 h 1162050"/>
              <a:gd name="connsiteX7" fmla="*/ 0 w 2904344"/>
              <a:gd name="connsiteY7" fmla="*/ 1121469 h 1162050"/>
              <a:gd name="connsiteX0" fmla="*/ 0 w 2904344"/>
              <a:gd name="connsiteY0" fmla="*/ 1121469 h 1162050"/>
              <a:gd name="connsiteX1" fmla="*/ 899331 w 2904344"/>
              <a:gd name="connsiteY1" fmla="*/ 361950 h 1162050"/>
              <a:gd name="connsiteX2" fmla="*/ 613581 w 2904344"/>
              <a:gd name="connsiteY2" fmla="*/ 361950 h 1162050"/>
              <a:gd name="connsiteX3" fmla="*/ 1461306 w 2904344"/>
              <a:gd name="connsiteY3" fmla="*/ 0 h 1162050"/>
              <a:gd name="connsiteX4" fmla="*/ 2304269 w 2904344"/>
              <a:gd name="connsiteY4" fmla="*/ 361950 h 1162050"/>
              <a:gd name="connsiteX5" fmla="*/ 2004231 w 2904344"/>
              <a:gd name="connsiteY5" fmla="*/ 366712 h 1162050"/>
              <a:gd name="connsiteX6" fmla="*/ 2904344 w 2904344"/>
              <a:gd name="connsiteY6" fmla="*/ 1162050 h 1162050"/>
              <a:gd name="connsiteX7" fmla="*/ 0 w 2904344"/>
              <a:gd name="connsiteY7" fmla="*/ 1121469 h 1162050"/>
              <a:gd name="connsiteX0" fmla="*/ 0 w 2904344"/>
              <a:gd name="connsiteY0" fmla="*/ 1121469 h 1162050"/>
              <a:gd name="connsiteX1" fmla="*/ 899331 w 2904344"/>
              <a:gd name="connsiteY1" fmla="*/ 361950 h 1162050"/>
              <a:gd name="connsiteX2" fmla="*/ 613581 w 2904344"/>
              <a:gd name="connsiteY2" fmla="*/ 361950 h 1162050"/>
              <a:gd name="connsiteX3" fmla="*/ 1461306 w 2904344"/>
              <a:gd name="connsiteY3" fmla="*/ 0 h 1162050"/>
              <a:gd name="connsiteX4" fmla="*/ 2304269 w 2904344"/>
              <a:gd name="connsiteY4" fmla="*/ 361950 h 1162050"/>
              <a:gd name="connsiteX5" fmla="*/ 2004231 w 2904344"/>
              <a:gd name="connsiteY5" fmla="*/ 366712 h 1162050"/>
              <a:gd name="connsiteX6" fmla="*/ 2904344 w 2904344"/>
              <a:gd name="connsiteY6" fmla="*/ 1162050 h 1162050"/>
              <a:gd name="connsiteX7" fmla="*/ 0 w 2904344"/>
              <a:gd name="connsiteY7" fmla="*/ 1121469 h 1162050"/>
              <a:gd name="connsiteX0" fmla="*/ 0 w 2904344"/>
              <a:gd name="connsiteY0" fmla="*/ 1121469 h 1162050"/>
              <a:gd name="connsiteX1" fmla="*/ 899331 w 2904344"/>
              <a:gd name="connsiteY1" fmla="*/ 361950 h 1162050"/>
              <a:gd name="connsiteX2" fmla="*/ 613581 w 2904344"/>
              <a:gd name="connsiteY2" fmla="*/ 361950 h 1162050"/>
              <a:gd name="connsiteX3" fmla="*/ 1461306 w 2904344"/>
              <a:gd name="connsiteY3" fmla="*/ 0 h 1162050"/>
              <a:gd name="connsiteX4" fmla="*/ 2304269 w 2904344"/>
              <a:gd name="connsiteY4" fmla="*/ 361950 h 1162050"/>
              <a:gd name="connsiteX5" fmla="*/ 2004231 w 2904344"/>
              <a:gd name="connsiteY5" fmla="*/ 366712 h 1162050"/>
              <a:gd name="connsiteX6" fmla="*/ 2904344 w 2904344"/>
              <a:gd name="connsiteY6" fmla="*/ 1162050 h 1162050"/>
              <a:gd name="connsiteX7" fmla="*/ 0 w 2904344"/>
              <a:gd name="connsiteY7" fmla="*/ 1121469 h 1162050"/>
              <a:gd name="connsiteX0" fmla="*/ 0 w 2904344"/>
              <a:gd name="connsiteY0" fmla="*/ 1193477 h 1193477"/>
              <a:gd name="connsiteX1" fmla="*/ 899331 w 2904344"/>
              <a:gd name="connsiteY1" fmla="*/ 361950 h 1193477"/>
              <a:gd name="connsiteX2" fmla="*/ 613581 w 2904344"/>
              <a:gd name="connsiteY2" fmla="*/ 361950 h 1193477"/>
              <a:gd name="connsiteX3" fmla="*/ 1461306 w 2904344"/>
              <a:gd name="connsiteY3" fmla="*/ 0 h 1193477"/>
              <a:gd name="connsiteX4" fmla="*/ 2304269 w 2904344"/>
              <a:gd name="connsiteY4" fmla="*/ 361950 h 1193477"/>
              <a:gd name="connsiteX5" fmla="*/ 2004231 w 2904344"/>
              <a:gd name="connsiteY5" fmla="*/ 366712 h 1193477"/>
              <a:gd name="connsiteX6" fmla="*/ 2904344 w 2904344"/>
              <a:gd name="connsiteY6" fmla="*/ 1162050 h 1193477"/>
              <a:gd name="connsiteX7" fmla="*/ 0 w 2904344"/>
              <a:gd name="connsiteY7" fmla="*/ 1193477 h 1193477"/>
              <a:gd name="connsiteX0" fmla="*/ 0 w 2904344"/>
              <a:gd name="connsiteY0" fmla="*/ 1193477 h 1193477"/>
              <a:gd name="connsiteX1" fmla="*/ 899331 w 2904344"/>
              <a:gd name="connsiteY1" fmla="*/ 361950 h 1193477"/>
              <a:gd name="connsiteX2" fmla="*/ 613581 w 2904344"/>
              <a:gd name="connsiteY2" fmla="*/ 361950 h 1193477"/>
              <a:gd name="connsiteX3" fmla="*/ 1461306 w 2904344"/>
              <a:gd name="connsiteY3" fmla="*/ 0 h 1193477"/>
              <a:gd name="connsiteX4" fmla="*/ 2304269 w 2904344"/>
              <a:gd name="connsiteY4" fmla="*/ 361950 h 1193477"/>
              <a:gd name="connsiteX5" fmla="*/ 2004231 w 2904344"/>
              <a:gd name="connsiteY5" fmla="*/ 366712 h 1193477"/>
              <a:gd name="connsiteX6" fmla="*/ 2904344 w 2904344"/>
              <a:gd name="connsiteY6" fmla="*/ 1162050 h 1193477"/>
              <a:gd name="connsiteX7" fmla="*/ 0 w 2904344"/>
              <a:gd name="connsiteY7" fmla="*/ 1193477 h 11934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04344" h="1193477">
                <a:moveTo>
                  <a:pt x="0" y="1193477"/>
                </a:moveTo>
                <a:cubicBezTo>
                  <a:pt x="569479" y="906967"/>
                  <a:pt x="742380" y="688074"/>
                  <a:pt x="899331" y="361950"/>
                </a:cubicBezTo>
                <a:lnTo>
                  <a:pt x="613581" y="361950"/>
                </a:lnTo>
                <a:lnTo>
                  <a:pt x="1461306" y="0"/>
                </a:lnTo>
                <a:lnTo>
                  <a:pt x="2304269" y="361950"/>
                </a:lnTo>
                <a:lnTo>
                  <a:pt x="2004231" y="366712"/>
                </a:lnTo>
                <a:cubicBezTo>
                  <a:pt x="2128069" y="652587"/>
                  <a:pt x="2411537" y="956183"/>
                  <a:pt x="2904344" y="1162050"/>
                </a:cubicBezTo>
                <a:lnTo>
                  <a:pt x="0" y="1193477"/>
                </a:lnTo>
                <a:close/>
              </a:path>
            </a:pathLst>
          </a:custGeom>
          <a:gradFill>
            <a:gsLst>
              <a:gs pos="24000">
                <a:srgbClr val="0070C0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 w="19050">
            <a:noFill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373467" y="3717032"/>
            <a:ext cx="8334909" cy="2401247"/>
          </a:xfrm>
          <a:prstGeom prst="roundRect">
            <a:avLst>
              <a:gd name="adj" fmla="val 2505"/>
            </a:avLst>
          </a:prstGeom>
          <a:gradFill flip="none" rotWithShape="1">
            <a:gsLst>
              <a:gs pos="100000">
                <a:schemeClr val="bg1"/>
              </a:gs>
              <a:gs pos="19000">
                <a:schemeClr val="bg1">
                  <a:lumMod val="95000"/>
                </a:schemeClr>
              </a:gs>
            </a:gsLst>
            <a:lin ang="2700000" scaled="1"/>
            <a:tileRect/>
          </a:gradFill>
          <a:ln w="28575">
            <a:solidFill>
              <a:srgbClr val="0070C0"/>
            </a:solidFill>
            <a:headEnd type="oval"/>
            <a:tailEnd type="oval"/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indent="0">
              <a:buNone/>
            </a:pPr>
            <a:r>
              <a:rPr lang="ko-KR" altLang="en-US" sz="2000" dirty="0"/>
              <a:t>경제상의 이익은 간행물의 거래에 부수하여 판매자가 </a:t>
            </a:r>
            <a:r>
              <a:rPr lang="ko-KR" altLang="en-US" sz="2000" b="1" dirty="0"/>
              <a:t>독서진흥</a:t>
            </a:r>
            <a:r>
              <a:rPr lang="ko-KR" altLang="en-US" sz="2000" dirty="0"/>
              <a:t>과 </a:t>
            </a:r>
            <a:r>
              <a:rPr lang="ko-KR" altLang="en-US" sz="2000" b="1" dirty="0"/>
              <a:t>도서 소비촉진</a:t>
            </a:r>
            <a:r>
              <a:rPr lang="ko-KR" altLang="en-US" sz="2000" dirty="0"/>
              <a:t> 및 </a:t>
            </a:r>
            <a:r>
              <a:rPr lang="ko-KR" altLang="en-US" sz="2000" b="1" dirty="0"/>
              <a:t>소비자의 후생증진을 위해 제공하는 것</a:t>
            </a:r>
            <a:r>
              <a:rPr lang="ko-KR" altLang="en-US" sz="2000" dirty="0"/>
              <a:t>이므로 거래대상 간행물의 </a:t>
            </a:r>
            <a:r>
              <a:rPr lang="en-US" altLang="ko-KR" sz="2000" dirty="0"/>
              <a:t>MARC </a:t>
            </a:r>
            <a:r>
              <a:rPr lang="ko-KR" altLang="en-US" sz="2000" dirty="0"/>
              <a:t>작업</a:t>
            </a:r>
            <a:r>
              <a:rPr lang="en-US" altLang="ko-KR" sz="2000" dirty="0"/>
              <a:t>, </a:t>
            </a:r>
            <a:r>
              <a:rPr lang="ko-KR" altLang="en-US" sz="2000" dirty="0"/>
              <a:t>장비용역 또는 저자강연회 지원 등은 </a:t>
            </a:r>
            <a:r>
              <a:rPr lang="ko-KR" altLang="en-US" sz="2000" dirty="0" smtClean="0"/>
              <a:t>도서관이</a:t>
            </a:r>
            <a:endParaRPr lang="en-US" altLang="ko-KR" sz="2000" dirty="0" smtClean="0"/>
          </a:p>
          <a:p>
            <a:pPr marL="0" indent="0">
              <a:buNone/>
            </a:pPr>
            <a:r>
              <a:rPr lang="ko-KR" altLang="en-US" sz="2000" dirty="0" smtClean="0"/>
              <a:t> </a:t>
            </a:r>
            <a:r>
              <a:rPr lang="ko-KR" altLang="en-US" sz="2000" b="1" dirty="0">
                <a:solidFill>
                  <a:srgbClr val="0033CC"/>
                </a:solidFill>
              </a:rPr>
              <a:t>별도의 계약을 통해 추진해야 할 사업</a:t>
            </a:r>
            <a:r>
              <a:rPr lang="ko-KR" altLang="en-US" sz="2000" dirty="0"/>
              <a:t>으로서의 성격이 강한 </a:t>
            </a:r>
            <a:r>
              <a:rPr lang="ko-KR" altLang="en-US" sz="2000" dirty="0" smtClean="0"/>
              <a:t>것으로</a:t>
            </a:r>
            <a:endParaRPr lang="en-US" altLang="ko-KR" sz="2000" dirty="0" smtClean="0"/>
          </a:p>
          <a:p>
            <a:pPr marL="0" indent="0">
              <a:buNone/>
            </a:pPr>
            <a:endParaRPr lang="en-US" altLang="ko-KR" sz="900" b="1" dirty="0"/>
          </a:p>
          <a:p>
            <a:pPr marL="0" indent="0">
              <a:buNone/>
            </a:pPr>
            <a:r>
              <a:rPr lang="en-US" altLang="ko-KR" sz="2000" b="1" dirty="0" smtClean="0"/>
              <a:t>- </a:t>
            </a:r>
            <a:r>
              <a:rPr lang="ko-KR" altLang="en-US" sz="2000" b="1" dirty="0" smtClean="0"/>
              <a:t>경제상 </a:t>
            </a:r>
            <a:r>
              <a:rPr lang="ko-KR" altLang="en-US" sz="2000" b="1" dirty="0"/>
              <a:t>이익에 해당되지 않음</a:t>
            </a:r>
            <a:endParaRPr lang="ko-KR" altLang="en-US" sz="2000" dirty="0"/>
          </a:p>
        </p:txBody>
      </p:sp>
      <p:grpSp>
        <p:nvGrpSpPr>
          <p:cNvPr id="20" name="그룹 19"/>
          <p:cNvGrpSpPr/>
          <p:nvPr/>
        </p:nvGrpSpPr>
        <p:grpSpPr>
          <a:xfrm rot="19013345">
            <a:off x="338392" y="3343115"/>
            <a:ext cx="401545" cy="634515"/>
            <a:chOff x="2699792" y="2384884"/>
            <a:chExt cx="344780" cy="544815"/>
          </a:xfrm>
        </p:grpSpPr>
        <p:sp>
          <p:nvSpPr>
            <p:cNvPr id="21" name="자유형 20"/>
            <p:cNvSpPr/>
            <p:nvPr/>
          </p:nvSpPr>
          <p:spPr>
            <a:xfrm>
              <a:off x="2735797" y="2644085"/>
              <a:ext cx="134324" cy="285614"/>
            </a:xfrm>
            <a:custGeom>
              <a:avLst/>
              <a:gdLst>
                <a:gd name="connsiteX0" fmla="*/ 127000 w 203200"/>
                <a:gd name="connsiteY0" fmla="*/ 0 h 279400"/>
                <a:gd name="connsiteX1" fmla="*/ 0 w 203200"/>
                <a:gd name="connsiteY1" fmla="*/ 279400 h 279400"/>
                <a:gd name="connsiteX2" fmla="*/ 203200 w 203200"/>
                <a:gd name="connsiteY2" fmla="*/ 6350 h 279400"/>
                <a:gd name="connsiteX3" fmla="*/ 127000 w 203200"/>
                <a:gd name="connsiteY3" fmla="*/ 0 h 279400"/>
                <a:gd name="connsiteX0" fmla="*/ 53950 w 130150"/>
                <a:gd name="connsiteY0" fmla="*/ 0 h 226132"/>
                <a:gd name="connsiteX1" fmla="*/ 0 w 130150"/>
                <a:gd name="connsiteY1" fmla="*/ 226132 h 226132"/>
                <a:gd name="connsiteX2" fmla="*/ 130150 w 130150"/>
                <a:gd name="connsiteY2" fmla="*/ 6350 h 226132"/>
                <a:gd name="connsiteX3" fmla="*/ 53950 w 130150"/>
                <a:gd name="connsiteY3" fmla="*/ 0 h 226132"/>
                <a:gd name="connsiteX0" fmla="*/ 53950 w 130150"/>
                <a:gd name="connsiteY0" fmla="*/ 0 h 226132"/>
                <a:gd name="connsiteX1" fmla="*/ 0 w 130150"/>
                <a:gd name="connsiteY1" fmla="*/ 226132 h 226132"/>
                <a:gd name="connsiteX2" fmla="*/ 130150 w 130150"/>
                <a:gd name="connsiteY2" fmla="*/ 6350 h 226132"/>
                <a:gd name="connsiteX3" fmla="*/ 53950 w 130150"/>
                <a:gd name="connsiteY3" fmla="*/ 0 h 226132"/>
                <a:gd name="connsiteX0" fmla="*/ 53950 w 130150"/>
                <a:gd name="connsiteY0" fmla="*/ 0 h 226132"/>
                <a:gd name="connsiteX1" fmla="*/ 0 w 130150"/>
                <a:gd name="connsiteY1" fmla="*/ 226132 h 226132"/>
                <a:gd name="connsiteX2" fmla="*/ 130150 w 130150"/>
                <a:gd name="connsiteY2" fmla="*/ 6350 h 226132"/>
                <a:gd name="connsiteX3" fmla="*/ 53950 w 130150"/>
                <a:gd name="connsiteY3" fmla="*/ 0 h 226132"/>
                <a:gd name="connsiteX0" fmla="*/ 53950 w 130150"/>
                <a:gd name="connsiteY0" fmla="*/ 0 h 226132"/>
                <a:gd name="connsiteX1" fmla="*/ 0 w 130150"/>
                <a:gd name="connsiteY1" fmla="*/ 226132 h 226132"/>
                <a:gd name="connsiteX2" fmla="*/ 130150 w 130150"/>
                <a:gd name="connsiteY2" fmla="*/ 6350 h 226132"/>
                <a:gd name="connsiteX3" fmla="*/ 53950 w 130150"/>
                <a:gd name="connsiteY3" fmla="*/ 0 h 226132"/>
                <a:gd name="connsiteX0" fmla="*/ 53950 w 130150"/>
                <a:gd name="connsiteY0" fmla="*/ 0 h 226132"/>
                <a:gd name="connsiteX1" fmla="*/ 0 w 130150"/>
                <a:gd name="connsiteY1" fmla="*/ 226132 h 226132"/>
                <a:gd name="connsiteX2" fmla="*/ 130150 w 130150"/>
                <a:gd name="connsiteY2" fmla="*/ 6350 h 226132"/>
                <a:gd name="connsiteX3" fmla="*/ 53950 w 130150"/>
                <a:gd name="connsiteY3" fmla="*/ 0 h 226132"/>
                <a:gd name="connsiteX0" fmla="*/ 53950 w 130150"/>
                <a:gd name="connsiteY0" fmla="*/ 0 h 226132"/>
                <a:gd name="connsiteX1" fmla="*/ 0 w 130150"/>
                <a:gd name="connsiteY1" fmla="*/ 226132 h 226132"/>
                <a:gd name="connsiteX2" fmla="*/ 130150 w 130150"/>
                <a:gd name="connsiteY2" fmla="*/ 6350 h 226132"/>
                <a:gd name="connsiteX3" fmla="*/ 53950 w 130150"/>
                <a:gd name="connsiteY3" fmla="*/ 0 h 226132"/>
                <a:gd name="connsiteX0" fmla="*/ 53950 w 130150"/>
                <a:gd name="connsiteY0" fmla="*/ 0 h 226132"/>
                <a:gd name="connsiteX1" fmla="*/ 0 w 130150"/>
                <a:gd name="connsiteY1" fmla="*/ 226132 h 226132"/>
                <a:gd name="connsiteX2" fmla="*/ 130150 w 130150"/>
                <a:gd name="connsiteY2" fmla="*/ 6350 h 226132"/>
                <a:gd name="connsiteX3" fmla="*/ 53950 w 130150"/>
                <a:gd name="connsiteY3" fmla="*/ 0 h 226132"/>
                <a:gd name="connsiteX0" fmla="*/ 53950 w 108012"/>
                <a:gd name="connsiteY0" fmla="*/ 0 h 226132"/>
                <a:gd name="connsiteX1" fmla="*/ 0 w 108012"/>
                <a:gd name="connsiteY1" fmla="*/ 226132 h 226132"/>
                <a:gd name="connsiteX2" fmla="*/ 108012 w 108012"/>
                <a:gd name="connsiteY2" fmla="*/ 0 h 226132"/>
                <a:gd name="connsiteX3" fmla="*/ 53950 w 108012"/>
                <a:gd name="connsiteY3" fmla="*/ 0 h 226132"/>
                <a:gd name="connsiteX0" fmla="*/ 53950 w 108012"/>
                <a:gd name="connsiteY0" fmla="*/ 0 h 226132"/>
                <a:gd name="connsiteX1" fmla="*/ 0 w 108012"/>
                <a:gd name="connsiteY1" fmla="*/ 226132 h 226132"/>
                <a:gd name="connsiteX2" fmla="*/ 108012 w 108012"/>
                <a:gd name="connsiteY2" fmla="*/ 0 h 226132"/>
                <a:gd name="connsiteX3" fmla="*/ 53950 w 108012"/>
                <a:gd name="connsiteY3" fmla="*/ 0 h 226132"/>
                <a:gd name="connsiteX0" fmla="*/ 72008 w 108012"/>
                <a:gd name="connsiteY0" fmla="*/ 0 h 226132"/>
                <a:gd name="connsiteX1" fmla="*/ 0 w 108012"/>
                <a:gd name="connsiteY1" fmla="*/ 226132 h 226132"/>
                <a:gd name="connsiteX2" fmla="*/ 108012 w 108012"/>
                <a:gd name="connsiteY2" fmla="*/ 0 h 226132"/>
                <a:gd name="connsiteX3" fmla="*/ 72008 w 108012"/>
                <a:gd name="connsiteY3" fmla="*/ 0 h 226132"/>
                <a:gd name="connsiteX0" fmla="*/ 72008 w 108012"/>
                <a:gd name="connsiteY0" fmla="*/ 0 h 226132"/>
                <a:gd name="connsiteX1" fmla="*/ 0 w 108012"/>
                <a:gd name="connsiteY1" fmla="*/ 226132 h 226132"/>
                <a:gd name="connsiteX2" fmla="*/ 108012 w 108012"/>
                <a:gd name="connsiteY2" fmla="*/ 0 h 226132"/>
                <a:gd name="connsiteX3" fmla="*/ 72008 w 108012"/>
                <a:gd name="connsiteY3" fmla="*/ 0 h 226132"/>
                <a:gd name="connsiteX0" fmla="*/ 72008 w 108012"/>
                <a:gd name="connsiteY0" fmla="*/ 0 h 226132"/>
                <a:gd name="connsiteX1" fmla="*/ 0 w 108012"/>
                <a:gd name="connsiteY1" fmla="*/ 226132 h 226132"/>
                <a:gd name="connsiteX2" fmla="*/ 108012 w 108012"/>
                <a:gd name="connsiteY2" fmla="*/ 0 h 226132"/>
                <a:gd name="connsiteX3" fmla="*/ 72008 w 108012"/>
                <a:gd name="connsiteY3" fmla="*/ 0 h 226132"/>
                <a:gd name="connsiteX0" fmla="*/ 72008 w 108012"/>
                <a:gd name="connsiteY0" fmla="*/ 0 h 226132"/>
                <a:gd name="connsiteX1" fmla="*/ 0 w 108012"/>
                <a:gd name="connsiteY1" fmla="*/ 226132 h 226132"/>
                <a:gd name="connsiteX2" fmla="*/ 108012 w 108012"/>
                <a:gd name="connsiteY2" fmla="*/ 0 h 226132"/>
                <a:gd name="connsiteX3" fmla="*/ 72008 w 108012"/>
                <a:gd name="connsiteY3" fmla="*/ 0 h 226132"/>
                <a:gd name="connsiteX0" fmla="*/ 65881 w 108012"/>
                <a:gd name="connsiteY0" fmla="*/ 0 h 229667"/>
                <a:gd name="connsiteX1" fmla="*/ 0 w 108012"/>
                <a:gd name="connsiteY1" fmla="*/ 229667 h 229667"/>
                <a:gd name="connsiteX2" fmla="*/ 108012 w 108012"/>
                <a:gd name="connsiteY2" fmla="*/ 3535 h 229667"/>
                <a:gd name="connsiteX3" fmla="*/ 65881 w 108012"/>
                <a:gd name="connsiteY3" fmla="*/ 0 h 229667"/>
                <a:gd name="connsiteX0" fmla="*/ 65881 w 108012"/>
                <a:gd name="connsiteY0" fmla="*/ 0 h 229667"/>
                <a:gd name="connsiteX1" fmla="*/ 0 w 108012"/>
                <a:gd name="connsiteY1" fmla="*/ 229667 h 229667"/>
                <a:gd name="connsiteX2" fmla="*/ 108012 w 108012"/>
                <a:gd name="connsiteY2" fmla="*/ 3535 h 229667"/>
                <a:gd name="connsiteX3" fmla="*/ 65881 w 108012"/>
                <a:gd name="connsiteY3" fmla="*/ 0 h 229667"/>
                <a:gd name="connsiteX0" fmla="*/ 65881 w 108012"/>
                <a:gd name="connsiteY0" fmla="*/ 0 h 229667"/>
                <a:gd name="connsiteX1" fmla="*/ 0 w 108012"/>
                <a:gd name="connsiteY1" fmla="*/ 229667 h 229667"/>
                <a:gd name="connsiteX2" fmla="*/ 108012 w 108012"/>
                <a:gd name="connsiteY2" fmla="*/ 3535 h 229667"/>
                <a:gd name="connsiteX3" fmla="*/ 65881 w 108012"/>
                <a:gd name="connsiteY3" fmla="*/ 0 h 229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8012" h="229667">
                  <a:moveTo>
                    <a:pt x="65881" y="0"/>
                  </a:moveTo>
                  <a:cubicBezTo>
                    <a:pt x="13989" y="170218"/>
                    <a:pt x="14807" y="145050"/>
                    <a:pt x="0" y="229667"/>
                  </a:cubicBezTo>
                  <a:cubicBezTo>
                    <a:pt x="60212" y="160858"/>
                    <a:pt x="80727" y="78247"/>
                    <a:pt x="108012" y="3535"/>
                  </a:cubicBezTo>
                  <a:lnTo>
                    <a:pt x="65881" y="0"/>
                  </a:lnTo>
                  <a:close/>
                </a:path>
              </a:pathLst>
            </a:custGeom>
            <a:gradFill flip="none" rotWithShape="1">
              <a:gsLst>
                <a:gs pos="89000">
                  <a:schemeClr val="bg1">
                    <a:lumMod val="65000"/>
                  </a:schemeClr>
                </a:gs>
                <a:gs pos="50000">
                  <a:schemeClr val="bg1">
                    <a:lumMod val="75000"/>
                  </a:schemeClr>
                </a:gs>
                <a:gs pos="13000">
                  <a:schemeClr val="bg1">
                    <a:lumMod val="95000"/>
                  </a:schemeClr>
                </a:gs>
              </a:gsLst>
              <a:lin ang="16200000" scaled="1"/>
              <a:tileRect/>
            </a:gradFill>
            <a:ln w="9525">
              <a:noFill/>
              <a:headEnd type="oval"/>
              <a:tailEnd type="oval"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 prstMaterial="metal">
              <a:bevelT w="114300" h="31750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22" name="그룹 39"/>
            <p:cNvGrpSpPr/>
            <p:nvPr/>
          </p:nvGrpSpPr>
          <p:grpSpPr>
            <a:xfrm>
              <a:off x="2699792" y="2384884"/>
              <a:ext cx="344780" cy="330491"/>
              <a:chOff x="5589449" y="2600908"/>
              <a:chExt cx="1866811" cy="1789435"/>
            </a:xfrm>
          </p:grpSpPr>
          <p:sp>
            <p:nvSpPr>
              <p:cNvPr id="23" name="타원 22"/>
              <p:cNvSpPr/>
              <p:nvPr/>
            </p:nvSpPr>
            <p:spPr>
              <a:xfrm>
                <a:off x="5652120" y="2734159"/>
                <a:ext cx="1656184" cy="1656184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8FDFE8"/>
                  </a:gs>
                  <a:gs pos="50000">
                    <a:srgbClr val="74CBD5"/>
                  </a:gs>
                  <a:gs pos="0">
                    <a:srgbClr val="328998"/>
                  </a:gs>
                </a:gsLst>
                <a:lin ang="13500000" scaled="1"/>
                <a:tileRect/>
              </a:gradFill>
              <a:ln w="15875">
                <a:solidFill>
                  <a:srgbClr val="E8E8E8"/>
                </a:solidFill>
                <a:headEnd type="oval"/>
                <a:tailEnd type="oval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24" name="그룹 172"/>
              <p:cNvGrpSpPr/>
              <p:nvPr/>
            </p:nvGrpSpPr>
            <p:grpSpPr>
              <a:xfrm>
                <a:off x="5589449" y="2600908"/>
                <a:ext cx="1866811" cy="1780471"/>
                <a:chOff x="5589449" y="2600908"/>
                <a:chExt cx="1866811" cy="1780471"/>
              </a:xfrm>
            </p:grpSpPr>
            <p:sp>
              <p:nvSpPr>
                <p:cNvPr id="25" name="자유형 24"/>
                <p:cNvSpPr/>
                <p:nvPr/>
              </p:nvSpPr>
              <p:spPr>
                <a:xfrm>
                  <a:off x="5688124" y="3356992"/>
                  <a:ext cx="1518981" cy="1023210"/>
                </a:xfrm>
                <a:custGeom>
                  <a:avLst/>
                  <a:gdLst>
                    <a:gd name="connsiteX0" fmla="*/ 0 w 1471613"/>
                    <a:gd name="connsiteY0" fmla="*/ 0 h 719137"/>
                    <a:gd name="connsiteX1" fmla="*/ 581025 w 1471613"/>
                    <a:gd name="connsiteY1" fmla="*/ 228600 h 719137"/>
                    <a:gd name="connsiteX2" fmla="*/ 876300 w 1471613"/>
                    <a:gd name="connsiteY2" fmla="*/ 128587 h 719137"/>
                    <a:gd name="connsiteX3" fmla="*/ 1471613 w 1471613"/>
                    <a:gd name="connsiteY3" fmla="*/ 285750 h 719137"/>
                    <a:gd name="connsiteX4" fmla="*/ 790575 w 1471613"/>
                    <a:gd name="connsiteY4" fmla="*/ 719137 h 719137"/>
                    <a:gd name="connsiteX5" fmla="*/ 0 w 1471613"/>
                    <a:gd name="connsiteY5" fmla="*/ 0 h 719137"/>
                    <a:gd name="connsiteX0" fmla="*/ 0 w 1471613"/>
                    <a:gd name="connsiteY0" fmla="*/ 0 h 719137"/>
                    <a:gd name="connsiteX1" fmla="*/ 581025 w 1471613"/>
                    <a:gd name="connsiteY1" fmla="*/ 228600 h 719137"/>
                    <a:gd name="connsiteX2" fmla="*/ 876300 w 1471613"/>
                    <a:gd name="connsiteY2" fmla="*/ 128587 h 719137"/>
                    <a:gd name="connsiteX3" fmla="*/ 1471613 w 1471613"/>
                    <a:gd name="connsiteY3" fmla="*/ 285750 h 719137"/>
                    <a:gd name="connsiteX4" fmla="*/ 790575 w 1471613"/>
                    <a:gd name="connsiteY4" fmla="*/ 719137 h 719137"/>
                    <a:gd name="connsiteX5" fmla="*/ 0 w 1471613"/>
                    <a:gd name="connsiteY5" fmla="*/ 0 h 719137"/>
                    <a:gd name="connsiteX0" fmla="*/ 0 w 1471613"/>
                    <a:gd name="connsiteY0" fmla="*/ 0 h 719137"/>
                    <a:gd name="connsiteX1" fmla="*/ 581025 w 1471613"/>
                    <a:gd name="connsiteY1" fmla="*/ 228600 h 719137"/>
                    <a:gd name="connsiteX2" fmla="*/ 876300 w 1471613"/>
                    <a:gd name="connsiteY2" fmla="*/ 128587 h 719137"/>
                    <a:gd name="connsiteX3" fmla="*/ 1471613 w 1471613"/>
                    <a:gd name="connsiteY3" fmla="*/ 285750 h 719137"/>
                    <a:gd name="connsiteX4" fmla="*/ 790575 w 1471613"/>
                    <a:gd name="connsiteY4" fmla="*/ 719137 h 719137"/>
                    <a:gd name="connsiteX5" fmla="*/ 0 w 1471613"/>
                    <a:gd name="connsiteY5" fmla="*/ 0 h 719137"/>
                    <a:gd name="connsiteX0" fmla="*/ 0 w 1471613"/>
                    <a:gd name="connsiteY0" fmla="*/ 0 h 719137"/>
                    <a:gd name="connsiteX1" fmla="*/ 581025 w 1471613"/>
                    <a:gd name="connsiteY1" fmla="*/ 228600 h 719137"/>
                    <a:gd name="connsiteX2" fmla="*/ 876300 w 1471613"/>
                    <a:gd name="connsiteY2" fmla="*/ 128587 h 719137"/>
                    <a:gd name="connsiteX3" fmla="*/ 1471613 w 1471613"/>
                    <a:gd name="connsiteY3" fmla="*/ 285750 h 719137"/>
                    <a:gd name="connsiteX4" fmla="*/ 790575 w 1471613"/>
                    <a:gd name="connsiteY4" fmla="*/ 719137 h 719137"/>
                    <a:gd name="connsiteX5" fmla="*/ 0 w 1471613"/>
                    <a:gd name="connsiteY5" fmla="*/ 0 h 719137"/>
                    <a:gd name="connsiteX0" fmla="*/ 0 w 1471613"/>
                    <a:gd name="connsiteY0" fmla="*/ 0 h 719137"/>
                    <a:gd name="connsiteX1" fmla="*/ 581025 w 1471613"/>
                    <a:gd name="connsiteY1" fmla="*/ 228600 h 719137"/>
                    <a:gd name="connsiteX2" fmla="*/ 876300 w 1471613"/>
                    <a:gd name="connsiteY2" fmla="*/ 128587 h 719137"/>
                    <a:gd name="connsiteX3" fmla="*/ 1471613 w 1471613"/>
                    <a:gd name="connsiteY3" fmla="*/ 285750 h 719137"/>
                    <a:gd name="connsiteX4" fmla="*/ 790575 w 1471613"/>
                    <a:gd name="connsiteY4" fmla="*/ 719137 h 719137"/>
                    <a:gd name="connsiteX5" fmla="*/ 0 w 1471613"/>
                    <a:gd name="connsiteY5" fmla="*/ 0 h 719137"/>
                    <a:gd name="connsiteX0" fmla="*/ 0 w 1471613"/>
                    <a:gd name="connsiteY0" fmla="*/ 0 h 719137"/>
                    <a:gd name="connsiteX1" fmla="*/ 581025 w 1471613"/>
                    <a:gd name="connsiteY1" fmla="*/ 228600 h 719137"/>
                    <a:gd name="connsiteX2" fmla="*/ 876300 w 1471613"/>
                    <a:gd name="connsiteY2" fmla="*/ 128587 h 719137"/>
                    <a:gd name="connsiteX3" fmla="*/ 1471613 w 1471613"/>
                    <a:gd name="connsiteY3" fmla="*/ 285750 h 719137"/>
                    <a:gd name="connsiteX4" fmla="*/ 790575 w 1471613"/>
                    <a:gd name="connsiteY4" fmla="*/ 719137 h 719137"/>
                    <a:gd name="connsiteX5" fmla="*/ 0 w 1471613"/>
                    <a:gd name="connsiteY5" fmla="*/ 0 h 719137"/>
                    <a:gd name="connsiteX0" fmla="*/ 0 w 1471613"/>
                    <a:gd name="connsiteY0" fmla="*/ 0 h 719137"/>
                    <a:gd name="connsiteX1" fmla="*/ 581025 w 1471613"/>
                    <a:gd name="connsiteY1" fmla="*/ 228600 h 719137"/>
                    <a:gd name="connsiteX2" fmla="*/ 876300 w 1471613"/>
                    <a:gd name="connsiteY2" fmla="*/ 128587 h 719137"/>
                    <a:gd name="connsiteX3" fmla="*/ 1471613 w 1471613"/>
                    <a:gd name="connsiteY3" fmla="*/ 285750 h 719137"/>
                    <a:gd name="connsiteX4" fmla="*/ 790575 w 1471613"/>
                    <a:gd name="connsiteY4" fmla="*/ 719137 h 719137"/>
                    <a:gd name="connsiteX5" fmla="*/ 0 w 1471613"/>
                    <a:gd name="connsiteY5" fmla="*/ 0 h 719137"/>
                    <a:gd name="connsiteX0" fmla="*/ 0 w 1471613"/>
                    <a:gd name="connsiteY0" fmla="*/ 0 h 719137"/>
                    <a:gd name="connsiteX1" fmla="*/ 581025 w 1471613"/>
                    <a:gd name="connsiteY1" fmla="*/ 228600 h 719137"/>
                    <a:gd name="connsiteX2" fmla="*/ 876300 w 1471613"/>
                    <a:gd name="connsiteY2" fmla="*/ 128587 h 719137"/>
                    <a:gd name="connsiteX3" fmla="*/ 1471613 w 1471613"/>
                    <a:gd name="connsiteY3" fmla="*/ 285750 h 719137"/>
                    <a:gd name="connsiteX4" fmla="*/ 790575 w 1471613"/>
                    <a:gd name="connsiteY4" fmla="*/ 719137 h 719137"/>
                    <a:gd name="connsiteX5" fmla="*/ 0 w 1471613"/>
                    <a:gd name="connsiteY5" fmla="*/ 0 h 719137"/>
                    <a:gd name="connsiteX0" fmla="*/ 0 w 1471613"/>
                    <a:gd name="connsiteY0" fmla="*/ 0 h 719137"/>
                    <a:gd name="connsiteX1" fmla="*/ 581025 w 1471613"/>
                    <a:gd name="connsiteY1" fmla="*/ 228600 h 719137"/>
                    <a:gd name="connsiteX2" fmla="*/ 876300 w 1471613"/>
                    <a:gd name="connsiteY2" fmla="*/ 128587 h 719137"/>
                    <a:gd name="connsiteX3" fmla="*/ 1471613 w 1471613"/>
                    <a:gd name="connsiteY3" fmla="*/ 285750 h 719137"/>
                    <a:gd name="connsiteX4" fmla="*/ 790575 w 1471613"/>
                    <a:gd name="connsiteY4" fmla="*/ 719137 h 719137"/>
                    <a:gd name="connsiteX5" fmla="*/ 0 w 1471613"/>
                    <a:gd name="connsiteY5" fmla="*/ 0 h 719137"/>
                    <a:gd name="connsiteX0" fmla="*/ 0 w 1471613"/>
                    <a:gd name="connsiteY0" fmla="*/ 0 h 719137"/>
                    <a:gd name="connsiteX1" fmla="*/ 581025 w 1471613"/>
                    <a:gd name="connsiteY1" fmla="*/ 228600 h 719137"/>
                    <a:gd name="connsiteX2" fmla="*/ 876300 w 1471613"/>
                    <a:gd name="connsiteY2" fmla="*/ 128587 h 719137"/>
                    <a:gd name="connsiteX3" fmla="*/ 1471613 w 1471613"/>
                    <a:gd name="connsiteY3" fmla="*/ 285750 h 719137"/>
                    <a:gd name="connsiteX4" fmla="*/ 790575 w 1471613"/>
                    <a:gd name="connsiteY4" fmla="*/ 719137 h 719137"/>
                    <a:gd name="connsiteX5" fmla="*/ 0 w 1471613"/>
                    <a:gd name="connsiteY5" fmla="*/ 0 h 719137"/>
                    <a:gd name="connsiteX0" fmla="*/ 113242 w 1584855"/>
                    <a:gd name="connsiteY0" fmla="*/ 109008 h 828145"/>
                    <a:gd name="connsiteX1" fmla="*/ 254765 w 1584855"/>
                    <a:gd name="connsiteY1" fmla="*/ 165773 h 828145"/>
                    <a:gd name="connsiteX2" fmla="*/ 694267 w 1584855"/>
                    <a:gd name="connsiteY2" fmla="*/ 337608 h 828145"/>
                    <a:gd name="connsiteX3" fmla="*/ 989542 w 1584855"/>
                    <a:gd name="connsiteY3" fmla="*/ 237595 h 828145"/>
                    <a:gd name="connsiteX4" fmla="*/ 1584855 w 1584855"/>
                    <a:gd name="connsiteY4" fmla="*/ 394758 h 828145"/>
                    <a:gd name="connsiteX5" fmla="*/ 903817 w 1584855"/>
                    <a:gd name="connsiteY5" fmla="*/ 828145 h 828145"/>
                    <a:gd name="connsiteX6" fmla="*/ 113242 w 1584855"/>
                    <a:gd name="connsiteY6" fmla="*/ 109008 h 828145"/>
                    <a:gd name="connsiteX0" fmla="*/ 113242 w 1584855"/>
                    <a:gd name="connsiteY0" fmla="*/ 109008 h 828145"/>
                    <a:gd name="connsiteX1" fmla="*/ 254765 w 1584855"/>
                    <a:gd name="connsiteY1" fmla="*/ 165773 h 828145"/>
                    <a:gd name="connsiteX2" fmla="*/ 694267 w 1584855"/>
                    <a:gd name="connsiteY2" fmla="*/ 337608 h 828145"/>
                    <a:gd name="connsiteX3" fmla="*/ 989542 w 1584855"/>
                    <a:gd name="connsiteY3" fmla="*/ 237595 h 828145"/>
                    <a:gd name="connsiteX4" fmla="*/ 1584855 w 1584855"/>
                    <a:gd name="connsiteY4" fmla="*/ 394758 h 828145"/>
                    <a:gd name="connsiteX5" fmla="*/ 903817 w 1584855"/>
                    <a:gd name="connsiteY5" fmla="*/ 828145 h 828145"/>
                    <a:gd name="connsiteX6" fmla="*/ 113242 w 1584855"/>
                    <a:gd name="connsiteY6" fmla="*/ 109008 h 828145"/>
                    <a:gd name="connsiteX0" fmla="*/ 0 w 1471613"/>
                    <a:gd name="connsiteY0" fmla="*/ 50841 h 769978"/>
                    <a:gd name="connsiteX1" fmla="*/ 141523 w 1471613"/>
                    <a:gd name="connsiteY1" fmla="*/ 107606 h 769978"/>
                    <a:gd name="connsiteX2" fmla="*/ 581025 w 1471613"/>
                    <a:gd name="connsiteY2" fmla="*/ 279441 h 769978"/>
                    <a:gd name="connsiteX3" fmla="*/ 876300 w 1471613"/>
                    <a:gd name="connsiteY3" fmla="*/ 179428 h 769978"/>
                    <a:gd name="connsiteX4" fmla="*/ 1471613 w 1471613"/>
                    <a:gd name="connsiteY4" fmla="*/ 336591 h 769978"/>
                    <a:gd name="connsiteX5" fmla="*/ 790575 w 1471613"/>
                    <a:gd name="connsiteY5" fmla="*/ 769978 h 769978"/>
                    <a:gd name="connsiteX6" fmla="*/ 0 w 1471613"/>
                    <a:gd name="connsiteY6" fmla="*/ 50841 h 769978"/>
                    <a:gd name="connsiteX0" fmla="*/ 0 w 1471613"/>
                    <a:gd name="connsiteY0" fmla="*/ 50841 h 769978"/>
                    <a:gd name="connsiteX1" fmla="*/ 141523 w 1471613"/>
                    <a:gd name="connsiteY1" fmla="*/ 107606 h 769978"/>
                    <a:gd name="connsiteX2" fmla="*/ 581025 w 1471613"/>
                    <a:gd name="connsiteY2" fmla="*/ 279441 h 769978"/>
                    <a:gd name="connsiteX3" fmla="*/ 876300 w 1471613"/>
                    <a:gd name="connsiteY3" fmla="*/ 179428 h 769978"/>
                    <a:gd name="connsiteX4" fmla="*/ 1471613 w 1471613"/>
                    <a:gd name="connsiteY4" fmla="*/ 336591 h 769978"/>
                    <a:gd name="connsiteX5" fmla="*/ 790575 w 1471613"/>
                    <a:gd name="connsiteY5" fmla="*/ 769978 h 769978"/>
                    <a:gd name="connsiteX6" fmla="*/ 0 w 1471613"/>
                    <a:gd name="connsiteY6" fmla="*/ 50841 h 769978"/>
                    <a:gd name="connsiteX0" fmla="*/ 0 w 1471613"/>
                    <a:gd name="connsiteY0" fmla="*/ 50841 h 769978"/>
                    <a:gd name="connsiteX1" fmla="*/ 141523 w 1471613"/>
                    <a:gd name="connsiteY1" fmla="*/ 107606 h 769978"/>
                    <a:gd name="connsiteX2" fmla="*/ 581025 w 1471613"/>
                    <a:gd name="connsiteY2" fmla="*/ 279441 h 769978"/>
                    <a:gd name="connsiteX3" fmla="*/ 876300 w 1471613"/>
                    <a:gd name="connsiteY3" fmla="*/ 179428 h 769978"/>
                    <a:gd name="connsiteX4" fmla="*/ 1471613 w 1471613"/>
                    <a:gd name="connsiteY4" fmla="*/ 336591 h 769978"/>
                    <a:gd name="connsiteX5" fmla="*/ 790575 w 1471613"/>
                    <a:gd name="connsiteY5" fmla="*/ 769978 h 769978"/>
                    <a:gd name="connsiteX6" fmla="*/ 0 w 1471613"/>
                    <a:gd name="connsiteY6" fmla="*/ 50841 h 769978"/>
                    <a:gd name="connsiteX0" fmla="*/ 7615 w 1479228"/>
                    <a:gd name="connsiteY0" fmla="*/ 50841 h 769978"/>
                    <a:gd name="connsiteX1" fmla="*/ 149138 w 1479228"/>
                    <a:gd name="connsiteY1" fmla="*/ 107606 h 769978"/>
                    <a:gd name="connsiteX2" fmla="*/ 588640 w 1479228"/>
                    <a:gd name="connsiteY2" fmla="*/ 279441 h 769978"/>
                    <a:gd name="connsiteX3" fmla="*/ 883915 w 1479228"/>
                    <a:gd name="connsiteY3" fmla="*/ 179428 h 769978"/>
                    <a:gd name="connsiteX4" fmla="*/ 1479228 w 1479228"/>
                    <a:gd name="connsiteY4" fmla="*/ 336591 h 769978"/>
                    <a:gd name="connsiteX5" fmla="*/ 798190 w 1479228"/>
                    <a:gd name="connsiteY5" fmla="*/ 769978 h 769978"/>
                    <a:gd name="connsiteX6" fmla="*/ 7615 w 1479228"/>
                    <a:gd name="connsiteY6" fmla="*/ 50841 h 769978"/>
                    <a:gd name="connsiteX0" fmla="*/ 7615 w 1481721"/>
                    <a:gd name="connsiteY0" fmla="*/ 65396 h 727769"/>
                    <a:gd name="connsiteX1" fmla="*/ 151631 w 1481721"/>
                    <a:gd name="connsiteY1" fmla="*/ 65397 h 727769"/>
                    <a:gd name="connsiteX2" fmla="*/ 591133 w 1481721"/>
                    <a:gd name="connsiteY2" fmla="*/ 237232 h 727769"/>
                    <a:gd name="connsiteX3" fmla="*/ 886408 w 1481721"/>
                    <a:gd name="connsiteY3" fmla="*/ 137219 h 727769"/>
                    <a:gd name="connsiteX4" fmla="*/ 1481721 w 1481721"/>
                    <a:gd name="connsiteY4" fmla="*/ 294382 h 727769"/>
                    <a:gd name="connsiteX5" fmla="*/ 800683 w 1481721"/>
                    <a:gd name="connsiteY5" fmla="*/ 727769 h 727769"/>
                    <a:gd name="connsiteX6" fmla="*/ 7615 w 1481721"/>
                    <a:gd name="connsiteY6" fmla="*/ 65396 h 727769"/>
                    <a:gd name="connsiteX0" fmla="*/ 15610 w 1489716"/>
                    <a:gd name="connsiteY0" fmla="*/ 66840 h 729213"/>
                    <a:gd name="connsiteX1" fmla="*/ 159626 w 1489716"/>
                    <a:gd name="connsiteY1" fmla="*/ 66841 h 729213"/>
                    <a:gd name="connsiteX2" fmla="*/ 599128 w 1489716"/>
                    <a:gd name="connsiteY2" fmla="*/ 238676 h 729213"/>
                    <a:gd name="connsiteX3" fmla="*/ 894403 w 1489716"/>
                    <a:gd name="connsiteY3" fmla="*/ 138663 h 729213"/>
                    <a:gd name="connsiteX4" fmla="*/ 1489716 w 1489716"/>
                    <a:gd name="connsiteY4" fmla="*/ 295826 h 729213"/>
                    <a:gd name="connsiteX5" fmla="*/ 808678 w 1489716"/>
                    <a:gd name="connsiteY5" fmla="*/ 729213 h 729213"/>
                    <a:gd name="connsiteX6" fmla="*/ 15610 w 1489716"/>
                    <a:gd name="connsiteY6" fmla="*/ 66840 h 729213"/>
                    <a:gd name="connsiteX0" fmla="*/ 15610 w 1489716"/>
                    <a:gd name="connsiteY0" fmla="*/ 66840 h 729213"/>
                    <a:gd name="connsiteX1" fmla="*/ 159626 w 1489716"/>
                    <a:gd name="connsiteY1" fmla="*/ 66841 h 729213"/>
                    <a:gd name="connsiteX2" fmla="*/ 599128 w 1489716"/>
                    <a:gd name="connsiteY2" fmla="*/ 238676 h 729213"/>
                    <a:gd name="connsiteX3" fmla="*/ 894403 w 1489716"/>
                    <a:gd name="connsiteY3" fmla="*/ 138663 h 729213"/>
                    <a:gd name="connsiteX4" fmla="*/ 1489716 w 1489716"/>
                    <a:gd name="connsiteY4" fmla="*/ 295826 h 729213"/>
                    <a:gd name="connsiteX5" fmla="*/ 808678 w 1489716"/>
                    <a:gd name="connsiteY5" fmla="*/ 729213 h 729213"/>
                    <a:gd name="connsiteX6" fmla="*/ 15610 w 1489716"/>
                    <a:gd name="connsiteY6" fmla="*/ 66840 h 729213"/>
                    <a:gd name="connsiteX0" fmla="*/ 7615 w 1481721"/>
                    <a:gd name="connsiteY0" fmla="*/ 61122 h 723495"/>
                    <a:gd name="connsiteX1" fmla="*/ 151631 w 1481721"/>
                    <a:gd name="connsiteY1" fmla="*/ 61123 h 723495"/>
                    <a:gd name="connsiteX2" fmla="*/ 591133 w 1481721"/>
                    <a:gd name="connsiteY2" fmla="*/ 232958 h 723495"/>
                    <a:gd name="connsiteX3" fmla="*/ 886408 w 1481721"/>
                    <a:gd name="connsiteY3" fmla="*/ 132945 h 723495"/>
                    <a:gd name="connsiteX4" fmla="*/ 1481721 w 1481721"/>
                    <a:gd name="connsiteY4" fmla="*/ 290108 h 723495"/>
                    <a:gd name="connsiteX5" fmla="*/ 800683 w 1481721"/>
                    <a:gd name="connsiteY5" fmla="*/ 723495 h 723495"/>
                    <a:gd name="connsiteX6" fmla="*/ 7615 w 1481721"/>
                    <a:gd name="connsiteY6" fmla="*/ 61122 h 723495"/>
                    <a:gd name="connsiteX0" fmla="*/ 7615 w 1481721"/>
                    <a:gd name="connsiteY0" fmla="*/ 61122 h 723495"/>
                    <a:gd name="connsiteX1" fmla="*/ 151631 w 1481721"/>
                    <a:gd name="connsiteY1" fmla="*/ 61123 h 723495"/>
                    <a:gd name="connsiteX2" fmla="*/ 591133 w 1481721"/>
                    <a:gd name="connsiteY2" fmla="*/ 232958 h 723495"/>
                    <a:gd name="connsiteX3" fmla="*/ 886408 w 1481721"/>
                    <a:gd name="connsiteY3" fmla="*/ 132945 h 723495"/>
                    <a:gd name="connsiteX4" fmla="*/ 1481721 w 1481721"/>
                    <a:gd name="connsiteY4" fmla="*/ 290108 h 723495"/>
                    <a:gd name="connsiteX5" fmla="*/ 800683 w 1481721"/>
                    <a:gd name="connsiteY5" fmla="*/ 723495 h 723495"/>
                    <a:gd name="connsiteX6" fmla="*/ 7615 w 1481721"/>
                    <a:gd name="connsiteY6" fmla="*/ 61122 h 723495"/>
                    <a:gd name="connsiteX0" fmla="*/ 7615 w 1481721"/>
                    <a:gd name="connsiteY0" fmla="*/ 61122 h 723495"/>
                    <a:gd name="connsiteX1" fmla="*/ 151631 w 1481721"/>
                    <a:gd name="connsiteY1" fmla="*/ 61123 h 723495"/>
                    <a:gd name="connsiteX2" fmla="*/ 591133 w 1481721"/>
                    <a:gd name="connsiteY2" fmla="*/ 232958 h 723495"/>
                    <a:gd name="connsiteX3" fmla="*/ 886408 w 1481721"/>
                    <a:gd name="connsiteY3" fmla="*/ 132945 h 723495"/>
                    <a:gd name="connsiteX4" fmla="*/ 1481721 w 1481721"/>
                    <a:gd name="connsiteY4" fmla="*/ 290108 h 723495"/>
                    <a:gd name="connsiteX5" fmla="*/ 800683 w 1481721"/>
                    <a:gd name="connsiteY5" fmla="*/ 723495 h 723495"/>
                    <a:gd name="connsiteX6" fmla="*/ 7615 w 1481721"/>
                    <a:gd name="connsiteY6" fmla="*/ 61122 h 723495"/>
                    <a:gd name="connsiteX0" fmla="*/ 7615 w 1481721"/>
                    <a:gd name="connsiteY0" fmla="*/ 61122 h 723495"/>
                    <a:gd name="connsiteX1" fmla="*/ 151631 w 1481721"/>
                    <a:gd name="connsiteY1" fmla="*/ 61123 h 723495"/>
                    <a:gd name="connsiteX2" fmla="*/ 591133 w 1481721"/>
                    <a:gd name="connsiteY2" fmla="*/ 232958 h 723495"/>
                    <a:gd name="connsiteX3" fmla="*/ 886408 w 1481721"/>
                    <a:gd name="connsiteY3" fmla="*/ 132945 h 723495"/>
                    <a:gd name="connsiteX4" fmla="*/ 1481721 w 1481721"/>
                    <a:gd name="connsiteY4" fmla="*/ 290108 h 723495"/>
                    <a:gd name="connsiteX5" fmla="*/ 800683 w 1481721"/>
                    <a:gd name="connsiteY5" fmla="*/ 723495 h 723495"/>
                    <a:gd name="connsiteX6" fmla="*/ 7615 w 1481721"/>
                    <a:gd name="connsiteY6" fmla="*/ 61122 h 723495"/>
                    <a:gd name="connsiteX0" fmla="*/ 7615 w 1511408"/>
                    <a:gd name="connsiteY0" fmla="*/ 61122 h 723495"/>
                    <a:gd name="connsiteX1" fmla="*/ 151631 w 1511408"/>
                    <a:gd name="connsiteY1" fmla="*/ 61123 h 723495"/>
                    <a:gd name="connsiteX2" fmla="*/ 591133 w 1511408"/>
                    <a:gd name="connsiteY2" fmla="*/ 232958 h 723495"/>
                    <a:gd name="connsiteX3" fmla="*/ 886408 w 1511408"/>
                    <a:gd name="connsiteY3" fmla="*/ 132945 h 723495"/>
                    <a:gd name="connsiteX4" fmla="*/ 972108 w 1511408"/>
                    <a:gd name="connsiteY4" fmla="*/ 252028 h 723495"/>
                    <a:gd name="connsiteX5" fmla="*/ 1481721 w 1511408"/>
                    <a:gd name="connsiteY5" fmla="*/ 290108 h 723495"/>
                    <a:gd name="connsiteX6" fmla="*/ 800683 w 1511408"/>
                    <a:gd name="connsiteY6" fmla="*/ 723495 h 723495"/>
                    <a:gd name="connsiteX7" fmla="*/ 7615 w 1511408"/>
                    <a:gd name="connsiteY7" fmla="*/ 61122 h 723495"/>
                    <a:gd name="connsiteX0" fmla="*/ 7615 w 1511408"/>
                    <a:gd name="connsiteY0" fmla="*/ 61122 h 723495"/>
                    <a:gd name="connsiteX1" fmla="*/ 151631 w 1511408"/>
                    <a:gd name="connsiteY1" fmla="*/ 61123 h 723495"/>
                    <a:gd name="connsiteX2" fmla="*/ 591133 w 1511408"/>
                    <a:gd name="connsiteY2" fmla="*/ 232958 h 723495"/>
                    <a:gd name="connsiteX3" fmla="*/ 886408 w 1511408"/>
                    <a:gd name="connsiteY3" fmla="*/ 132945 h 723495"/>
                    <a:gd name="connsiteX4" fmla="*/ 972108 w 1511408"/>
                    <a:gd name="connsiteY4" fmla="*/ 252028 h 723495"/>
                    <a:gd name="connsiteX5" fmla="*/ 1481721 w 1511408"/>
                    <a:gd name="connsiteY5" fmla="*/ 290108 h 723495"/>
                    <a:gd name="connsiteX6" fmla="*/ 800683 w 1511408"/>
                    <a:gd name="connsiteY6" fmla="*/ 723495 h 723495"/>
                    <a:gd name="connsiteX7" fmla="*/ 7615 w 1511408"/>
                    <a:gd name="connsiteY7" fmla="*/ 61122 h 723495"/>
                    <a:gd name="connsiteX0" fmla="*/ 7615 w 1584036"/>
                    <a:gd name="connsiteY0" fmla="*/ 61122 h 723495"/>
                    <a:gd name="connsiteX1" fmla="*/ 151631 w 1584036"/>
                    <a:gd name="connsiteY1" fmla="*/ 61123 h 723495"/>
                    <a:gd name="connsiteX2" fmla="*/ 591133 w 1584036"/>
                    <a:gd name="connsiteY2" fmla="*/ 232958 h 723495"/>
                    <a:gd name="connsiteX3" fmla="*/ 886408 w 1584036"/>
                    <a:gd name="connsiteY3" fmla="*/ 132945 h 723495"/>
                    <a:gd name="connsiteX4" fmla="*/ 972108 w 1584036"/>
                    <a:gd name="connsiteY4" fmla="*/ 252028 h 723495"/>
                    <a:gd name="connsiteX5" fmla="*/ 1404155 w 1584036"/>
                    <a:gd name="connsiteY5" fmla="*/ 252028 h 723495"/>
                    <a:gd name="connsiteX6" fmla="*/ 1481721 w 1584036"/>
                    <a:gd name="connsiteY6" fmla="*/ 290108 h 723495"/>
                    <a:gd name="connsiteX7" fmla="*/ 800683 w 1584036"/>
                    <a:gd name="connsiteY7" fmla="*/ 723495 h 723495"/>
                    <a:gd name="connsiteX8" fmla="*/ 7615 w 1584036"/>
                    <a:gd name="connsiteY8" fmla="*/ 61122 h 723495"/>
                    <a:gd name="connsiteX0" fmla="*/ 7615 w 1584036"/>
                    <a:gd name="connsiteY0" fmla="*/ 61122 h 723495"/>
                    <a:gd name="connsiteX1" fmla="*/ 151631 w 1584036"/>
                    <a:gd name="connsiteY1" fmla="*/ 61123 h 723495"/>
                    <a:gd name="connsiteX2" fmla="*/ 591133 w 1584036"/>
                    <a:gd name="connsiteY2" fmla="*/ 232958 h 723495"/>
                    <a:gd name="connsiteX3" fmla="*/ 886408 w 1584036"/>
                    <a:gd name="connsiteY3" fmla="*/ 132945 h 723495"/>
                    <a:gd name="connsiteX4" fmla="*/ 972108 w 1584036"/>
                    <a:gd name="connsiteY4" fmla="*/ 252028 h 723495"/>
                    <a:gd name="connsiteX5" fmla="*/ 1404155 w 1584036"/>
                    <a:gd name="connsiteY5" fmla="*/ 252028 h 723495"/>
                    <a:gd name="connsiteX6" fmla="*/ 1481721 w 1584036"/>
                    <a:gd name="connsiteY6" fmla="*/ 290108 h 723495"/>
                    <a:gd name="connsiteX7" fmla="*/ 800683 w 1584036"/>
                    <a:gd name="connsiteY7" fmla="*/ 723495 h 723495"/>
                    <a:gd name="connsiteX8" fmla="*/ 7615 w 1584036"/>
                    <a:gd name="connsiteY8" fmla="*/ 61122 h 723495"/>
                    <a:gd name="connsiteX0" fmla="*/ 7615 w 1584036"/>
                    <a:gd name="connsiteY0" fmla="*/ 61122 h 723495"/>
                    <a:gd name="connsiteX1" fmla="*/ 151631 w 1584036"/>
                    <a:gd name="connsiteY1" fmla="*/ 61123 h 723495"/>
                    <a:gd name="connsiteX2" fmla="*/ 591133 w 1584036"/>
                    <a:gd name="connsiteY2" fmla="*/ 232958 h 723495"/>
                    <a:gd name="connsiteX3" fmla="*/ 886408 w 1584036"/>
                    <a:gd name="connsiteY3" fmla="*/ 132945 h 723495"/>
                    <a:gd name="connsiteX4" fmla="*/ 972108 w 1584036"/>
                    <a:gd name="connsiteY4" fmla="*/ 252028 h 723495"/>
                    <a:gd name="connsiteX5" fmla="*/ 1332147 w 1584036"/>
                    <a:gd name="connsiteY5" fmla="*/ 252028 h 723495"/>
                    <a:gd name="connsiteX6" fmla="*/ 1481721 w 1584036"/>
                    <a:gd name="connsiteY6" fmla="*/ 290108 h 723495"/>
                    <a:gd name="connsiteX7" fmla="*/ 800683 w 1584036"/>
                    <a:gd name="connsiteY7" fmla="*/ 723495 h 723495"/>
                    <a:gd name="connsiteX8" fmla="*/ 7615 w 1584036"/>
                    <a:gd name="connsiteY8" fmla="*/ 61122 h 723495"/>
                    <a:gd name="connsiteX0" fmla="*/ 7615 w 1584036"/>
                    <a:gd name="connsiteY0" fmla="*/ 61122 h 723495"/>
                    <a:gd name="connsiteX1" fmla="*/ 151631 w 1584036"/>
                    <a:gd name="connsiteY1" fmla="*/ 61123 h 723495"/>
                    <a:gd name="connsiteX2" fmla="*/ 591133 w 1584036"/>
                    <a:gd name="connsiteY2" fmla="*/ 232958 h 723495"/>
                    <a:gd name="connsiteX3" fmla="*/ 886408 w 1584036"/>
                    <a:gd name="connsiteY3" fmla="*/ 132945 h 723495"/>
                    <a:gd name="connsiteX4" fmla="*/ 972108 w 1584036"/>
                    <a:gd name="connsiteY4" fmla="*/ 252028 h 723495"/>
                    <a:gd name="connsiteX5" fmla="*/ 1332147 w 1584036"/>
                    <a:gd name="connsiteY5" fmla="*/ 252028 h 723495"/>
                    <a:gd name="connsiteX6" fmla="*/ 1481721 w 1584036"/>
                    <a:gd name="connsiteY6" fmla="*/ 290108 h 723495"/>
                    <a:gd name="connsiteX7" fmla="*/ 800683 w 1584036"/>
                    <a:gd name="connsiteY7" fmla="*/ 723495 h 723495"/>
                    <a:gd name="connsiteX8" fmla="*/ 7615 w 1584036"/>
                    <a:gd name="connsiteY8" fmla="*/ 61122 h 723495"/>
                    <a:gd name="connsiteX0" fmla="*/ 7615 w 1584036"/>
                    <a:gd name="connsiteY0" fmla="*/ 61122 h 723495"/>
                    <a:gd name="connsiteX1" fmla="*/ 151631 w 1584036"/>
                    <a:gd name="connsiteY1" fmla="*/ 61123 h 723495"/>
                    <a:gd name="connsiteX2" fmla="*/ 591133 w 1584036"/>
                    <a:gd name="connsiteY2" fmla="*/ 232958 h 723495"/>
                    <a:gd name="connsiteX3" fmla="*/ 886408 w 1584036"/>
                    <a:gd name="connsiteY3" fmla="*/ 132945 h 723495"/>
                    <a:gd name="connsiteX4" fmla="*/ 972108 w 1584036"/>
                    <a:gd name="connsiteY4" fmla="*/ 252028 h 723495"/>
                    <a:gd name="connsiteX5" fmla="*/ 1332147 w 1584036"/>
                    <a:gd name="connsiteY5" fmla="*/ 252028 h 723495"/>
                    <a:gd name="connsiteX6" fmla="*/ 1481721 w 1584036"/>
                    <a:gd name="connsiteY6" fmla="*/ 290108 h 723495"/>
                    <a:gd name="connsiteX7" fmla="*/ 800683 w 1584036"/>
                    <a:gd name="connsiteY7" fmla="*/ 723495 h 723495"/>
                    <a:gd name="connsiteX8" fmla="*/ 7615 w 1584036"/>
                    <a:gd name="connsiteY8" fmla="*/ 61122 h 723495"/>
                    <a:gd name="connsiteX0" fmla="*/ 7615 w 1578478"/>
                    <a:gd name="connsiteY0" fmla="*/ 61122 h 723495"/>
                    <a:gd name="connsiteX1" fmla="*/ 151631 w 1578478"/>
                    <a:gd name="connsiteY1" fmla="*/ 61123 h 723495"/>
                    <a:gd name="connsiteX2" fmla="*/ 591133 w 1578478"/>
                    <a:gd name="connsiteY2" fmla="*/ 232958 h 723495"/>
                    <a:gd name="connsiteX3" fmla="*/ 886408 w 1578478"/>
                    <a:gd name="connsiteY3" fmla="*/ 132945 h 723495"/>
                    <a:gd name="connsiteX4" fmla="*/ 972108 w 1578478"/>
                    <a:gd name="connsiteY4" fmla="*/ 252028 h 723495"/>
                    <a:gd name="connsiteX5" fmla="*/ 1332147 w 1578478"/>
                    <a:gd name="connsiteY5" fmla="*/ 252028 h 723495"/>
                    <a:gd name="connsiteX6" fmla="*/ 1476163 w 1578478"/>
                    <a:gd name="connsiteY6" fmla="*/ 288032 h 723495"/>
                    <a:gd name="connsiteX7" fmla="*/ 800683 w 1578478"/>
                    <a:gd name="connsiteY7" fmla="*/ 723495 h 723495"/>
                    <a:gd name="connsiteX8" fmla="*/ 7615 w 1578478"/>
                    <a:gd name="connsiteY8" fmla="*/ 61122 h 723495"/>
                    <a:gd name="connsiteX0" fmla="*/ 7615 w 1476163"/>
                    <a:gd name="connsiteY0" fmla="*/ 61122 h 723495"/>
                    <a:gd name="connsiteX1" fmla="*/ 151631 w 1476163"/>
                    <a:gd name="connsiteY1" fmla="*/ 61123 h 723495"/>
                    <a:gd name="connsiteX2" fmla="*/ 591133 w 1476163"/>
                    <a:gd name="connsiteY2" fmla="*/ 232958 h 723495"/>
                    <a:gd name="connsiteX3" fmla="*/ 886408 w 1476163"/>
                    <a:gd name="connsiteY3" fmla="*/ 132945 h 723495"/>
                    <a:gd name="connsiteX4" fmla="*/ 972108 w 1476163"/>
                    <a:gd name="connsiteY4" fmla="*/ 252028 h 723495"/>
                    <a:gd name="connsiteX5" fmla="*/ 1332147 w 1476163"/>
                    <a:gd name="connsiteY5" fmla="*/ 252028 h 723495"/>
                    <a:gd name="connsiteX6" fmla="*/ 1476163 w 1476163"/>
                    <a:gd name="connsiteY6" fmla="*/ 288032 h 723495"/>
                    <a:gd name="connsiteX7" fmla="*/ 800683 w 1476163"/>
                    <a:gd name="connsiteY7" fmla="*/ 723495 h 723495"/>
                    <a:gd name="connsiteX8" fmla="*/ 7615 w 1476163"/>
                    <a:gd name="connsiteY8" fmla="*/ 61122 h 723495"/>
                    <a:gd name="connsiteX0" fmla="*/ 7615 w 1476163"/>
                    <a:gd name="connsiteY0" fmla="*/ 61122 h 723495"/>
                    <a:gd name="connsiteX1" fmla="*/ 151631 w 1476163"/>
                    <a:gd name="connsiteY1" fmla="*/ 61123 h 723495"/>
                    <a:gd name="connsiteX2" fmla="*/ 591133 w 1476163"/>
                    <a:gd name="connsiteY2" fmla="*/ 232958 h 723495"/>
                    <a:gd name="connsiteX3" fmla="*/ 886408 w 1476163"/>
                    <a:gd name="connsiteY3" fmla="*/ 132945 h 723495"/>
                    <a:gd name="connsiteX4" fmla="*/ 972108 w 1476163"/>
                    <a:gd name="connsiteY4" fmla="*/ 252028 h 723495"/>
                    <a:gd name="connsiteX5" fmla="*/ 1332147 w 1476163"/>
                    <a:gd name="connsiteY5" fmla="*/ 252028 h 723495"/>
                    <a:gd name="connsiteX6" fmla="*/ 1476163 w 1476163"/>
                    <a:gd name="connsiteY6" fmla="*/ 288032 h 723495"/>
                    <a:gd name="connsiteX7" fmla="*/ 800683 w 1476163"/>
                    <a:gd name="connsiteY7" fmla="*/ 723495 h 723495"/>
                    <a:gd name="connsiteX8" fmla="*/ 7615 w 1476163"/>
                    <a:gd name="connsiteY8" fmla="*/ 61122 h 723495"/>
                    <a:gd name="connsiteX0" fmla="*/ 7615 w 1476163"/>
                    <a:gd name="connsiteY0" fmla="*/ 61122 h 723495"/>
                    <a:gd name="connsiteX1" fmla="*/ 151631 w 1476163"/>
                    <a:gd name="connsiteY1" fmla="*/ 61123 h 723495"/>
                    <a:gd name="connsiteX2" fmla="*/ 591133 w 1476163"/>
                    <a:gd name="connsiteY2" fmla="*/ 232958 h 723495"/>
                    <a:gd name="connsiteX3" fmla="*/ 886408 w 1476163"/>
                    <a:gd name="connsiteY3" fmla="*/ 132945 h 723495"/>
                    <a:gd name="connsiteX4" fmla="*/ 972108 w 1476163"/>
                    <a:gd name="connsiteY4" fmla="*/ 252028 h 723495"/>
                    <a:gd name="connsiteX5" fmla="*/ 1332147 w 1476163"/>
                    <a:gd name="connsiteY5" fmla="*/ 252028 h 723495"/>
                    <a:gd name="connsiteX6" fmla="*/ 1476163 w 1476163"/>
                    <a:gd name="connsiteY6" fmla="*/ 288032 h 723495"/>
                    <a:gd name="connsiteX7" fmla="*/ 800683 w 1476163"/>
                    <a:gd name="connsiteY7" fmla="*/ 723495 h 723495"/>
                    <a:gd name="connsiteX8" fmla="*/ 7615 w 1476163"/>
                    <a:gd name="connsiteY8" fmla="*/ 61122 h 723495"/>
                    <a:gd name="connsiteX0" fmla="*/ 7615 w 1476163"/>
                    <a:gd name="connsiteY0" fmla="*/ 61122 h 723495"/>
                    <a:gd name="connsiteX1" fmla="*/ 151631 w 1476163"/>
                    <a:gd name="connsiteY1" fmla="*/ 61123 h 723495"/>
                    <a:gd name="connsiteX2" fmla="*/ 591133 w 1476163"/>
                    <a:gd name="connsiteY2" fmla="*/ 232958 h 723495"/>
                    <a:gd name="connsiteX3" fmla="*/ 886408 w 1476163"/>
                    <a:gd name="connsiteY3" fmla="*/ 132945 h 723495"/>
                    <a:gd name="connsiteX4" fmla="*/ 972108 w 1476163"/>
                    <a:gd name="connsiteY4" fmla="*/ 252028 h 723495"/>
                    <a:gd name="connsiteX5" fmla="*/ 1332147 w 1476163"/>
                    <a:gd name="connsiteY5" fmla="*/ 252028 h 723495"/>
                    <a:gd name="connsiteX6" fmla="*/ 1476163 w 1476163"/>
                    <a:gd name="connsiteY6" fmla="*/ 288032 h 723495"/>
                    <a:gd name="connsiteX7" fmla="*/ 800683 w 1476163"/>
                    <a:gd name="connsiteY7" fmla="*/ 723495 h 723495"/>
                    <a:gd name="connsiteX8" fmla="*/ 7615 w 1476163"/>
                    <a:gd name="connsiteY8" fmla="*/ 61122 h 723495"/>
                    <a:gd name="connsiteX0" fmla="*/ 7615 w 1476163"/>
                    <a:gd name="connsiteY0" fmla="*/ 61122 h 720080"/>
                    <a:gd name="connsiteX1" fmla="*/ 151631 w 1476163"/>
                    <a:gd name="connsiteY1" fmla="*/ 61123 h 720080"/>
                    <a:gd name="connsiteX2" fmla="*/ 591133 w 1476163"/>
                    <a:gd name="connsiteY2" fmla="*/ 232958 h 720080"/>
                    <a:gd name="connsiteX3" fmla="*/ 886408 w 1476163"/>
                    <a:gd name="connsiteY3" fmla="*/ 132945 h 720080"/>
                    <a:gd name="connsiteX4" fmla="*/ 972108 w 1476163"/>
                    <a:gd name="connsiteY4" fmla="*/ 252028 h 720080"/>
                    <a:gd name="connsiteX5" fmla="*/ 1332147 w 1476163"/>
                    <a:gd name="connsiteY5" fmla="*/ 252028 h 720080"/>
                    <a:gd name="connsiteX6" fmla="*/ 1476163 w 1476163"/>
                    <a:gd name="connsiteY6" fmla="*/ 288032 h 720080"/>
                    <a:gd name="connsiteX7" fmla="*/ 756084 w 1476163"/>
                    <a:gd name="connsiteY7" fmla="*/ 720080 h 720080"/>
                    <a:gd name="connsiteX8" fmla="*/ 7615 w 1476163"/>
                    <a:gd name="connsiteY8" fmla="*/ 61122 h 720080"/>
                    <a:gd name="connsiteX0" fmla="*/ 7615 w 1476163"/>
                    <a:gd name="connsiteY0" fmla="*/ 61122 h 720080"/>
                    <a:gd name="connsiteX1" fmla="*/ 151631 w 1476163"/>
                    <a:gd name="connsiteY1" fmla="*/ 61123 h 720080"/>
                    <a:gd name="connsiteX2" fmla="*/ 591133 w 1476163"/>
                    <a:gd name="connsiteY2" fmla="*/ 232958 h 720080"/>
                    <a:gd name="connsiteX3" fmla="*/ 886408 w 1476163"/>
                    <a:gd name="connsiteY3" fmla="*/ 132945 h 720080"/>
                    <a:gd name="connsiteX4" fmla="*/ 972108 w 1476163"/>
                    <a:gd name="connsiteY4" fmla="*/ 252028 h 720080"/>
                    <a:gd name="connsiteX5" fmla="*/ 1332147 w 1476163"/>
                    <a:gd name="connsiteY5" fmla="*/ 252028 h 720080"/>
                    <a:gd name="connsiteX6" fmla="*/ 1476163 w 1476163"/>
                    <a:gd name="connsiteY6" fmla="*/ 288032 h 720080"/>
                    <a:gd name="connsiteX7" fmla="*/ 756084 w 1476163"/>
                    <a:gd name="connsiteY7" fmla="*/ 720080 h 720080"/>
                    <a:gd name="connsiteX8" fmla="*/ 7615 w 1476163"/>
                    <a:gd name="connsiteY8" fmla="*/ 61122 h 720080"/>
                    <a:gd name="connsiteX0" fmla="*/ 7615 w 1476163"/>
                    <a:gd name="connsiteY0" fmla="*/ 61122 h 720080"/>
                    <a:gd name="connsiteX1" fmla="*/ 151631 w 1476163"/>
                    <a:gd name="connsiteY1" fmla="*/ 61123 h 720080"/>
                    <a:gd name="connsiteX2" fmla="*/ 591133 w 1476163"/>
                    <a:gd name="connsiteY2" fmla="*/ 232958 h 720080"/>
                    <a:gd name="connsiteX3" fmla="*/ 886408 w 1476163"/>
                    <a:gd name="connsiteY3" fmla="*/ 132945 h 720080"/>
                    <a:gd name="connsiteX4" fmla="*/ 972108 w 1476163"/>
                    <a:gd name="connsiteY4" fmla="*/ 252028 h 720080"/>
                    <a:gd name="connsiteX5" fmla="*/ 1332147 w 1476163"/>
                    <a:gd name="connsiteY5" fmla="*/ 252028 h 720080"/>
                    <a:gd name="connsiteX6" fmla="*/ 1476163 w 1476163"/>
                    <a:gd name="connsiteY6" fmla="*/ 288032 h 720080"/>
                    <a:gd name="connsiteX7" fmla="*/ 756084 w 1476163"/>
                    <a:gd name="connsiteY7" fmla="*/ 720080 h 720080"/>
                    <a:gd name="connsiteX8" fmla="*/ 7615 w 1476163"/>
                    <a:gd name="connsiteY8" fmla="*/ 61122 h 720080"/>
                    <a:gd name="connsiteX0" fmla="*/ 7615 w 1476163"/>
                    <a:gd name="connsiteY0" fmla="*/ 61122 h 720080"/>
                    <a:gd name="connsiteX1" fmla="*/ 151631 w 1476163"/>
                    <a:gd name="connsiteY1" fmla="*/ 61123 h 720080"/>
                    <a:gd name="connsiteX2" fmla="*/ 591133 w 1476163"/>
                    <a:gd name="connsiteY2" fmla="*/ 232958 h 720080"/>
                    <a:gd name="connsiteX3" fmla="*/ 886408 w 1476163"/>
                    <a:gd name="connsiteY3" fmla="*/ 132945 h 720080"/>
                    <a:gd name="connsiteX4" fmla="*/ 972108 w 1476163"/>
                    <a:gd name="connsiteY4" fmla="*/ 252028 h 720080"/>
                    <a:gd name="connsiteX5" fmla="*/ 1332147 w 1476163"/>
                    <a:gd name="connsiteY5" fmla="*/ 252028 h 720080"/>
                    <a:gd name="connsiteX6" fmla="*/ 1476163 w 1476163"/>
                    <a:gd name="connsiteY6" fmla="*/ 288032 h 720080"/>
                    <a:gd name="connsiteX7" fmla="*/ 756084 w 1476163"/>
                    <a:gd name="connsiteY7" fmla="*/ 720080 h 720080"/>
                    <a:gd name="connsiteX8" fmla="*/ 7615 w 1476163"/>
                    <a:gd name="connsiteY8" fmla="*/ 61122 h 720080"/>
                    <a:gd name="connsiteX0" fmla="*/ 7615 w 1476163"/>
                    <a:gd name="connsiteY0" fmla="*/ 61122 h 720080"/>
                    <a:gd name="connsiteX1" fmla="*/ 151631 w 1476163"/>
                    <a:gd name="connsiteY1" fmla="*/ 61123 h 720080"/>
                    <a:gd name="connsiteX2" fmla="*/ 591133 w 1476163"/>
                    <a:gd name="connsiteY2" fmla="*/ 232958 h 720080"/>
                    <a:gd name="connsiteX3" fmla="*/ 828092 w 1476163"/>
                    <a:gd name="connsiteY3" fmla="*/ 108012 h 720080"/>
                    <a:gd name="connsiteX4" fmla="*/ 972108 w 1476163"/>
                    <a:gd name="connsiteY4" fmla="*/ 252028 h 720080"/>
                    <a:gd name="connsiteX5" fmla="*/ 1332147 w 1476163"/>
                    <a:gd name="connsiteY5" fmla="*/ 252028 h 720080"/>
                    <a:gd name="connsiteX6" fmla="*/ 1476163 w 1476163"/>
                    <a:gd name="connsiteY6" fmla="*/ 288032 h 720080"/>
                    <a:gd name="connsiteX7" fmla="*/ 756084 w 1476163"/>
                    <a:gd name="connsiteY7" fmla="*/ 720080 h 720080"/>
                    <a:gd name="connsiteX8" fmla="*/ 7615 w 1476163"/>
                    <a:gd name="connsiteY8" fmla="*/ 61122 h 720080"/>
                    <a:gd name="connsiteX0" fmla="*/ 7615 w 1476163"/>
                    <a:gd name="connsiteY0" fmla="*/ 61122 h 720080"/>
                    <a:gd name="connsiteX1" fmla="*/ 151631 w 1476163"/>
                    <a:gd name="connsiteY1" fmla="*/ 61123 h 720080"/>
                    <a:gd name="connsiteX2" fmla="*/ 591133 w 1476163"/>
                    <a:gd name="connsiteY2" fmla="*/ 232958 h 720080"/>
                    <a:gd name="connsiteX3" fmla="*/ 828092 w 1476163"/>
                    <a:gd name="connsiteY3" fmla="*/ 108012 h 720080"/>
                    <a:gd name="connsiteX4" fmla="*/ 972108 w 1476163"/>
                    <a:gd name="connsiteY4" fmla="*/ 252028 h 720080"/>
                    <a:gd name="connsiteX5" fmla="*/ 1332147 w 1476163"/>
                    <a:gd name="connsiteY5" fmla="*/ 252028 h 720080"/>
                    <a:gd name="connsiteX6" fmla="*/ 1476163 w 1476163"/>
                    <a:gd name="connsiteY6" fmla="*/ 288032 h 720080"/>
                    <a:gd name="connsiteX7" fmla="*/ 756084 w 1476163"/>
                    <a:gd name="connsiteY7" fmla="*/ 720080 h 720080"/>
                    <a:gd name="connsiteX8" fmla="*/ 7615 w 1476163"/>
                    <a:gd name="connsiteY8" fmla="*/ 61122 h 720080"/>
                    <a:gd name="connsiteX0" fmla="*/ 7615 w 1476163"/>
                    <a:gd name="connsiteY0" fmla="*/ 61122 h 720080"/>
                    <a:gd name="connsiteX1" fmla="*/ 151631 w 1476163"/>
                    <a:gd name="connsiteY1" fmla="*/ 61123 h 720080"/>
                    <a:gd name="connsiteX2" fmla="*/ 591133 w 1476163"/>
                    <a:gd name="connsiteY2" fmla="*/ 232958 h 720080"/>
                    <a:gd name="connsiteX3" fmla="*/ 828092 w 1476163"/>
                    <a:gd name="connsiteY3" fmla="*/ 108012 h 720080"/>
                    <a:gd name="connsiteX4" fmla="*/ 936104 w 1476163"/>
                    <a:gd name="connsiteY4" fmla="*/ 288032 h 720080"/>
                    <a:gd name="connsiteX5" fmla="*/ 1332147 w 1476163"/>
                    <a:gd name="connsiteY5" fmla="*/ 252028 h 720080"/>
                    <a:gd name="connsiteX6" fmla="*/ 1476163 w 1476163"/>
                    <a:gd name="connsiteY6" fmla="*/ 288032 h 720080"/>
                    <a:gd name="connsiteX7" fmla="*/ 756084 w 1476163"/>
                    <a:gd name="connsiteY7" fmla="*/ 720080 h 720080"/>
                    <a:gd name="connsiteX8" fmla="*/ 7615 w 1476163"/>
                    <a:gd name="connsiteY8" fmla="*/ 61122 h 720080"/>
                    <a:gd name="connsiteX0" fmla="*/ 7615 w 1476163"/>
                    <a:gd name="connsiteY0" fmla="*/ 61122 h 720080"/>
                    <a:gd name="connsiteX1" fmla="*/ 151631 w 1476163"/>
                    <a:gd name="connsiteY1" fmla="*/ 61123 h 720080"/>
                    <a:gd name="connsiteX2" fmla="*/ 591133 w 1476163"/>
                    <a:gd name="connsiteY2" fmla="*/ 232958 h 720080"/>
                    <a:gd name="connsiteX3" fmla="*/ 828092 w 1476163"/>
                    <a:gd name="connsiteY3" fmla="*/ 108012 h 720080"/>
                    <a:gd name="connsiteX4" fmla="*/ 936104 w 1476163"/>
                    <a:gd name="connsiteY4" fmla="*/ 288032 h 720080"/>
                    <a:gd name="connsiteX5" fmla="*/ 1332147 w 1476163"/>
                    <a:gd name="connsiteY5" fmla="*/ 252028 h 720080"/>
                    <a:gd name="connsiteX6" fmla="*/ 1476163 w 1476163"/>
                    <a:gd name="connsiteY6" fmla="*/ 288032 h 720080"/>
                    <a:gd name="connsiteX7" fmla="*/ 756084 w 1476163"/>
                    <a:gd name="connsiteY7" fmla="*/ 720080 h 720080"/>
                    <a:gd name="connsiteX8" fmla="*/ 7615 w 1476163"/>
                    <a:gd name="connsiteY8" fmla="*/ 61122 h 720080"/>
                    <a:gd name="connsiteX0" fmla="*/ 7615 w 1476163"/>
                    <a:gd name="connsiteY0" fmla="*/ 61122 h 720080"/>
                    <a:gd name="connsiteX1" fmla="*/ 151631 w 1476163"/>
                    <a:gd name="connsiteY1" fmla="*/ 61123 h 720080"/>
                    <a:gd name="connsiteX2" fmla="*/ 591133 w 1476163"/>
                    <a:gd name="connsiteY2" fmla="*/ 232958 h 720080"/>
                    <a:gd name="connsiteX3" fmla="*/ 828092 w 1476163"/>
                    <a:gd name="connsiteY3" fmla="*/ 108012 h 720080"/>
                    <a:gd name="connsiteX4" fmla="*/ 936104 w 1476163"/>
                    <a:gd name="connsiteY4" fmla="*/ 288032 h 720080"/>
                    <a:gd name="connsiteX5" fmla="*/ 1332147 w 1476163"/>
                    <a:gd name="connsiteY5" fmla="*/ 252028 h 720080"/>
                    <a:gd name="connsiteX6" fmla="*/ 1476163 w 1476163"/>
                    <a:gd name="connsiteY6" fmla="*/ 288032 h 720080"/>
                    <a:gd name="connsiteX7" fmla="*/ 756084 w 1476163"/>
                    <a:gd name="connsiteY7" fmla="*/ 720080 h 720080"/>
                    <a:gd name="connsiteX8" fmla="*/ 7615 w 1476163"/>
                    <a:gd name="connsiteY8" fmla="*/ 61122 h 720080"/>
                    <a:gd name="connsiteX0" fmla="*/ 7615 w 1476163"/>
                    <a:gd name="connsiteY0" fmla="*/ 61122 h 720080"/>
                    <a:gd name="connsiteX1" fmla="*/ 151631 w 1476163"/>
                    <a:gd name="connsiteY1" fmla="*/ 61123 h 720080"/>
                    <a:gd name="connsiteX2" fmla="*/ 591133 w 1476163"/>
                    <a:gd name="connsiteY2" fmla="*/ 232958 h 720080"/>
                    <a:gd name="connsiteX3" fmla="*/ 828092 w 1476163"/>
                    <a:gd name="connsiteY3" fmla="*/ 108012 h 720080"/>
                    <a:gd name="connsiteX4" fmla="*/ 936104 w 1476163"/>
                    <a:gd name="connsiteY4" fmla="*/ 288032 h 720080"/>
                    <a:gd name="connsiteX5" fmla="*/ 1332147 w 1476163"/>
                    <a:gd name="connsiteY5" fmla="*/ 252028 h 720080"/>
                    <a:gd name="connsiteX6" fmla="*/ 1476163 w 1476163"/>
                    <a:gd name="connsiteY6" fmla="*/ 288032 h 720080"/>
                    <a:gd name="connsiteX7" fmla="*/ 756084 w 1476163"/>
                    <a:gd name="connsiteY7" fmla="*/ 720080 h 720080"/>
                    <a:gd name="connsiteX8" fmla="*/ 7615 w 1476163"/>
                    <a:gd name="connsiteY8" fmla="*/ 61122 h 720080"/>
                    <a:gd name="connsiteX0" fmla="*/ 7615 w 1476163"/>
                    <a:gd name="connsiteY0" fmla="*/ 61122 h 720080"/>
                    <a:gd name="connsiteX1" fmla="*/ 151631 w 1476163"/>
                    <a:gd name="connsiteY1" fmla="*/ 61123 h 720080"/>
                    <a:gd name="connsiteX2" fmla="*/ 591133 w 1476163"/>
                    <a:gd name="connsiteY2" fmla="*/ 232958 h 720080"/>
                    <a:gd name="connsiteX3" fmla="*/ 828092 w 1476163"/>
                    <a:gd name="connsiteY3" fmla="*/ 108012 h 720080"/>
                    <a:gd name="connsiteX4" fmla="*/ 936104 w 1476163"/>
                    <a:gd name="connsiteY4" fmla="*/ 288032 h 720080"/>
                    <a:gd name="connsiteX5" fmla="*/ 1332147 w 1476163"/>
                    <a:gd name="connsiteY5" fmla="*/ 252028 h 720080"/>
                    <a:gd name="connsiteX6" fmla="*/ 1476163 w 1476163"/>
                    <a:gd name="connsiteY6" fmla="*/ 288032 h 720080"/>
                    <a:gd name="connsiteX7" fmla="*/ 756084 w 1476163"/>
                    <a:gd name="connsiteY7" fmla="*/ 720080 h 720080"/>
                    <a:gd name="connsiteX8" fmla="*/ 7615 w 1476163"/>
                    <a:gd name="connsiteY8" fmla="*/ 61122 h 720080"/>
                    <a:gd name="connsiteX0" fmla="*/ 7615 w 1476163"/>
                    <a:gd name="connsiteY0" fmla="*/ 61122 h 720080"/>
                    <a:gd name="connsiteX1" fmla="*/ 151631 w 1476163"/>
                    <a:gd name="connsiteY1" fmla="*/ 61123 h 720080"/>
                    <a:gd name="connsiteX2" fmla="*/ 591133 w 1476163"/>
                    <a:gd name="connsiteY2" fmla="*/ 232958 h 720080"/>
                    <a:gd name="connsiteX3" fmla="*/ 828092 w 1476163"/>
                    <a:gd name="connsiteY3" fmla="*/ 108012 h 720080"/>
                    <a:gd name="connsiteX4" fmla="*/ 1332147 w 1476163"/>
                    <a:gd name="connsiteY4" fmla="*/ 252028 h 720080"/>
                    <a:gd name="connsiteX5" fmla="*/ 1476163 w 1476163"/>
                    <a:gd name="connsiteY5" fmla="*/ 288032 h 720080"/>
                    <a:gd name="connsiteX6" fmla="*/ 756084 w 1476163"/>
                    <a:gd name="connsiteY6" fmla="*/ 720080 h 720080"/>
                    <a:gd name="connsiteX7" fmla="*/ 7615 w 1476163"/>
                    <a:gd name="connsiteY7" fmla="*/ 61122 h 720080"/>
                    <a:gd name="connsiteX0" fmla="*/ 7615 w 1476163"/>
                    <a:gd name="connsiteY0" fmla="*/ 61122 h 720080"/>
                    <a:gd name="connsiteX1" fmla="*/ 151631 w 1476163"/>
                    <a:gd name="connsiteY1" fmla="*/ 61123 h 720080"/>
                    <a:gd name="connsiteX2" fmla="*/ 591133 w 1476163"/>
                    <a:gd name="connsiteY2" fmla="*/ 232958 h 720080"/>
                    <a:gd name="connsiteX3" fmla="*/ 828092 w 1476163"/>
                    <a:gd name="connsiteY3" fmla="*/ 108012 h 720080"/>
                    <a:gd name="connsiteX4" fmla="*/ 1332147 w 1476163"/>
                    <a:gd name="connsiteY4" fmla="*/ 252028 h 720080"/>
                    <a:gd name="connsiteX5" fmla="*/ 1476163 w 1476163"/>
                    <a:gd name="connsiteY5" fmla="*/ 288032 h 720080"/>
                    <a:gd name="connsiteX6" fmla="*/ 756084 w 1476163"/>
                    <a:gd name="connsiteY6" fmla="*/ 720080 h 720080"/>
                    <a:gd name="connsiteX7" fmla="*/ 7615 w 1476163"/>
                    <a:gd name="connsiteY7" fmla="*/ 61122 h 720080"/>
                    <a:gd name="connsiteX0" fmla="*/ 7615 w 1476163"/>
                    <a:gd name="connsiteY0" fmla="*/ 61122 h 720080"/>
                    <a:gd name="connsiteX1" fmla="*/ 151631 w 1476163"/>
                    <a:gd name="connsiteY1" fmla="*/ 61123 h 720080"/>
                    <a:gd name="connsiteX2" fmla="*/ 591133 w 1476163"/>
                    <a:gd name="connsiteY2" fmla="*/ 232958 h 720080"/>
                    <a:gd name="connsiteX3" fmla="*/ 828092 w 1476163"/>
                    <a:gd name="connsiteY3" fmla="*/ 108012 h 720080"/>
                    <a:gd name="connsiteX4" fmla="*/ 1332147 w 1476163"/>
                    <a:gd name="connsiteY4" fmla="*/ 252028 h 720080"/>
                    <a:gd name="connsiteX5" fmla="*/ 1476163 w 1476163"/>
                    <a:gd name="connsiteY5" fmla="*/ 288032 h 720080"/>
                    <a:gd name="connsiteX6" fmla="*/ 756084 w 1476163"/>
                    <a:gd name="connsiteY6" fmla="*/ 720080 h 720080"/>
                    <a:gd name="connsiteX7" fmla="*/ 7615 w 1476163"/>
                    <a:gd name="connsiteY7" fmla="*/ 61122 h 720080"/>
                    <a:gd name="connsiteX0" fmla="*/ 7615 w 1476163"/>
                    <a:gd name="connsiteY0" fmla="*/ 61122 h 720080"/>
                    <a:gd name="connsiteX1" fmla="*/ 151631 w 1476163"/>
                    <a:gd name="connsiteY1" fmla="*/ 61123 h 720080"/>
                    <a:gd name="connsiteX2" fmla="*/ 591133 w 1476163"/>
                    <a:gd name="connsiteY2" fmla="*/ 232958 h 720080"/>
                    <a:gd name="connsiteX3" fmla="*/ 828092 w 1476163"/>
                    <a:gd name="connsiteY3" fmla="*/ 108012 h 720080"/>
                    <a:gd name="connsiteX4" fmla="*/ 1332147 w 1476163"/>
                    <a:gd name="connsiteY4" fmla="*/ 252028 h 720080"/>
                    <a:gd name="connsiteX5" fmla="*/ 1476163 w 1476163"/>
                    <a:gd name="connsiteY5" fmla="*/ 288032 h 720080"/>
                    <a:gd name="connsiteX6" fmla="*/ 756084 w 1476163"/>
                    <a:gd name="connsiteY6" fmla="*/ 720080 h 720080"/>
                    <a:gd name="connsiteX7" fmla="*/ 7615 w 1476163"/>
                    <a:gd name="connsiteY7" fmla="*/ 61122 h 720080"/>
                    <a:gd name="connsiteX0" fmla="*/ 7615 w 1476163"/>
                    <a:gd name="connsiteY0" fmla="*/ 61122 h 720080"/>
                    <a:gd name="connsiteX1" fmla="*/ 151631 w 1476163"/>
                    <a:gd name="connsiteY1" fmla="*/ 61123 h 720080"/>
                    <a:gd name="connsiteX2" fmla="*/ 591133 w 1476163"/>
                    <a:gd name="connsiteY2" fmla="*/ 232958 h 720080"/>
                    <a:gd name="connsiteX3" fmla="*/ 828092 w 1476163"/>
                    <a:gd name="connsiteY3" fmla="*/ 108012 h 720080"/>
                    <a:gd name="connsiteX4" fmla="*/ 1332147 w 1476163"/>
                    <a:gd name="connsiteY4" fmla="*/ 252028 h 720080"/>
                    <a:gd name="connsiteX5" fmla="*/ 1476163 w 1476163"/>
                    <a:gd name="connsiteY5" fmla="*/ 288032 h 720080"/>
                    <a:gd name="connsiteX6" fmla="*/ 756084 w 1476163"/>
                    <a:gd name="connsiteY6" fmla="*/ 720080 h 720080"/>
                    <a:gd name="connsiteX7" fmla="*/ 7615 w 1476163"/>
                    <a:gd name="connsiteY7" fmla="*/ 61122 h 720080"/>
                    <a:gd name="connsiteX0" fmla="*/ 7615 w 1476163"/>
                    <a:gd name="connsiteY0" fmla="*/ 73296 h 732254"/>
                    <a:gd name="connsiteX1" fmla="*/ 151631 w 1476163"/>
                    <a:gd name="connsiteY1" fmla="*/ 73297 h 732254"/>
                    <a:gd name="connsiteX2" fmla="*/ 591133 w 1476163"/>
                    <a:gd name="connsiteY2" fmla="*/ 245132 h 732254"/>
                    <a:gd name="connsiteX3" fmla="*/ 828092 w 1476163"/>
                    <a:gd name="connsiteY3" fmla="*/ 120186 h 732254"/>
                    <a:gd name="connsiteX4" fmla="*/ 1332147 w 1476163"/>
                    <a:gd name="connsiteY4" fmla="*/ 264202 h 732254"/>
                    <a:gd name="connsiteX5" fmla="*/ 1476163 w 1476163"/>
                    <a:gd name="connsiteY5" fmla="*/ 300206 h 732254"/>
                    <a:gd name="connsiteX6" fmla="*/ 756084 w 1476163"/>
                    <a:gd name="connsiteY6" fmla="*/ 732254 h 732254"/>
                    <a:gd name="connsiteX7" fmla="*/ 7615 w 1476163"/>
                    <a:gd name="connsiteY7" fmla="*/ 73296 h 732254"/>
                    <a:gd name="connsiteX0" fmla="*/ 7615 w 1476163"/>
                    <a:gd name="connsiteY0" fmla="*/ 94057 h 753015"/>
                    <a:gd name="connsiteX1" fmla="*/ 151631 w 1476163"/>
                    <a:gd name="connsiteY1" fmla="*/ 94058 h 753015"/>
                    <a:gd name="connsiteX2" fmla="*/ 591133 w 1476163"/>
                    <a:gd name="connsiteY2" fmla="*/ 265893 h 753015"/>
                    <a:gd name="connsiteX3" fmla="*/ 828092 w 1476163"/>
                    <a:gd name="connsiteY3" fmla="*/ 140947 h 753015"/>
                    <a:gd name="connsiteX4" fmla="*/ 1332147 w 1476163"/>
                    <a:gd name="connsiteY4" fmla="*/ 284963 h 753015"/>
                    <a:gd name="connsiteX5" fmla="*/ 1476163 w 1476163"/>
                    <a:gd name="connsiteY5" fmla="*/ 320967 h 753015"/>
                    <a:gd name="connsiteX6" fmla="*/ 756084 w 1476163"/>
                    <a:gd name="connsiteY6" fmla="*/ 753015 h 753015"/>
                    <a:gd name="connsiteX7" fmla="*/ 7615 w 1476163"/>
                    <a:gd name="connsiteY7" fmla="*/ 94057 h 753015"/>
                    <a:gd name="connsiteX0" fmla="*/ 7615 w 1476163"/>
                    <a:gd name="connsiteY0" fmla="*/ 94057 h 753015"/>
                    <a:gd name="connsiteX1" fmla="*/ 151631 w 1476163"/>
                    <a:gd name="connsiteY1" fmla="*/ 94058 h 753015"/>
                    <a:gd name="connsiteX2" fmla="*/ 591133 w 1476163"/>
                    <a:gd name="connsiteY2" fmla="*/ 265893 h 753015"/>
                    <a:gd name="connsiteX3" fmla="*/ 828092 w 1476163"/>
                    <a:gd name="connsiteY3" fmla="*/ 140947 h 753015"/>
                    <a:gd name="connsiteX4" fmla="*/ 1332147 w 1476163"/>
                    <a:gd name="connsiteY4" fmla="*/ 284963 h 753015"/>
                    <a:gd name="connsiteX5" fmla="*/ 1476163 w 1476163"/>
                    <a:gd name="connsiteY5" fmla="*/ 320967 h 753015"/>
                    <a:gd name="connsiteX6" fmla="*/ 756084 w 1476163"/>
                    <a:gd name="connsiteY6" fmla="*/ 753015 h 753015"/>
                    <a:gd name="connsiteX7" fmla="*/ 7615 w 1476163"/>
                    <a:gd name="connsiteY7" fmla="*/ 94057 h 753015"/>
                    <a:gd name="connsiteX0" fmla="*/ 7615 w 1476163"/>
                    <a:gd name="connsiteY0" fmla="*/ 94057 h 753015"/>
                    <a:gd name="connsiteX1" fmla="*/ 151631 w 1476163"/>
                    <a:gd name="connsiteY1" fmla="*/ 94058 h 753015"/>
                    <a:gd name="connsiteX2" fmla="*/ 591133 w 1476163"/>
                    <a:gd name="connsiteY2" fmla="*/ 265893 h 753015"/>
                    <a:gd name="connsiteX3" fmla="*/ 828092 w 1476163"/>
                    <a:gd name="connsiteY3" fmla="*/ 140947 h 753015"/>
                    <a:gd name="connsiteX4" fmla="*/ 1332147 w 1476163"/>
                    <a:gd name="connsiteY4" fmla="*/ 284963 h 753015"/>
                    <a:gd name="connsiteX5" fmla="*/ 1476163 w 1476163"/>
                    <a:gd name="connsiteY5" fmla="*/ 320967 h 753015"/>
                    <a:gd name="connsiteX6" fmla="*/ 756084 w 1476163"/>
                    <a:gd name="connsiteY6" fmla="*/ 753015 h 753015"/>
                    <a:gd name="connsiteX7" fmla="*/ 7615 w 1476163"/>
                    <a:gd name="connsiteY7" fmla="*/ 94057 h 753015"/>
                    <a:gd name="connsiteX0" fmla="*/ 7615 w 1476163"/>
                    <a:gd name="connsiteY0" fmla="*/ 94057 h 753015"/>
                    <a:gd name="connsiteX1" fmla="*/ 151631 w 1476163"/>
                    <a:gd name="connsiteY1" fmla="*/ 94058 h 753015"/>
                    <a:gd name="connsiteX2" fmla="*/ 591133 w 1476163"/>
                    <a:gd name="connsiteY2" fmla="*/ 265893 h 753015"/>
                    <a:gd name="connsiteX3" fmla="*/ 828092 w 1476163"/>
                    <a:gd name="connsiteY3" fmla="*/ 140947 h 753015"/>
                    <a:gd name="connsiteX4" fmla="*/ 1332147 w 1476163"/>
                    <a:gd name="connsiteY4" fmla="*/ 284963 h 753015"/>
                    <a:gd name="connsiteX5" fmla="*/ 1476163 w 1476163"/>
                    <a:gd name="connsiteY5" fmla="*/ 320967 h 753015"/>
                    <a:gd name="connsiteX6" fmla="*/ 756084 w 1476163"/>
                    <a:gd name="connsiteY6" fmla="*/ 753015 h 753015"/>
                    <a:gd name="connsiteX7" fmla="*/ 7615 w 1476163"/>
                    <a:gd name="connsiteY7" fmla="*/ 94057 h 753015"/>
                    <a:gd name="connsiteX0" fmla="*/ 7615 w 1476163"/>
                    <a:gd name="connsiteY0" fmla="*/ 94057 h 753015"/>
                    <a:gd name="connsiteX1" fmla="*/ 151631 w 1476163"/>
                    <a:gd name="connsiteY1" fmla="*/ 94058 h 753015"/>
                    <a:gd name="connsiteX2" fmla="*/ 591133 w 1476163"/>
                    <a:gd name="connsiteY2" fmla="*/ 265893 h 753015"/>
                    <a:gd name="connsiteX3" fmla="*/ 828092 w 1476163"/>
                    <a:gd name="connsiteY3" fmla="*/ 140947 h 753015"/>
                    <a:gd name="connsiteX4" fmla="*/ 1332147 w 1476163"/>
                    <a:gd name="connsiteY4" fmla="*/ 284963 h 753015"/>
                    <a:gd name="connsiteX5" fmla="*/ 1476163 w 1476163"/>
                    <a:gd name="connsiteY5" fmla="*/ 320967 h 753015"/>
                    <a:gd name="connsiteX6" fmla="*/ 756084 w 1476163"/>
                    <a:gd name="connsiteY6" fmla="*/ 753015 h 753015"/>
                    <a:gd name="connsiteX7" fmla="*/ 7615 w 1476163"/>
                    <a:gd name="connsiteY7" fmla="*/ 94057 h 753015"/>
                    <a:gd name="connsiteX0" fmla="*/ 7615 w 1476163"/>
                    <a:gd name="connsiteY0" fmla="*/ 94057 h 753015"/>
                    <a:gd name="connsiteX1" fmla="*/ 151631 w 1476163"/>
                    <a:gd name="connsiteY1" fmla="*/ 94058 h 753015"/>
                    <a:gd name="connsiteX2" fmla="*/ 591133 w 1476163"/>
                    <a:gd name="connsiteY2" fmla="*/ 265893 h 753015"/>
                    <a:gd name="connsiteX3" fmla="*/ 828092 w 1476163"/>
                    <a:gd name="connsiteY3" fmla="*/ 140947 h 753015"/>
                    <a:gd name="connsiteX4" fmla="*/ 1332147 w 1476163"/>
                    <a:gd name="connsiteY4" fmla="*/ 284963 h 753015"/>
                    <a:gd name="connsiteX5" fmla="*/ 1476163 w 1476163"/>
                    <a:gd name="connsiteY5" fmla="*/ 320967 h 753015"/>
                    <a:gd name="connsiteX6" fmla="*/ 756084 w 1476163"/>
                    <a:gd name="connsiteY6" fmla="*/ 753015 h 753015"/>
                    <a:gd name="connsiteX7" fmla="*/ 7615 w 1476163"/>
                    <a:gd name="connsiteY7" fmla="*/ 94057 h 753015"/>
                    <a:gd name="connsiteX0" fmla="*/ 19409 w 1487957"/>
                    <a:gd name="connsiteY0" fmla="*/ 94057 h 753015"/>
                    <a:gd name="connsiteX1" fmla="*/ 163425 w 1487957"/>
                    <a:gd name="connsiteY1" fmla="*/ 94058 h 753015"/>
                    <a:gd name="connsiteX2" fmla="*/ 602927 w 1487957"/>
                    <a:gd name="connsiteY2" fmla="*/ 265893 h 753015"/>
                    <a:gd name="connsiteX3" fmla="*/ 839886 w 1487957"/>
                    <a:gd name="connsiteY3" fmla="*/ 140947 h 753015"/>
                    <a:gd name="connsiteX4" fmla="*/ 1343941 w 1487957"/>
                    <a:gd name="connsiteY4" fmla="*/ 284963 h 753015"/>
                    <a:gd name="connsiteX5" fmla="*/ 1487957 w 1487957"/>
                    <a:gd name="connsiteY5" fmla="*/ 320967 h 753015"/>
                    <a:gd name="connsiteX6" fmla="*/ 767878 w 1487957"/>
                    <a:gd name="connsiteY6" fmla="*/ 753015 h 753015"/>
                    <a:gd name="connsiteX7" fmla="*/ 19409 w 1487957"/>
                    <a:gd name="connsiteY7" fmla="*/ 94057 h 753015"/>
                    <a:gd name="connsiteX0" fmla="*/ 19409 w 1487957"/>
                    <a:gd name="connsiteY0" fmla="*/ 94057 h 753015"/>
                    <a:gd name="connsiteX1" fmla="*/ 163425 w 1487957"/>
                    <a:gd name="connsiteY1" fmla="*/ 94058 h 753015"/>
                    <a:gd name="connsiteX2" fmla="*/ 602927 w 1487957"/>
                    <a:gd name="connsiteY2" fmla="*/ 265893 h 753015"/>
                    <a:gd name="connsiteX3" fmla="*/ 839886 w 1487957"/>
                    <a:gd name="connsiteY3" fmla="*/ 140947 h 753015"/>
                    <a:gd name="connsiteX4" fmla="*/ 1343941 w 1487957"/>
                    <a:gd name="connsiteY4" fmla="*/ 284963 h 753015"/>
                    <a:gd name="connsiteX5" fmla="*/ 1487957 w 1487957"/>
                    <a:gd name="connsiteY5" fmla="*/ 320967 h 753015"/>
                    <a:gd name="connsiteX6" fmla="*/ 767878 w 1487957"/>
                    <a:gd name="connsiteY6" fmla="*/ 753015 h 753015"/>
                    <a:gd name="connsiteX7" fmla="*/ 19409 w 1487957"/>
                    <a:gd name="connsiteY7" fmla="*/ 94057 h 753015"/>
                    <a:gd name="connsiteX0" fmla="*/ 19409 w 1487957"/>
                    <a:gd name="connsiteY0" fmla="*/ 94057 h 753015"/>
                    <a:gd name="connsiteX1" fmla="*/ 163425 w 1487957"/>
                    <a:gd name="connsiteY1" fmla="*/ 94058 h 753015"/>
                    <a:gd name="connsiteX2" fmla="*/ 602927 w 1487957"/>
                    <a:gd name="connsiteY2" fmla="*/ 265893 h 753015"/>
                    <a:gd name="connsiteX3" fmla="*/ 839886 w 1487957"/>
                    <a:gd name="connsiteY3" fmla="*/ 140947 h 753015"/>
                    <a:gd name="connsiteX4" fmla="*/ 1343941 w 1487957"/>
                    <a:gd name="connsiteY4" fmla="*/ 284963 h 753015"/>
                    <a:gd name="connsiteX5" fmla="*/ 1487957 w 1487957"/>
                    <a:gd name="connsiteY5" fmla="*/ 320967 h 753015"/>
                    <a:gd name="connsiteX6" fmla="*/ 767878 w 1487957"/>
                    <a:gd name="connsiteY6" fmla="*/ 753015 h 753015"/>
                    <a:gd name="connsiteX7" fmla="*/ 19409 w 1487957"/>
                    <a:gd name="connsiteY7" fmla="*/ 94057 h 753015"/>
                    <a:gd name="connsiteX0" fmla="*/ 19409 w 1487957"/>
                    <a:gd name="connsiteY0" fmla="*/ 94057 h 753015"/>
                    <a:gd name="connsiteX1" fmla="*/ 163425 w 1487957"/>
                    <a:gd name="connsiteY1" fmla="*/ 94058 h 753015"/>
                    <a:gd name="connsiteX2" fmla="*/ 602927 w 1487957"/>
                    <a:gd name="connsiteY2" fmla="*/ 265893 h 753015"/>
                    <a:gd name="connsiteX3" fmla="*/ 839886 w 1487957"/>
                    <a:gd name="connsiteY3" fmla="*/ 140947 h 753015"/>
                    <a:gd name="connsiteX4" fmla="*/ 1343941 w 1487957"/>
                    <a:gd name="connsiteY4" fmla="*/ 284963 h 753015"/>
                    <a:gd name="connsiteX5" fmla="*/ 1487957 w 1487957"/>
                    <a:gd name="connsiteY5" fmla="*/ 320967 h 753015"/>
                    <a:gd name="connsiteX6" fmla="*/ 767878 w 1487957"/>
                    <a:gd name="connsiteY6" fmla="*/ 753015 h 753015"/>
                    <a:gd name="connsiteX7" fmla="*/ 19409 w 1487957"/>
                    <a:gd name="connsiteY7" fmla="*/ 94057 h 753015"/>
                    <a:gd name="connsiteX0" fmla="*/ 19409 w 1487957"/>
                    <a:gd name="connsiteY0" fmla="*/ 94057 h 753015"/>
                    <a:gd name="connsiteX1" fmla="*/ 163425 w 1487957"/>
                    <a:gd name="connsiteY1" fmla="*/ 94058 h 753015"/>
                    <a:gd name="connsiteX2" fmla="*/ 602927 w 1487957"/>
                    <a:gd name="connsiteY2" fmla="*/ 265893 h 753015"/>
                    <a:gd name="connsiteX3" fmla="*/ 839886 w 1487957"/>
                    <a:gd name="connsiteY3" fmla="*/ 140947 h 753015"/>
                    <a:gd name="connsiteX4" fmla="*/ 1343941 w 1487957"/>
                    <a:gd name="connsiteY4" fmla="*/ 284963 h 753015"/>
                    <a:gd name="connsiteX5" fmla="*/ 1487957 w 1487957"/>
                    <a:gd name="connsiteY5" fmla="*/ 320967 h 753015"/>
                    <a:gd name="connsiteX6" fmla="*/ 767878 w 1487957"/>
                    <a:gd name="connsiteY6" fmla="*/ 753015 h 753015"/>
                    <a:gd name="connsiteX7" fmla="*/ 19409 w 1487957"/>
                    <a:gd name="connsiteY7" fmla="*/ 94057 h 753015"/>
                    <a:gd name="connsiteX0" fmla="*/ 19409 w 1487957"/>
                    <a:gd name="connsiteY0" fmla="*/ 94057 h 753015"/>
                    <a:gd name="connsiteX1" fmla="*/ 163425 w 1487957"/>
                    <a:gd name="connsiteY1" fmla="*/ 94058 h 753015"/>
                    <a:gd name="connsiteX2" fmla="*/ 602927 w 1487957"/>
                    <a:gd name="connsiteY2" fmla="*/ 265893 h 753015"/>
                    <a:gd name="connsiteX3" fmla="*/ 839886 w 1487957"/>
                    <a:gd name="connsiteY3" fmla="*/ 140947 h 753015"/>
                    <a:gd name="connsiteX4" fmla="*/ 1343941 w 1487957"/>
                    <a:gd name="connsiteY4" fmla="*/ 284963 h 753015"/>
                    <a:gd name="connsiteX5" fmla="*/ 1487957 w 1487957"/>
                    <a:gd name="connsiteY5" fmla="*/ 320967 h 753015"/>
                    <a:gd name="connsiteX6" fmla="*/ 767878 w 1487957"/>
                    <a:gd name="connsiteY6" fmla="*/ 753015 h 753015"/>
                    <a:gd name="connsiteX7" fmla="*/ 19409 w 1487957"/>
                    <a:gd name="connsiteY7" fmla="*/ 94057 h 753015"/>
                    <a:gd name="connsiteX0" fmla="*/ 19409 w 1487957"/>
                    <a:gd name="connsiteY0" fmla="*/ 94057 h 753015"/>
                    <a:gd name="connsiteX1" fmla="*/ 163425 w 1487957"/>
                    <a:gd name="connsiteY1" fmla="*/ 94058 h 753015"/>
                    <a:gd name="connsiteX2" fmla="*/ 602927 w 1487957"/>
                    <a:gd name="connsiteY2" fmla="*/ 265893 h 753015"/>
                    <a:gd name="connsiteX3" fmla="*/ 839886 w 1487957"/>
                    <a:gd name="connsiteY3" fmla="*/ 140947 h 753015"/>
                    <a:gd name="connsiteX4" fmla="*/ 1343941 w 1487957"/>
                    <a:gd name="connsiteY4" fmla="*/ 284963 h 753015"/>
                    <a:gd name="connsiteX5" fmla="*/ 1487957 w 1487957"/>
                    <a:gd name="connsiteY5" fmla="*/ 320967 h 753015"/>
                    <a:gd name="connsiteX6" fmla="*/ 767878 w 1487957"/>
                    <a:gd name="connsiteY6" fmla="*/ 753015 h 753015"/>
                    <a:gd name="connsiteX7" fmla="*/ 19409 w 1487957"/>
                    <a:gd name="connsiteY7" fmla="*/ 94057 h 753015"/>
                    <a:gd name="connsiteX0" fmla="*/ 19409 w 1487957"/>
                    <a:gd name="connsiteY0" fmla="*/ 94057 h 753015"/>
                    <a:gd name="connsiteX1" fmla="*/ 163425 w 1487957"/>
                    <a:gd name="connsiteY1" fmla="*/ 94058 h 753015"/>
                    <a:gd name="connsiteX2" fmla="*/ 602927 w 1487957"/>
                    <a:gd name="connsiteY2" fmla="*/ 265893 h 753015"/>
                    <a:gd name="connsiteX3" fmla="*/ 839886 w 1487957"/>
                    <a:gd name="connsiteY3" fmla="*/ 140947 h 753015"/>
                    <a:gd name="connsiteX4" fmla="*/ 1343941 w 1487957"/>
                    <a:gd name="connsiteY4" fmla="*/ 284963 h 753015"/>
                    <a:gd name="connsiteX5" fmla="*/ 1487957 w 1487957"/>
                    <a:gd name="connsiteY5" fmla="*/ 320967 h 753015"/>
                    <a:gd name="connsiteX6" fmla="*/ 767878 w 1487957"/>
                    <a:gd name="connsiteY6" fmla="*/ 753015 h 753015"/>
                    <a:gd name="connsiteX7" fmla="*/ 19409 w 1487957"/>
                    <a:gd name="connsiteY7" fmla="*/ 94057 h 753015"/>
                    <a:gd name="connsiteX0" fmla="*/ 19409 w 1487957"/>
                    <a:gd name="connsiteY0" fmla="*/ 94057 h 753015"/>
                    <a:gd name="connsiteX1" fmla="*/ 163425 w 1487957"/>
                    <a:gd name="connsiteY1" fmla="*/ 94058 h 753015"/>
                    <a:gd name="connsiteX2" fmla="*/ 602927 w 1487957"/>
                    <a:gd name="connsiteY2" fmla="*/ 265893 h 753015"/>
                    <a:gd name="connsiteX3" fmla="*/ 839886 w 1487957"/>
                    <a:gd name="connsiteY3" fmla="*/ 140947 h 753015"/>
                    <a:gd name="connsiteX4" fmla="*/ 1343941 w 1487957"/>
                    <a:gd name="connsiteY4" fmla="*/ 284963 h 753015"/>
                    <a:gd name="connsiteX5" fmla="*/ 1487957 w 1487957"/>
                    <a:gd name="connsiteY5" fmla="*/ 320967 h 753015"/>
                    <a:gd name="connsiteX6" fmla="*/ 767878 w 1487957"/>
                    <a:gd name="connsiteY6" fmla="*/ 753015 h 753015"/>
                    <a:gd name="connsiteX7" fmla="*/ 19409 w 1487957"/>
                    <a:gd name="connsiteY7" fmla="*/ 94057 h 753015"/>
                    <a:gd name="connsiteX0" fmla="*/ 19409 w 1487957"/>
                    <a:gd name="connsiteY0" fmla="*/ 94057 h 753015"/>
                    <a:gd name="connsiteX1" fmla="*/ 163425 w 1487957"/>
                    <a:gd name="connsiteY1" fmla="*/ 94058 h 753015"/>
                    <a:gd name="connsiteX2" fmla="*/ 602927 w 1487957"/>
                    <a:gd name="connsiteY2" fmla="*/ 265893 h 753015"/>
                    <a:gd name="connsiteX3" fmla="*/ 839886 w 1487957"/>
                    <a:gd name="connsiteY3" fmla="*/ 140947 h 753015"/>
                    <a:gd name="connsiteX4" fmla="*/ 1343941 w 1487957"/>
                    <a:gd name="connsiteY4" fmla="*/ 284963 h 753015"/>
                    <a:gd name="connsiteX5" fmla="*/ 1487957 w 1487957"/>
                    <a:gd name="connsiteY5" fmla="*/ 320967 h 753015"/>
                    <a:gd name="connsiteX6" fmla="*/ 767878 w 1487957"/>
                    <a:gd name="connsiteY6" fmla="*/ 753015 h 753015"/>
                    <a:gd name="connsiteX7" fmla="*/ 19409 w 1487957"/>
                    <a:gd name="connsiteY7" fmla="*/ 94057 h 753015"/>
                    <a:gd name="connsiteX0" fmla="*/ 19409 w 1487957"/>
                    <a:gd name="connsiteY0" fmla="*/ 94057 h 753015"/>
                    <a:gd name="connsiteX1" fmla="*/ 163425 w 1487957"/>
                    <a:gd name="connsiteY1" fmla="*/ 94058 h 753015"/>
                    <a:gd name="connsiteX2" fmla="*/ 602927 w 1487957"/>
                    <a:gd name="connsiteY2" fmla="*/ 265893 h 753015"/>
                    <a:gd name="connsiteX3" fmla="*/ 1343941 w 1487957"/>
                    <a:gd name="connsiteY3" fmla="*/ 284963 h 753015"/>
                    <a:gd name="connsiteX4" fmla="*/ 1487957 w 1487957"/>
                    <a:gd name="connsiteY4" fmla="*/ 320967 h 753015"/>
                    <a:gd name="connsiteX5" fmla="*/ 767878 w 1487957"/>
                    <a:gd name="connsiteY5" fmla="*/ 753015 h 753015"/>
                    <a:gd name="connsiteX6" fmla="*/ 19409 w 1487957"/>
                    <a:gd name="connsiteY6" fmla="*/ 94057 h 753015"/>
                    <a:gd name="connsiteX0" fmla="*/ 19409 w 1487957"/>
                    <a:gd name="connsiteY0" fmla="*/ 273625 h 932583"/>
                    <a:gd name="connsiteX1" fmla="*/ 163425 w 1487957"/>
                    <a:gd name="connsiteY1" fmla="*/ 273626 h 932583"/>
                    <a:gd name="connsiteX2" fmla="*/ 602927 w 1487957"/>
                    <a:gd name="connsiteY2" fmla="*/ 445461 h 932583"/>
                    <a:gd name="connsiteX3" fmla="*/ 1343941 w 1487957"/>
                    <a:gd name="connsiteY3" fmla="*/ 464531 h 932583"/>
                    <a:gd name="connsiteX4" fmla="*/ 1487957 w 1487957"/>
                    <a:gd name="connsiteY4" fmla="*/ 500535 h 932583"/>
                    <a:gd name="connsiteX5" fmla="*/ 767878 w 1487957"/>
                    <a:gd name="connsiteY5" fmla="*/ 932583 h 932583"/>
                    <a:gd name="connsiteX6" fmla="*/ 19409 w 1487957"/>
                    <a:gd name="connsiteY6" fmla="*/ 273625 h 932583"/>
                    <a:gd name="connsiteX0" fmla="*/ 19409 w 1487957"/>
                    <a:gd name="connsiteY0" fmla="*/ 94057 h 753015"/>
                    <a:gd name="connsiteX1" fmla="*/ 163425 w 1487957"/>
                    <a:gd name="connsiteY1" fmla="*/ 94058 h 753015"/>
                    <a:gd name="connsiteX2" fmla="*/ 602927 w 1487957"/>
                    <a:gd name="connsiteY2" fmla="*/ 265893 h 753015"/>
                    <a:gd name="connsiteX3" fmla="*/ 1487957 w 1487957"/>
                    <a:gd name="connsiteY3" fmla="*/ 320967 h 753015"/>
                    <a:gd name="connsiteX4" fmla="*/ 767878 w 1487957"/>
                    <a:gd name="connsiteY4" fmla="*/ 753015 h 753015"/>
                    <a:gd name="connsiteX5" fmla="*/ 19409 w 1487957"/>
                    <a:gd name="connsiteY5" fmla="*/ 94057 h 753015"/>
                    <a:gd name="connsiteX0" fmla="*/ 19409 w 1487957"/>
                    <a:gd name="connsiteY0" fmla="*/ 364252 h 1023210"/>
                    <a:gd name="connsiteX1" fmla="*/ 163425 w 1487957"/>
                    <a:gd name="connsiteY1" fmla="*/ 364253 h 1023210"/>
                    <a:gd name="connsiteX2" fmla="*/ 602927 w 1487957"/>
                    <a:gd name="connsiteY2" fmla="*/ 536088 h 1023210"/>
                    <a:gd name="connsiteX3" fmla="*/ 1487957 w 1487957"/>
                    <a:gd name="connsiteY3" fmla="*/ 591162 h 1023210"/>
                    <a:gd name="connsiteX4" fmla="*/ 767878 w 1487957"/>
                    <a:gd name="connsiteY4" fmla="*/ 1023210 h 1023210"/>
                    <a:gd name="connsiteX5" fmla="*/ 19409 w 1487957"/>
                    <a:gd name="connsiteY5" fmla="*/ 364252 h 1023210"/>
                    <a:gd name="connsiteX0" fmla="*/ 19409 w 1487957"/>
                    <a:gd name="connsiteY0" fmla="*/ 364252 h 1023210"/>
                    <a:gd name="connsiteX1" fmla="*/ 163425 w 1487957"/>
                    <a:gd name="connsiteY1" fmla="*/ 364253 h 1023210"/>
                    <a:gd name="connsiteX2" fmla="*/ 602927 w 1487957"/>
                    <a:gd name="connsiteY2" fmla="*/ 536088 h 1023210"/>
                    <a:gd name="connsiteX3" fmla="*/ 1487957 w 1487957"/>
                    <a:gd name="connsiteY3" fmla="*/ 591162 h 1023210"/>
                    <a:gd name="connsiteX4" fmla="*/ 767878 w 1487957"/>
                    <a:gd name="connsiteY4" fmla="*/ 1023210 h 1023210"/>
                    <a:gd name="connsiteX5" fmla="*/ 19409 w 1487957"/>
                    <a:gd name="connsiteY5" fmla="*/ 364252 h 1023210"/>
                    <a:gd name="connsiteX0" fmla="*/ 19409 w 1546798"/>
                    <a:gd name="connsiteY0" fmla="*/ 364252 h 1023210"/>
                    <a:gd name="connsiteX1" fmla="*/ 163425 w 1546798"/>
                    <a:gd name="connsiteY1" fmla="*/ 364253 h 1023210"/>
                    <a:gd name="connsiteX2" fmla="*/ 602927 w 1546798"/>
                    <a:gd name="connsiteY2" fmla="*/ 536088 h 1023210"/>
                    <a:gd name="connsiteX3" fmla="*/ 1487957 w 1546798"/>
                    <a:gd name="connsiteY3" fmla="*/ 591162 h 1023210"/>
                    <a:gd name="connsiteX4" fmla="*/ 767878 w 1546798"/>
                    <a:gd name="connsiteY4" fmla="*/ 1023210 h 1023210"/>
                    <a:gd name="connsiteX5" fmla="*/ 19409 w 1546798"/>
                    <a:gd name="connsiteY5" fmla="*/ 364252 h 1023210"/>
                    <a:gd name="connsiteX0" fmla="*/ 19409 w 1546798"/>
                    <a:gd name="connsiteY0" fmla="*/ 364252 h 1023210"/>
                    <a:gd name="connsiteX1" fmla="*/ 163425 w 1546798"/>
                    <a:gd name="connsiteY1" fmla="*/ 364253 h 1023210"/>
                    <a:gd name="connsiteX2" fmla="*/ 602927 w 1546798"/>
                    <a:gd name="connsiteY2" fmla="*/ 536088 h 1023210"/>
                    <a:gd name="connsiteX3" fmla="*/ 1487957 w 1546798"/>
                    <a:gd name="connsiteY3" fmla="*/ 591162 h 1023210"/>
                    <a:gd name="connsiteX4" fmla="*/ 767878 w 1546798"/>
                    <a:gd name="connsiteY4" fmla="*/ 1023210 h 1023210"/>
                    <a:gd name="connsiteX5" fmla="*/ 19409 w 1546798"/>
                    <a:gd name="connsiteY5" fmla="*/ 364252 h 1023210"/>
                    <a:gd name="connsiteX0" fmla="*/ 19409 w 1546798"/>
                    <a:gd name="connsiteY0" fmla="*/ 364252 h 1023210"/>
                    <a:gd name="connsiteX1" fmla="*/ 163425 w 1546798"/>
                    <a:gd name="connsiteY1" fmla="*/ 364253 h 1023210"/>
                    <a:gd name="connsiteX2" fmla="*/ 602927 w 1546798"/>
                    <a:gd name="connsiteY2" fmla="*/ 536088 h 1023210"/>
                    <a:gd name="connsiteX3" fmla="*/ 1487957 w 1546798"/>
                    <a:gd name="connsiteY3" fmla="*/ 591162 h 1023210"/>
                    <a:gd name="connsiteX4" fmla="*/ 767878 w 1546798"/>
                    <a:gd name="connsiteY4" fmla="*/ 1023210 h 1023210"/>
                    <a:gd name="connsiteX5" fmla="*/ 19409 w 1546798"/>
                    <a:gd name="connsiteY5" fmla="*/ 364252 h 1023210"/>
                    <a:gd name="connsiteX0" fmla="*/ 19409 w 1546798"/>
                    <a:gd name="connsiteY0" fmla="*/ 364252 h 1023210"/>
                    <a:gd name="connsiteX1" fmla="*/ 163425 w 1546798"/>
                    <a:gd name="connsiteY1" fmla="*/ 364253 h 1023210"/>
                    <a:gd name="connsiteX2" fmla="*/ 602927 w 1546798"/>
                    <a:gd name="connsiteY2" fmla="*/ 536088 h 1023210"/>
                    <a:gd name="connsiteX3" fmla="*/ 1487957 w 1546798"/>
                    <a:gd name="connsiteY3" fmla="*/ 591162 h 1023210"/>
                    <a:gd name="connsiteX4" fmla="*/ 767878 w 1546798"/>
                    <a:gd name="connsiteY4" fmla="*/ 1023210 h 1023210"/>
                    <a:gd name="connsiteX5" fmla="*/ 19409 w 1546798"/>
                    <a:gd name="connsiteY5" fmla="*/ 364252 h 1023210"/>
                    <a:gd name="connsiteX0" fmla="*/ 19409 w 1546798"/>
                    <a:gd name="connsiteY0" fmla="*/ 364252 h 1023210"/>
                    <a:gd name="connsiteX1" fmla="*/ 163425 w 1546798"/>
                    <a:gd name="connsiteY1" fmla="*/ 364253 h 1023210"/>
                    <a:gd name="connsiteX2" fmla="*/ 602927 w 1546798"/>
                    <a:gd name="connsiteY2" fmla="*/ 536088 h 1023210"/>
                    <a:gd name="connsiteX3" fmla="*/ 1487957 w 1546798"/>
                    <a:gd name="connsiteY3" fmla="*/ 591162 h 1023210"/>
                    <a:gd name="connsiteX4" fmla="*/ 767878 w 1546798"/>
                    <a:gd name="connsiteY4" fmla="*/ 1023210 h 1023210"/>
                    <a:gd name="connsiteX5" fmla="*/ 19409 w 1546798"/>
                    <a:gd name="connsiteY5" fmla="*/ 364252 h 1023210"/>
                    <a:gd name="connsiteX0" fmla="*/ 19409 w 1531469"/>
                    <a:gd name="connsiteY0" fmla="*/ 364252 h 1023210"/>
                    <a:gd name="connsiteX1" fmla="*/ 163425 w 1531469"/>
                    <a:gd name="connsiteY1" fmla="*/ 364253 h 1023210"/>
                    <a:gd name="connsiteX2" fmla="*/ 602927 w 1531469"/>
                    <a:gd name="connsiteY2" fmla="*/ 536088 h 1023210"/>
                    <a:gd name="connsiteX3" fmla="*/ 1487957 w 1531469"/>
                    <a:gd name="connsiteY3" fmla="*/ 591162 h 1023210"/>
                    <a:gd name="connsiteX4" fmla="*/ 767878 w 1531469"/>
                    <a:gd name="connsiteY4" fmla="*/ 1023210 h 1023210"/>
                    <a:gd name="connsiteX5" fmla="*/ 19409 w 1531469"/>
                    <a:gd name="connsiteY5" fmla="*/ 364252 h 1023210"/>
                    <a:gd name="connsiteX0" fmla="*/ 19409 w 1531469"/>
                    <a:gd name="connsiteY0" fmla="*/ 364252 h 1023210"/>
                    <a:gd name="connsiteX1" fmla="*/ 163425 w 1531469"/>
                    <a:gd name="connsiteY1" fmla="*/ 364253 h 1023210"/>
                    <a:gd name="connsiteX2" fmla="*/ 602927 w 1531469"/>
                    <a:gd name="connsiteY2" fmla="*/ 536088 h 1023210"/>
                    <a:gd name="connsiteX3" fmla="*/ 1487957 w 1531469"/>
                    <a:gd name="connsiteY3" fmla="*/ 591162 h 1023210"/>
                    <a:gd name="connsiteX4" fmla="*/ 767878 w 1531469"/>
                    <a:gd name="connsiteY4" fmla="*/ 1023210 h 1023210"/>
                    <a:gd name="connsiteX5" fmla="*/ 19409 w 1531469"/>
                    <a:gd name="connsiteY5" fmla="*/ 364252 h 1023210"/>
                    <a:gd name="connsiteX0" fmla="*/ 19409 w 1520394"/>
                    <a:gd name="connsiteY0" fmla="*/ 364252 h 1023210"/>
                    <a:gd name="connsiteX1" fmla="*/ 163425 w 1520394"/>
                    <a:gd name="connsiteY1" fmla="*/ 364253 h 1023210"/>
                    <a:gd name="connsiteX2" fmla="*/ 602927 w 1520394"/>
                    <a:gd name="connsiteY2" fmla="*/ 536088 h 1023210"/>
                    <a:gd name="connsiteX3" fmla="*/ 1487957 w 1520394"/>
                    <a:gd name="connsiteY3" fmla="*/ 591162 h 1023210"/>
                    <a:gd name="connsiteX4" fmla="*/ 767878 w 1520394"/>
                    <a:gd name="connsiteY4" fmla="*/ 1023210 h 1023210"/>
                    <a:gd name="connsiteX5" fmla="*/ 19409 w 1520394"/>
                    <a:gd name="connsiteY5" fmla="*/ 364252 h 1023210"/>
                    <a:gd name="connsiteX0" fmla="*/ 19409 w 1506144"/>
                    <a:gd name="connsiteY0" fmla="*/ 364252 h 1023210"/>
                    <a:gd name="connsiteX1" fmla="*/ 163425 w 1506144"/>
                    <a:gd name="connsiteY1" fmla="*/ 364253 h 1023210"/>
                    <a:gd name="connsiteX2" fmla="*/ 602927 w 1506144"/>
                    <a:gd name="connsiteY2" fmla="*/ 536088 h 1023210"/>
                    <a:gd name="connsiteX3" fmla="*/ 1487957 w 1506144"/>
                    <a:gd name="connsiteY3" fmla="*/ 591162 h 1023210"/>
                    <a:gd name="connsiteX4" fmla="*/ 767878 w 1506144"/>
                    <a:gd name="connsiteY4" fmla="*/ 1023210 h 1023210"/>
                    <a:gd name="connsiteX5" fmla="*/ 19409 w 1506144"/>
                    <a:gd name="connsiteY5" fmla="*/ 364252 h 1023210"/>
                    <a:gd name="connsiteX0" fmla="*/ 19409 w 1491894"/>
                    <a:gd name="connsiteY0" fmla="*/ 364252 h 1023210"/>
                    <a:gd name="connsiteX1" fmla="*/ 163425 w 1491894"/>
                    <a:gd name="connsiteY1" fmla="*/ 364253 h 1023210"/>
                    <a:gd name="connsiteX2" fmla="*/ 602927 w 1491894"/>
                    <a:gd name="connsiteY2" fmla="*/ 536088 h 1023210"/>
                    <a:gd name="connsiteX3" fmla="*/ 1487957 w 1491894"/>
                    <a:gd name="connsiteY3" fmla="*/ 591162 h 1023210"/>
                    <a:gd name="connsiteX4" fmla="*/ 767878 w 1491894"/>
                    <a:gd name="connsiteY4" fmla="*/ 1023210 h 1023210"/>
                    <a:gd name="connsiteX5" fmla="*/ 19409 w 1491894"/>
                    <a:gd name="connsiteY5" fmla="*/ 364252 h 1023210"/>
                    <a:gd name="connsiteX0" fmla="*/ 19409 w 1491894"/>
                    <a:gd name="connsiteY0" fmla="*/ 364252 h 1023210"/>
                    <a:gd name="connsiteX1" fmla="*/ 163425 w 1491894"/>
                    <a:gd name="connsiteY1" fmla="*/ 364253 h 1023210"/>
                    <a:gd name="connsiteX2" fmla="*/ 602927 w 1491894"/>
                    <a:gd name="connsiteY2" fmla="*/ 536088 h 1023210"/>
                    <a:gd name="connsiteX3" fmla="*/ 1487957 w 1491894"/>
                    <a:gd name="connsiteY3" fmla="*/ 591162 h 1023210"/>
                    <a:gd name="connsiteX4" fmla="*/ 767878 w 1491894"/>
                    <a:gd name="connsiteY4" fmla="*/ 1023210 h 1023210"/>
                    <a:gd name="connsiteX5" fmla="*/ 19409 w 1491894"/>
                    <a:gd name="connsiteY5" fmla="*/ 364252 h 1023210"/>
                    <a:gd name="connsiteX0" fmla="*/ 19409 w 1491894"/>
                    <a:gd name="connsiteY0" fmla="*/ 364252 h 1023210"/>
                    <a:gd name="connsiteX1" fmla="*/ 163425 w 1491894"/>
                    <a:gd name="connsiteY1" fmla="*/ 364253 h 1023210"/>
                    <a:gd name="connsiteX2" fmla="*/ 602927 w 1491894"/>
                    <a:gd name="connsiteY2" fmla="*/ 536088 h 1023210"/>
                    <a:gd name="connsiteX3" fmla="*/ 1487957 w 1491894"/>
                    <a:gd name="connsiteY3" fmla="*/ 591162 h 1023210"/>
                    <a:gd name="connsiteX4" fmla="*/ 767878 w 1491894"/>
                    <a:gd name="connsiteY4" fmla="*/ 1023210 h 1023210"/>
                    <a:gd name="connsiteX5" fmla="*/ 19409 w 1491894"/>
                    <a:gd name="connsiteY5" fmla="*/ 364252 h 1023210"/>
                    <a:gd name="connsiteX0" fmla="*/ 19409 w 1491894"/>
                    <a:gd name="connsiteY0" fmla="*/ 364252 h 1023210"/>
                    <a:gd name="connsiteX1" fmla="*/ 163425 w 1491894"/>
                    <a:gd name="connsiteY1" fmla="*/ 364253 h 1023210"/>
                    <a:gd name="connsiteX2" fmla="*/ 602927 w 1491894"/>
                    <a:gd name="connsiteY2" fmla="*/ 536088 h 1023210"/>
                    <a:gd name="connsiteX3" fmla="*/ 1487957 w 1491894"/>
                    <a:gd name="connsiteY3" fmla="*/ 591162 h 1023210"/>
                    <a:gd name="connsiteX4" fmla="*/ 767878 w 1491894"/>
                    <a:gd name="connsiteY4" fmla="*/ 1023210 h 1023210"/>
                    <a:gd name="connsiteX5" fmla="*/ 19409 w 1491894"/>
                    <a:gd name="connsiteY5" fmla="*/ 364252 h 1023210"/>
                    <a:gd name="connsiteX0" fmla="*/ 19409 w 1496653"/>
                    <a:gd name="connsiteY0" fmla="*/ 364252 h 1023210"/>
                    <a:gd name="connsiteX1" fmla="*/ 163425 w 1496653"/>
                    <a:gd name="connsiteY1" fmla="*/ 364253 h 1023210"/>
                    <a:gd name="connsiteX2" fmla="*/ 602927 w 1496653"/>
                    <a:gd name="connsiteY2" fmla="*/ 536088 h 1023210"/>
                    <a:gd name="connsiteX3" fmla="*/ 1487957 w 1496653"/>
                    <a:gd name="connsiteY3" fmla="*/ 591162 h 1023210"/>
                    <a:gd name="connsiteX4" fmla="*/ 767878 w 1496653"/>
                    <a:gd name="connsiteY4" fmla="*/ 1023210 h 1023210"/>
                    <a:gd name="connsiteX5" fmla="*/ 19409 w 1496653"/>
                    <a:gd name="connsiteY5" fmla="*/ 364252 h 1023210"/>
                    <a:gd name="connsiteX0" fmla="*/ 19409 w 1491894"/>
                    <a:gd name="connsiteY0" fmla="*/ 364252 h 1023210"/>
                    <a:gd name="connsiteX1" fmla="*/ 163425 w 1491894"/>
                    <a:gd name="connsiteY1" fmla="*/ 364253 h 1023210"/>
                    <a:gd name="connsiteX2" fmla="*/ 602927 w 1491894"/>
                    <a:gd name="connsiteY2" fmla="*/ 536088 h 1023210"/>
                    <a:gd name="connsiteX3" fmla="*/ 1487957 w 1491894"/>
                    <a:gd name="connsiteY3" fmla="*/ 591162 h 1023210"/>
                    <a:gd name="connsiteX4" fmla="*/ 767878 w 1491894"/>
                    <a:gd name="connsiteY4" fmla="*/ 1023210 h 1023210"/>
                    <a:gd name="connsiteX5" fmla="*/ 19409 w 1491894"/>
                    <a:gd name="connsiteY5" fmla="*/ 364252 h 1023210"/>
                    <a:gd name="connsiteX0" fmla="*/ 19409 w 1518981"/>
                    <a:gd name="connsiteY0" fmla="*/ 364252 h 1023210"/>
                    <a:gd name="connsiteX1" fmla="*/ 163425 w 1518981"/>
                    <a:gd name="connsiteY1" fmla="*/ 364253 h 1023210"/>
                    <a:gd name="connsiteX2" fmla="*/ 602927 w 1518981"/>
                    <a:gd name="connsiteY2" fmla="*/ 536088 h 1023210"/>
                    <a:gd name="connsiteX3" fmla="*/ 1487957 w 1518981"/>
                    <a:gd name="connsiteY3" fmla="*/ 591162 h 1023210"/>
                    <a:gd name="connsiteX4" fmla="*/ 767878 w 1518981"/>
                    <a:gd name="connsiteY4" fmla="*/ 1023210 h 1023210"/>
                    <a:gd name="connsiteX5" fmla="*/ 19409 w 1518981"/>
                    <a:gd name="connsiteY5" fmla="*/ 364252 h 1023210"/>
                    <a:gd name="connsiteX0" fmla="*/ 19409 w 1518981"/>
                    <a:gd name="connsiteY0" fmla="*/ 364252 h 1023210"/>
                    <a:gd name="connsiteX1" fmla="*/ 163425 w 1518981"/>
                    <a:gd name="connsiteY1" fmla="*/ 364253 h 1023210"/>
                    <a:gd name="connsiteX2" fmla="*/ 602927 w 1518981"/>
                    <a:gd name="connsiteY2" fmla="*/ 536088 h 1023210"/>
                    <a:gd name="connsiteX3" fmla="*/ 1487957 w 1518981"/>
                    <a:gd name="connsiteY3" fmla="*/ 591162 h 1023210"/>
                    <a:gd name="connsiteX4" fmla="*/ 767878 w 1518981"/>
                    <a:gd name="connsiteY4" fmla="*/ 1023210 h 1023210"/>
                    <a:gd name="connsiteX5" fmla="*/ 19409 w 1518981"/>
                    <a:gd name="connsiteY5" fmla="*/ 364252 h 10232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518981" h="1023210">
                      <a:moveTo>
                        <a:pt x="19409" y="364252"/>
                      </a:moveTo>
                      <a:cubicBezTo>
                        <a:pt x="22553" y="303143"/>
                        <a:pt x="131975" y="270195"/>
                        <a:pt x="163425" y="364253"/>
                      </a:cubicBezTo>
                      <a:cubicBezTo>
                        <a:pt x="216298" y="494279"/>
                        <a:pt x="373402" y="684640"/>
                        <a:pt x="602927" y="536088"/>
                      </a:cubicBezTo>
                      <a:cubicBezTo>
                        <a:pt x="1315708" y="0"/>
                        <a:pt x="1518981" y="403104"/>
                        <a:pt x="1487957" y="591162"/>
                      </a:cubicBezTo>
                      <a:cubicBezTo>
                        <a:pt x="1464817" y="744692"/>
                        <a:pt x="1151894" y="993954"/>
                        <a:pt x="767878" y="1023210"/>
                      </a:cubicBezTo>
                      <a:cubicBezTo>
                        <a:pt x="236352" y="1016886"/>
                        <a:pt x="0" y="570329"/>
                        <a:pt x="19409" y="36425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chemeClr val="bg1">
                        <a:alpha val="0"/>
                      </a:schemeClr>
                    </a:gs>
                    <a:gs pos="0">
                      <a:schemeClr val="bg1">
                        <a:lumMod val="95000"/>
                        <a:alpha val="26000"/>
                      </a:schemeClr>
                    </a:gs>
                  </a:gsLst>
                  <a:lin ang="5400000" scaled="1"/>
                  <a:tileRect/>
                </a:gradFill>
                <a:ln w="19050">
                  <a:noFill/>
                  <a:headEnd type="oval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6" name="반짝 327"/>
                <p:cNvSpPr/>
                <p:nvPr/>
              </p:nvSpPr>
              <p:spPr>
                <a:xfrm rot="16911505">
                  <a:off x="6024698" y="3197639"/>
                  <a:ext cx="748491" cy="1618989"/>
                </a:xfrm>
                <a:prstGeom prst="moon">
                  <a:avLst>
                    <a:gd name="adj" fmla="val 14214"/>
                  </a:avLst>
                </a:prstGeom>
                <a:gradFill>
                  <a:gsLst>
                    <a:gs pos="23000">
                      <a:srgbClr val="328998"/>
                    </a:gs>
                    <a:gs pos="63000">
                      <a:srgbClr val="000000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7" name="자유형 26"/>
                <p:cNvSpPr/>
                <p:nvPr/>
              </p:nvSpPr>
              <p:spPr>
                <a:xfrm>
                  <a:off x="5724128" y="2624723"/>
                  <a:ext cx="1626600" cy="1236325"/>
                </a:xfrm>
                <a:custGeom>
                  <a:avLst/>
                  <a:gdLst>
                    <a:gd name="connsiteX0" fmla="*/ 0 w 1524000"/>
                    <a:gd name="connsiteY0" fmla="*/ 609600 h 965200"/>
                    <a:gd name="connsiteX1" fmla="*/ 1524000 w 1524000"/>
                    <a:gd name="connsiteY1" fmla="*/ 965200 h 965200"/>
                    <a:gd name="connsiteX2" fmla="*/ 1032933 w 1524000"/>
                    <a:gd name="connsiteY2" fmla="*/ 0 h 965200"/>
                    <a:gd name="connsiteX3" fmla="*/ 0 w 1524000"/>
                    <a:gd name="connsiteY3" fmla="*/ 609600 h 965200"/>
                    <a:gd name="connsiteX0" fmla="*/ 0 w 1524000"/>
                    <a:gd name="connsiteY0" fmla="*/ 619956 h 975556"/>
                    <a:gd name="connsiteX1" fmla="*/ 1524000 w 1524000"/>
                    <a:gd name="connsiteY1" fmla="*/ 975556 h 975556"/>
                    <a:gd name="connsiteX2" fmla="*/ 1032933 w 1524000"/>
                    <a:gd name="connsiteY2" fmla="*/ 10356 h 975556"/>
                    <a:gd name="connsiteX3" fmla="*/ 0 w 1524000"/>
                    <a:gd name="connsiteY3" fmla="*/ 619956 h 975556"/>
                    <a:gd name="connsiteX0" fmla="*/ 0 w 1524000"/>
                    <a:gd name="connsiteY0" fmla="*/ 619956 h 975556"/>
                    <a:gd name="connsiteX1" fmla="*/ 1524000 w 1524000"/>
                    <a:gd name="connsiteY1" fmla="*/ 975556 h 975556"/>
                    <a:gd name="connsiteX2" fmla="*/ 1032933 w 1524000"/>
                    <a:gd name="connsiteY2" fmla="*/ 10356 h 975556"/>
                    <a:gd name="connsiteX3" fmla="*/ 0 w 1524000"/>
                    <a:gd name="connsiteY3" fmla="*/ 619956 h 975556"/>
                    <a:gd name="connsiteX0" fmla="*/ 0 w 1524000"/>
                    <a:gd name="connsiteY0" fmla="*/ 619956 h 975556"/>
                    <a:gd name="connsiteX1" fmla="*/ 1524000 w 1524000"/>
                    <a:gd name="connsiteY1" fmla="*/ 975556 h 975556"/>
                    <a:gd name="connsiteX2" fmla="*/ 1032933 w 1524000"/>
                    <a:gd name="connsiteY2" fmla="*/ 10356 h 975556"/>
                    <a:gd name="connsiteX3" fmla="*/ 0 w 1524000"/>
                    <a:gd name="connsiteY3" fmla="*/ 619956 h 975556"/>
                    <a:gd name="connsiteX0" fmla="*/ 0 w 1611615"/>
                    <a:gd name="connsiteY0" fmla="*/ 619956 h 975556"/>
                    <a:gd name="connsiteX1" fmla="*/ 1524000 w 1611615"/>
                    <a:gd name="connsiteY1" fmla="*/ 975556 h 975556"/>
                    <a:gd name="connsiteX2" fmla="*/ 1032933 w 1611615"/>
                    <a:gd name="connsiteY2" fmla="*/ 10356 h 975556"/>
                    <a:gd name="connsiteX3" fmla="*/ 0 w 1611615"/>
                    <a:gd name="connsiteY3" fmla="*/ 619956 h 975556"/>
                    <a:gd name="connsiteX0" fmla="*/ 0 w 1611615"/>
                    <a:gd name="connsiteY0" fmla="*/ 619956 h 975556"/>
                    <a:gd name="connsiteX1" fmla="*/ 1524000 w 1611615"/>
                    <a:gd name="connsiteY1" fmla="*/ 975556 h 975556"/>
                    <a:gd name="connsiteX2" fmla="*/ 1032933 w 1611615"/>
                    <a:gd name="connsiteY2" fmla="*/ 10356 h 975556"/>
                    <a:gd name="connsiteX3" fmla="*/ 0 w 1611615"/>
                    <a:gd name="connsiteY3" fmla="*/ 619956 h 975556"/>
                    <a:gd name="connsiteX0" fmla="*/ 0 w 1611615"/>
                    <a:gd name="connsiteY0" fmla="*/ 586420 h 942020"/>
                    <a:gd name="connsiteX1" fmla="*/ 1524000 w 1611615"/>
                    <a:gd name="connsiteY1" fmla="*/ 942020 h 942020"/>
                    <a:gd name="connsiteX2" fmla="*/ 972769 w 1611615"/>
                    <a:gd name="connsiteY2" fmla="*/ 10356 h 942020"/>
                    <a:gd name="connsiteX3" fmla="*/ 0 w 1611615"/>
                    <a:gd name="connsiteY3" fmla="*/ 586420 h 942020"/>
                    <a:gd name="connsiteX0" fmla="*/ 0 w 1611615"/>
                    <a:gd name="connsiteY0" fmla="*/ 586420 h 942020"/>
                    <a:gd name="connsiteX1" fmla="*/ 1524000 w 1611615"/>
                    <a:gd name="connsiteY1" fmla="*/ 942020 h 942020"/>
                    <a:gd name="connsiteX2" fmla="*/ 972769 w 1611615"/>
                    <a:gd name="connsiteY2" fmla="*/ 10356 h 942020"/>
                    <a:gd name="connsiteX3" fmla="*/ 0 w 1611615"/>
                    <a:gd name="connsiteY3" fmla="*/ 586420 h 942020"/>
                    <a:gd name="connsiteX0" fmla="*/ 0 w 1611615"/>
                    <a:gd name="connsiteY0" fmla="*/ 688536 h 1044136"/>
                    <a:gd name="connsiteX1" fmla="*/ 1524000 w 1611615"/>
                    <a:gd name="connsiteY1" fmla="*/ 1044136 h 1044136"/>
                    <a:gd name="connsiteX2" fmla="*/ 972769 w 1611615"/>
                    <a:gd name="connsiteY2" fmla="*/ 112472 h 1044136"/>
                    <a:gd name="connsiteX3" fmla="*/ 0 w 1611615"/>
                    <a:gd name="connsiteY3" fmla="*/ 688536 h 1044136"/>
                    <a:gd name="connsiteX0" fmla="*/ 0 w 1611615"/>
                    <a:gd name="connsiteY0" fmla="*/ 688536 h 1044136"/>
                    <a:gd name="connsiteX1" fmla="*/ 1524000 w 1611615"/>
                    <a:gd name="connsiteY1" fmla="*/ 1044136 h 1044136"/>
                    <a:gd name="connsiteX2" fmla="*/ 972769 w 1611615"/>
                    <a:gd name="connsiteY2" fmla="*/ 112472 h 1044136"/>
                    <a:gd name="connsiteX3" fmla="*/ 0 w 1611615"/>
                    <a:gd name="connsiteY3" fmla="*/ 688536 h 1044136"/>
                    <a:gd name="connsiteX0" fmla="*/ 0 w 1611615"/>
                    <a:gd name="connsiteY0" fmla="*/ 688536 h 1044136"/>
                    <a:gd name="connsiteX1" fmla="*/ 1524000 w 1611615"/>
                    <a:gd name="connsiteY1" fmla="*/ 1044136 h 1044136"/>
                    <a:gd name="connsiteX2" fmla="*/ 972769 w 1611615"/>
                    <a:gd name="connsiteY2" fmla="*/ 112472 h 1044136"/>
                    <a:gd name="connsiteX3" fmla="*/ 0 w 1611615"/>
                    <a:gd name="connsiteY3" fmla="*/ 688536 h 1044136"/>
                    <a:gd name="connsiteX0" fmla="*/ 0 w 1611615"/>
                    <a:gd name="connsiteY0" fmla="*/ 688536 h 1044136"/>
                    <a:gd name="connsiteX1" fmla="*/ 1524000 w 1611615"/>
                    <a:gd name="connsiteY1" fmla="*/ 1044136 h 1044136"/>
                    <a:gd name="connsiteX2" fmla="*/ 972769 w 1611615"/>
                    <a:gd name="connsiteY2" fmla="*/ 112472 h 1044136"/>
                    <a:gd name="connsiteX3" fmla="*/ 0 w 1611615"/>
                    <a:gd name="connsiteY3" fmla="*/ 688536 h 1044136"/>
                    <a:gd name="connsiteX0" fmla="*/ 0 w 1611615"/>
                    <a:gd name="connsiteY0" fmla="*/ 688536 h 1044136"/>
                    <a:gd name="connsiteX1" fmla="*/ 1524000 w 1611615"/>
                    <a:gd name="connsiteY1" fmla="*/ 1044136 h 1044136"/>
                    <a:gd name="connsiteX2" fmla="*/ 972769 w 1611615"/>
                    <a:gd name="connsiteY2" fmla="*/ 112472 h 1044136"/>
                    <a:gd name="connsiteX3" fmla="*/ 0 w 1611615"/>
                    <a:gd name="connsiteY3" fmla="*/ 688536 h 1044136"/>
                    <a:gd name="connsiteX0" fmla="*/ 0 w 1611615"/>
                    <a:gd name="connsiteY0" fmla="*/ 688536 h 1044136"/>
                    <a:gd name="connsiteX1" fmla="*/ 1524000 w 1611615"/>
                    <a:gd name="connsiteY1" fmla="*/ 1044136 h 1044136"/>
                    <a:gd name="connsiteX2" fmla="*/ 972769 w 1611615"/>
                    <a:gd name="connsiteY2" fmla="*/ 112472 h 1044136"/>
                    <a:gd name="connsiteX3" fmla="*/ 0 w 1611615"/>
                    <a:gd name="connsiteY3" fmla="*/ 688536 h 1044136"/>
                    <a:gd name="connsiteX0" fmla="*/ 0 w 1611615"/>
                    <a:gd name="connsiteY0" fmla="*/ 688536 h 1044136"/>
                    <a:gd name="connsiteX1" fmla="*/ 1524000 w 1611615"/>
                    <a:gd name="connsiteY1" fmla="*/ 1044136 h 1044136"/>
                    <a:gd name="connsiteX2" fmla="*/ 972769 w 1611615"/>
                    <a:gd name="connsiteY2" fmla="*/ 112472 h 1044136"/>
                    <a:gd name="connsiteX3" fmla="*/ 0 w 1611615"/>
                    <a:gd name="connsiteY3" fmla="*/ 688536 h 1044136"/>
                    <a:gd name="connsiteX0" fmla="*/ 0 w 1611615"/>
                    <a:gd name="connsiteY0" fmla="*/ 696610 h 1052210"/>
                    <a:gd name="connsiteX1" fmla="*/ 1524000 w 1611615"/>
                    <a:gd name="connsiteY1" fmla="*/ 1052210 h 1052210"/>
                    <a:gd name="connsiteX2" fmla="*/ 972769 w 1611615"/>
                    <a:gd name="connsiteY2" fmla="*/ 120546 h 1052210"/>
                    <a:gd name="connsiteX3" fmla="*/ 0 w 1611615"/>
                    <a:gd name="connsiteY3" fmla="*/ 696610 h 1052210"/>
                    <a:gd name="connsiteX0" fmla="*/ 0 w 1611615"/>
                    <a:gd name="connsiteY0" fmla="*/ 696610 h 1052210"/>
                    <a:gd name="connsiteX1" fmla="*/ 1524000 w 1611615"/>
                    <a:gd name="connsiteY1" fmla="*/ 1052210 h 1052210"/>
                    <a:gd name="connsiteX2" fmla="*/ 972769 w 1611615"/>
                    <a:gd name="connsiteY2" fmla="*/ 120546 h 1052210"/>
                    <a:gd name="connsiteX3" fmla="*/ 0 w 1611615"/>
                    <a:gd name="connsiteY3" fmla="*/ 696610 h 1052210"/>
                    <a:gd name="connsiteX0" fmla="*/ 0 w 1611615"/>
                    <a:gd name="connsiteY0" fmla="*/ 696610 h 1052210"/>
                    <a:gd name="connsiteX1" fmla="*/ 1524000 w 1611615"/>
                    <a:gd name="connsiteY1" fmla="*/ 1052210 h 1052210"/>
                    <a:gd name="connsiteX2" fmla="*/ 972769 w 1611615"/>
                    <a:gd name="connsiteY2" fmla="*/ 120546 h 1052210"/>
                    <a:gd name="connsiteX3" fmla="*/ 0 w 1611615"/>
                    <a:gd name="connsiteY3" fmla="*/ 696610 h 10522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611615" h="1052210">
                      <a:moveTo>
                        <a:pt x="0" y="696610"/>
                      </a:moveTo>
                      <a:cubicBezTo>
                        <a:pt x="445250" y="387773"/>
                        <a:pt x="1018662" y="355889"/>
                        <a:pt x="1524000" y="1052210"/>
                      </a:cubicBezTo>
                      <a:cubicBezTo>
                        <a:pt x="1611615" y="486637"/>
                        <a:pt x="1282102" y="196963"/>
                        <a:pt x="972769" y="120546"/>
                      </a:cubicBezTo>
                      <a:cubicBezTo>
                        <a:pt x="365060" y="0"/>
                        <a:pt x="87450" y="448382"/>
                        <a:pt x="0" y="69661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chemeClr val="bg1">
                        <a:alpha val="0"/>
                      </a:schemeClr>
                    </a:gs>
                    <a:gs pos="0">
                      <a:schemeClr val="bg1">
                        <a:lumMod val="95000"/>
                        <a:alpha val="51000"/>
                      </a:schemeClr>
                    </a:gs>
                  </a:gsLst>
                  <a:lin ang="5400000" scaled="1"/>
                  <a:tileRect/>
                </a:gradFill>
                <a:ln w="19050">
                  <a:noFill/>
                  <a:headEnd type="oval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8" name="자유형 27"/>
                <p:cNvSpPr/>
                <p:nvPr/>
              </p:nvSpPr>
              <p:spPr>
                <a:xfrm>
                  <a:off x="5846429" y="2600908"/>
                  <a:ext cx="1463880" cy="1067866"/>
                </a:xfrm>
                <a:custGeom>
                  <a:avLst/>
                  <a:gdLst>
                    <a:gd name="connsiteX0" fmla="*/ 0 w 1433512"/>
                    <a:gd name="connsiteY0" fmla="*/ 145256 h 669131"/>
                    <a:gd name="connsiteX1" fmla="*/ 33337 w 1433512"/>
                    <a:gd name="connsiteY1" fmla="*/ 250031 h 669131"/>
                    <a:gd name="connsiteX2" fmla="*/ 230981 w 1433512"/>
                    <a:gd name="connsiteY2" fmla="*/ 290513 h 669131"/>
                    <a:gd name="connsiteX3" fmla="*/ 1131093 w 1433512"/>
                    <a:gd name="connsiteY3" fmla="*/ 471488 h 669131"/>
                    <a:gd name="connsiteX4" fmla="*/ 1340643 w 1433512"/>
                    <a:gd name="connsiteY4" fmla="*/ 669131 h 669131"/>
                    <a:gd name="connsiteX5" fmla="*/ 1433512 w 1433512"/>
                    <a:gd name="connsiteY5" fmla="*/ 538163 h 669131"/>
                    <a:gd name="connsiteX6" fmla="*/ 1312068 w 1433512"/>
                    <a:gd name="connsiteY6" fmla="*/ 250031 h 669131"/>
                    <a:gd name="connsiteX7" fmla="*/ 104775 w 1433512"/>
                    <a:gd name="connsiteY7" fmla="*/ 0 h 669131"/>
                    <a:gd name="connsiteX8" fmla="*/ 0 w 1433512"/>
                    <a:gd name="connsiteY8" fmla="*/ 145256 h 669131"/>
                    <a:gd name="connsiteX0" fmla="*/ 0 w 1433512"/>
                    <a:gd name="connsiteY0" fmla="*/ 369478 h 893353"/>
                    <a:gd name="connsiteX1" fmla="*/ 33337 w 1433512"/>
                    <a:gd name="connsiteY1" fmla="*/ 474253 h 893353"/>
                    <a:gd name="connsiteX2" fmla="*/ 230981 w 1433512"/>
                    <a:gd name="connsiteY2" fmla="*/ 514735 h 893353"/>
                    <a:gd name="connsiteX3" fmla="*/ 1131093 w 1433512"/>
                    <a:gd name="connsiteY3" fmla="*/ 695710 h 893353"/>
                    <a:gd name="connsiteX4" fmla="*/ 1340643 w 1433512"/>
                    <a:gd name="connsiteY4" fmla="*/ 893353 h 893353"/>
                    <a:gd name="connsiteX5" fmla="*/ 1433512 w 1433512"/>
                    <a:gd name="connsiteY5" fmla="*/ 762385 h 893353"/>
                    <a:gd name="connsiteX6" fmla="*/ 1312068 w 1433512"/>
                    <a:gd name="connsiteY6" fmla="*/ 474253 h 893353"/>
                    <a:gd name="connsiteX7" fmla="*/ 104775 w 1433512"/>
                    <a:gd name="connsiteY7" fmla="*/ 224222 h 893353"/>
                    <a:gd name="connsiteX8" fmla="*/ 0 w 1433512"/>
                    <a:gd name="connsiteY8" fmla="*/ 369478 h 893353"/>
                    <a:gd name="connsiteX0" fmla="*/ 0 w 1433512"/>
                    <a:gd name="connsiteY0" fmla="*/ 369478 h 893353"/>
                    <a:gd name="connsiteX1" fmla="*/ 33337 w 1433512"/>
                    <a:gd name="connsiteY1" fmla="*/ 474253 h 893353"/>
                    <a:gd name="connsiteX2" fmla="*/ 230981 w 1433512"/>
                    <a:gd name="connsiteY2" fmla="*/ 514735 h 893353"/>
                    <a:gd name="connsiteX3" fmla="*/ 1131093 w 1433512"/>
                    <a:gd name="connsiteY3" fmla="*/ 695710 h 893353"/>
                    <a:gd name="connsiteX4" fmla="*/ 1340643 w 1433512"/>
                    <a:gd name="connsiteY4" fmla="*/ 893353 h 893353"/>
                    <a:gd name="connsiteX5" fmla="*/ 1433512 w 1433512"/>
                    <a:gd name="connsiteY5" fmla="*/ 762385 h 893353"/>
                    <a:gd name="connsiteX6" fmla="*/ 1312068 w 1433512"/>
                    <a:gd name="connsiteY6" fmla="*/ 474253 h 893353"/>
                    <a:gd name="connsiteX7" fmla="*/ 104775 w 1433512"/>
                    <a:gd name="connsiteY7" fmla="*/ 224222 h 893353"/>
                    <a:gd name="connsiteX8" fmla="*/ 0 w 1433512"/>
                    <a:gd name="connsiteY8" fmla="*/ 369478 h 893353"/>
                    <a:gd name="connsiteX0" fmla="*/ 0 w 1433512"/>
                    <a:gd name="connsiteY0" fmla="*/ 369478 h 893353"/>
                    <a:gd name="connsiteX1" fmla="*/ 33337 w 1433512"/>
                    <a:gd name="connsiteY1" fmla="*/ 474253 h 893353"/>
                    <a:gd name="connsiteX2" fmla="*/ 230981 w 1433512"/>
                    <a:gd name="connsiteY2" fmla="*/ 514735 h 893353"/>
                    <a:gd name="connsiteX3" fmla="*/ 1131093 w 1433512"/>
                    <a:gd name="connsiteY3" fmla="*/ 695710 h 893353"/>
                    <a:gd name="connsiteX4" fmla="*/ 1340643 w 1433512"/>
                    <a:gd name="connsiteY4" fmla="*/ 893353 h 893353"/>
                    <a:gd name="connsiteX5" fmla="*/ 1433512 w 1433512"/>
                    <a:gd name="connsiteY5" fmla="*/ 762385 h 893353"/>
                    <a:gd name="connsiteX6" fmla="*/ 1312068 w 1433512"/>
                    <a:gd name="connsiteY6" fmla="*/ 474253 h 893353"/>
                    <a:gd name="connsiteX7" fmla="*/ 104775 w 1433512"/>
                    <a:gd name="connsiteY7" fmla="*/ 224222 h 893353"/>
                    <a:gd name="connsiteX8" fmla="*/ 0 w 1433512"/>
                    <a:gd name="connsiteY8" fmla="*/ 369478 h 893353"/>
                    <a:gd name="connsiteX0" fmla="*/ 0 w 1433512"/>
                    <a:gd name="connsiteY0" fmla="*/ 369478 h 893353"/>
                    <a:gd name="connsiteX1" fmla="*/ 33337 w 1433512"/>
                    <a:gd name="connsiteY1" fmla="*/ 474253 h 893353"/>
                    <a:gd name="connsiteX2" fmla="*/ 230981 w 1433512"/>
                    <a:gd name="connsiteY2" fmla="*/ 514735 h 893353"/>
                    <a:gd name="connsiteX3" fmla="*/ 1131093 w 1433512"/>
                    <a:gd name="connsiteY3" fmla="*/ 695710 h 893353"/>
                    <a:gd name="connsiteX4" fmla="*/ 1340643 w 1433512"/>
                    <a:gd name="connsiteY4" fmla="*/ 893353 h 893353"/>
                    <a:gd name="connsiteX5" fmla="*/ 1433512 w 1433512"/>
                    <a:gd name="connsiteY5" fmla="*/ 762385 h 893353"/>
                    <a:gd name="connsiteX6" fmla="*/ 1312068 w 1433512"/>
                    <a:gd name="connsiteY6" fmla="*/ 474253 h 893353"/>
                    <a:gd name="connsiteX7" fmla="*/ 104775 w 1433512"/>
                    <a:gd name="connsiteY7" fmla="*/ 224222 h 893353"/>
                    <a:gd name="connsiteX8" fmla="*/ 0 w 1433512"/>
                    <a:gd name="connsiteY8" fmla="*/ 369478 h 893353"/>
                    <a:gd name="connsiteX0" fmla="*/ 0 w 1433512"/>
                    <a:gd name="connsiteY0" fmla="*/ 369478 h 893353"/>
                    <a:gd name="connsiteX1" fmla="*/ 33337 w 1433512"/>
                    <a:gd name="connsiteY1" fmla="*/ 474253 h 893353"/>
                    <a:gd name="connsiteX2" fmla="*/ 230981 w 1433512"/>
                    <a:gd name="connsiteY2" fmla="*/ 514735 h 893353"/>
                    <a:gd name="connsiteX3" fmla="*/ 1131093 w 1433512"/>
                    <a:gd name="connsiteY3" fmla="*/ 695710 h 893353"/>
                    <a:gd name="connsiteX4" fmla="*/ 1340643 w 1433512"/>
                    <a:gd name="connsiteY4" fmla="*/ 893353 h 893353"/>
                    <a:gd name="connsiteX5" fmla="*/ 1433512 w 1433512"/>
                    <a:gd name="connsiteY5" fmla="*/ 762385 h 893353"/>
                    <a:gd name="connsiteX6" fmla="*/ 1312068 w 1433512"/>
                    <a:gd name="connsiteY6" fmla="*/ 474253 h 893353"/>
                    <a:gd name="connsiteX7" fmla="*/ 104775 w 1433512"/>
                    <a:gd name="connsiteY7" fmla="*/ 224222 h 893353"/>
                    <a:gd name="connsiteX8" fmla="*/ 0 w 1433512"/>
                    <a:gd name="connsiteY8" fmla="*/ 369478 h 893353"/>
                    <a:gd name="connsiteX0" fmla="*/ 0 w 1435968"/>
                    <a:gd name="connsiteY0" fmla="*/ 369478 h 893353"/>
                    <a:gd name="connsiteX1" fmla="*/ 33337 w 1435968"/>
                    <a:gd name="connsiteY1" fmla="*/ 474253 h 893353"/>
                    <a:gd name="connsiteX2" fmla="*/ 230981 w 1435968"/>
                    <a:gd name="connsiteY2" fmla="*/ 514735 h 893353"/>
                    <a:gd name="connsiteX3" fmla="*/ 1131093 w 1435968"/>
                    <a:gd name="connsiteY3" fmla="*/ 695710 h 893353"/>
                    <a:gd name="connsiteX4" fmla="*/ 1340643 w 1435968"/>
                    <a:gd name="connsiteY4" fmla="*/ 893353 h 893353"/>
                    <a:gd name="connsiteX5" fmla="*/ 1433512 w 1435968"/>
                    <a:gd name="connsiteY5" fmla="*/ 762385 h 893353"/>
                    <a:gd name="connsiteX6" fmla="*/ 1312068 w 1435968"/>
                    <a:gd name="connsiteY6" fmla="*/ 474253 h 893353"/>
                    <a:gd name="connsiteX7" fmla="*/ 104775 w 1435968"/>
                    <a:gd name="connsiteY7" fmla="*/ 224222 h 893353"/>
                    <a:gd name="connsiteX8" fmla="*/ 0 w 1435968"/>
                    <a:gd name="connsiteY8" fmla="*/ 369478 h 893353"/>
                    <a:gd name="connsiteX0" fmla="*/ 0 w 1435968"/>
                    <a:gd name="connsiteY0" fmla="*/ 369478 h 893353"/>
                    <a:gd name="connsiteX1" fmla="*/ 33337 w 1435968"/>
                    <a:gd name="connsiteY1" fmla="*/ 474253 h 893353"/>
                    <a:gd name="connsiteX2" fmla="*/ 230981 w 1435968"/>
                    <a:gd name="connsiteY2" fmla="*/ 514735 h 893353"/>
                    <a:gd name="connsiteX3" fmla="*/ 1131093 w 1435968"/>
                    <a:gd name="connsiteY3" fmla="*/ 695710 h 893353"/>
                    <a:gd name="connsiteX4" fmla="*/ 1340643 w 1435968"/>
                    <a:gd name="connsiteY4" fmla="*/ 893353 h 893353"/>
                    <a:gd name="connsiteX5" fmla="*/ 1433512 w 1435968"/>
                    <a:gd name="connsiteY5" fmla="*/ 762385 h 893353"/>
                    <a:gd name="connsiteX6" fmla="*/ 1312068 w 1435968"/>
                    <a:gd name="connsiteY6" fmla="*/ 474253 h 893353"/>
                    <a:gd name="connsiteX7" fmla="*/ 104775 w 1435968"/>
                    <a:gd name="connsiteY7" fmla="*/ 224222 h 893353"/>
                    <a:gd name="connsiteX8" fmla="*/ 0 w 1435968"/>
                    <a:gd name="connsiteY8" fmla="*/ 369478 h 893353"/>
                    <a:gd name="connsiteX0" fmla="*/ 0 w 1435968"/>
                    <a:gd name="connsiteY0" fmla="*/ 369478 h 893353"/>
                    <a:gd name="connsiteX1" fmla="*/ 33337 w 1435968"/>
                    <a:gd name="connsiteY1" fmla="*/ 474253 h 893353"/>
                    <a:gd name="connsiteX2" fmla="*/ 230981 w 1435968"/>
                    <a:gd name="connsiteY2" fmla="*/ 514735 h 893353"/>
                    <a:gd name="connsiteX3" fmla="*/ 1131093 w 1435968"/>
                    <a:gd name="connsiteY3" fmla="*/ 695710 h 893353"/>
                    <a:gd name="connsiteX4" fmla="*/ 1340643 w 1435968"/>
                    <a:gd name="connsiteY4" fmla="*/ 893353 h 893353"/>
                    <a:gd name="connsiteX5" fmla="*/ 1433512 w 1435968"/>
                    <a:gd name="connsiteY5" fmla="*/ 762385 h 893353"/>
                    <a:gd name="connsiteX6" fmla="*/ 1312068 w 1435968"/>
                    <a:gd name="connsiteY6" fmla="*/ 474253 h 893353"/>
                    <a:gd name="connsiteX7" fmla="*/ 104775 w 1435968"/>
                    <a:gd name="connsiteY7" fmla="*/ 224222 h 893353"/>
                    <a:gd name="connsiteX8" fmla="*/ 0 w 1435968"/>
                    <a:gd name="connsiteY8" fmla="*/ 369478 h 893353"/>
                    <a:gd name="connsiteX0" fmla="*/ 0 w 1435968"/>
                    <a:gd name="connsiteY0" fmla="*/ 369478 h 893353"/>
                    <a:gd name="connsiteX1" fmla="*/ 33337 w 1435968"/>
                    <a:gd name="connsiteY1" fmla="*/ 474253 h 893353"/>
                    <a:gd name="connsiteX2" fmla="*/ 230981 w 1435968"/>
                    <a:gd name="connsiteY2" fmla="*/ 514735 h 893353"/>
                    <a:gd name="connsiteX3" fmla="*/ 1131093 w 1435968"/>
                    <a:gd name="connsiteY3" fmla="*/ 695710 h 893353"/>
                    <a:gd name="connsiteX4" fmla="*/ 1340643 w 1435968"/>
                    <a:gd name="connsiteY4" fmla="*/ 893353 h 893353"/>
                    <a:gd name="connsiteX5" fmla="*/ 1433512 w 1435968"/>
                    <a:gd name="connsiteY5" fmla="*/ 762385 h 893353"/>
                    <a:gd name="connsiteX6" fmla="*/ 1312068 w 1435968"/>
                    <a:gd name="connsiteY6" fmla="*/ 474253 h 893353"/>
                    <a:gd name="connsiteX7" fmla="*/ 104775 w 1435968"/>
                    <a:gd name="connsiteY7" fmla="*/ 224222 h 893353"/>
                    <a:gd name="connsiteX8" fmla="*/ 0 w 1435968"/>
                    <a:gd name="connsiteY8" fmla="*/ 369478 h 893353"/>
                    <a:gd name="connsiteX0" fmla="*/ 0 w 1435968"/>
                    <a:gd name="connsiteY0" fmla="*/ 369478 h 893353"/>
                    <a:gd name="connsiteX1" fmla="*/ 33337 w 1435968"/>
                    <a:gd name="connsiteY1" fmla="*/ 474253 h 893353"/>
                    <a:gd name="connsiteX2" fmla="*/ 230981 w 1435968"/>
                    <a:gd name="connsiteY2" fmla="*/ 514735 h 893353"/>
                    <a:gd name="connsiteX3" fmla="*/ 1131093 w 1435968"/>
                    <a:gd name="connsiteY3" fmla="*/ 695710 h 893353"/>
                    <a:gd name="connsiteX4" fmla="*/ 1340643 w 1435968"/>
                    <a:gd name="connsiteY4" fmla="*/ 893353 h 893353"/>
                    <a:gd name="connsiteX5" fmla="*/ 1433512 w 1435968"/>
                    <a:gd name="connsiteY5" fmla="*/ 762385 h 893353"/>
                    <a:gd name="connsiteX6" fmla="*/ 1312068 w 1435968"/>
                    <a:gd name="connsiteY6" fmla="*/ 474253 h 893353"/>
                    <a:gd name="connsiteX7" fmla="*/ 104775 w 1435968"/>
                    <a:gd name="connsiteY7" fmla="*/ 224222 h 893353"/>
                    <a:gd name="connsiteX8" fmla="*/ 0 w 1435968"/>
                    <a:gd name="connsiteY8" fmla="*/ 369478 h 893353"/>
                    <a:gd name="connsiteX0" fmla="*/ 0 w 1435968"/>
                    <a:gd name="connsiteY0" fmla="*/ 369478 h 897868"/>
                    <a:gd name="connsiteX1" fmla="*/ 33337 w 1435968"/>
                    <a:gd name="connsiteY1" fmla="*/ 474253 h 897868"/>
                    <a:gd name="connsiteX2" fmla="*/ 230981 w 1435968"/>
                    <a:gd name="connsiteY2" fmla="*/ 514735 h 897868"/>
                    <a:gd name="connsiteX3" fmla="*/ 1131093 w 1435968"/>
                    <a:gd name="connsiteY3" fmla="*/ 695710 h 897868"/>
                    <a:gd name="connsiteX4" fmla="*/ 1340643 w 1435968"/>
                    <a:gd name="connsiteY4" fmla="*/ 893353 h 897868"/>
                    <a:gd name="connsiteX5" fmla="*/ 1433512 w 1435968"/>
                    <a:gd name="connsiteY5" fmla="*/ 762385 h 897868"/>
                    <a:gd name="connsiteX6" fmla="*/ 1312068 w 1435968"/>
                    <a:gd name="connsiteY6" fmla="*/ 474253 h 897868"/>
                    <a:gd name="connsiteX7" fmla="*/ 104775 w 1435968"/>
                    <a:gd name="connsiteY7" fmla="*/ 224222 h 897868"/>
                    <a:gd name="connsiteX8" fmla="*/ 0 w 1435968"/>
                    <a:gd name="connsiteY8" fmla="*/ 369478 h 897868"/>
                    <a:gd name="connsiteX0" fmla="*/ 0 w 1435968"/>
                    <a:gd name="connsiteY0" fmla="*/ 369478 h 897868"/>
                    <a:gd name="connsiteX1" fmla="*/ 33337 w 1435968"/>
                    <a:gd name="connsiteY1" fmla="*/ 474253 h 897868"/>
                    <a:gd name="connsiteX2" fmla="*/ 230981 w 1435968"/>
                    <a:gd name="connsiteY2" fmla="*/ 514735 h 897868"/>
                    <a:gd name="connsiteX3" fmla="*/ 1131093 w 1435968"/>
                    <a:gd name="connsiteY3" fmla="*/ 695710 h 897868"/>
                    <a:gd name="connsiteX4" fmla="*/ 1340643 w 1435968"/>
                    <a:gd name="connsiteY4" fmla="*/ 893353 h 897868"/>
                    <a:gd name="connsiteX5" fmla="*/ 1433512 w 1435968"/>
                    <a:gd name="connsiteY5" fmla="*/ 762385 h 897868"/>
                    <a:gd name="connsiteX6" fmla="*/ 1312068 w 1435968"/>
                    <a:gd name="connsiteY6" fmla="*/ 474253 h 897868"/>
                    <a:gd name="connsiteX7" fmla="*/ 104775 w 1435968"/>
                    <a:gd name="connsiteY7" fmla="*/ 224222 h 897868"/>
                    <a:gd name="connsiteX8" fmla="*/ 0 w 1435968"/>
                    <a:gd name="connsiteY8" fmla="*/ 369478 h 897868"/>
                    <a:gd name="connsiteX0" fmla="*/ 0 w 1435968"/>
                    <a:gd name="connsiteY0" fmla="*/ 369478 h 897868"/>
                    <a:gd name="connsiteX1" fmla="*/ 33337 w 1435968"/>
                    <a:gd name="connsiteY1" fmla="*/ 474253 h 897868"/>
                    <a:gd name="connsiteX2" fmla="*/ 230981 w 1435968"/>
                    <a:gd name="connsiteY2" fmla="*/ 514735 h 897868"/>
                    <a:gd name="connsiteX3" fmla="*/ 1131093 w 1435968"/>
                    <a:gd name="connsiteY3" fmla="*/ 695710 h 897868"/>
                    <a:gd name="connsiteX4" fmla="*/ 1340643 w 1435968"/>
                    <a:gd name="connsiteY4" fmla="*/ 893353 h 897868"/>
                    <a:gd name="connsiteX5" fmla="*/ 1433512 w 1435968"/>
                    <a:gd name="connsiteY5" fmla="*/ 762385 h 897868"/>
                    <a:gd name="connsiteX6" fmla="*/ 1312068 w 1435968"/>
                    <a:gd name="connsiteY6" fmla="*/ 474253 h 897868"/>
                    <a:gd name="connsiteX7" fmla="*/ 104775 w 1435968"/>
                    <a:gd name="connsiteY7" fmla="*/ 224222 h 897868"/>
                    <a:gd name="connsiteX8" fmla="*/ 0 w 1435968"/>
                    <a:gd name="connsiteY8" fmla="*/ 369478 h 897868"/>
                    <a:gd name="connsiteX0" fmla="*/ 0 w 1435968"/>
                    <a:gd name="connsiteY0" fmla="*/ 369478 h 897868"/>
                    <a:gd name="connsiteX1" fmla="*/ 33337 w 1435968"/>
                    <a:gd name="connsiteY1" fmla="*/ 474253 h 897868"/>
                    <a:gd name="connsiteX2" fmla="*/ 230981 w 1435968"/>
                    <a:gd name="connsiteY2" fmla="*/ 514735 h 897868"/>
                    <a:gd name="connsiteX3" fmla="*/ 1131093 w 1435968"/>
                    <a:gd name="connsiteY3" fmla="*/ 695710 h 897868"/>
                    <a:gd name="connsiteX4" fmla="*/ 1340643 w 1435968"/>
                    <a:gd name="connsiteY4" fmla="*/ 893353 h 897868"/>
                    <a:gd name="connsiteX5" fmla="*/ 1433512 w 1435968"/>
                    <a:gd name="connsiteY5" fmla="*/ 762385 h 897868"/>
                    <a:gd name="connsiteX6" fmla="*/ 1312068 w 1435968"/>
                    <a:gd name="connsiteY6" fmla="*/ 474253 h 897868"/>
                    <a:gd name="connsiteX7" fmla="*/ 104775 w 1435968"/>
                    <a:gd name="connsiteY7" fmla="*/ 224222 h 897868"/>
                    <a:gd name="connsiteX8" fmla="*/ 0 w 1435968"/>
                    <a:gd name="connsiteY8" fmla="*/ 369478 h 897868"/>
                    <a:gd name="connsiteX0" fmla="*/ 31192 w 1467160"/>
                    <a:gd name="connsiteY0" fmla="*/ 369478 h 897868"/>
                    <a:gd name="connsiteX1" fmla="*/ 64529 w 1467160"/>
                    <a:gd name="connsiteY1" fmla="*/ 474253 h 897868"/>
                    <a:gd name="connsiteX2" fmla="*/ 262173 w 1467160"/>
                    <a:gd name="connsiteY2" fmla="*/ 514735 h 897868"/>
                    <a:gd name="connsiteX3" fmla="*/ 1162285 w 1467160"/>
                    <a:gd name="connsiteY3" fmla="*/ 695710 h 897868"/>
                    <a:gd name="connsiteX4" fmla="*/ 1371835 w 1467160"/>
                    <a:gd name="connsiteY4" fmla="*/ 893353 h 897868"/>
                    <a:gd name="connsiteX5" fmla="*/ 1464704 w 1467160"/>
                    <a:gd name="connsiteY5" fmla="*/ 762385 h 897868"/>
                    <a:gd name="connsiteX6" fmla="*/ 1343260 w 1467160"/>
                    <a:gd name="connsiteY6" fmla="*/ 474253 h 897868"/>
                    <a:gd name="connsiteX7" fmla="*/ 135967 w 1467160"/>
                    <a:gd name="connsiteY7" fmla="*/ 224222 h 897868"/>
                    <a:gd name="connsiteX8" fmla="*/ 31192 w 1467160"/>
                    <a:gd name="connsiteY8" fmla="*/ 369478 h 897868"/>
                    <a:gd name="connsiteX0" fmla="*/ 19744 w 1455712"/>
                    <a:gd name="connsiteY0" fmla="*/ 369478 h 897868"/>
                    <a:gd name="connsiteX1" fmla="*/ 53081 w 1455712"/>
                    <a:gd name="connsiteY1" fmla="*/ 474253 h 897868"/>
                    <a:gd name="connsiteX2" fmla="*/ 250725 w 1455712"/>
                    <a:gd name="connsiteY2" fmla="*/ 514735 h 897868"/>
                    <a:gd name="connsiteX3" fmla="*/ 1150837 w 1455712"/>
                    <a:gd name="connsiteY3" fmla="*/ 695710 h 897868"/>
                    <a:gd name="connsiteX4" fmla="*/ 1360387 w 1455712"/>
                    <a:gd name="connsiteY4" fmla="*/ 893353 h 897868"/>
                    <a:gd name="connsiteX5" fmla="*/ 1453256 w 1455712"/>
                    <a:gd name="connsiteY5" fmla="*/ 762385 h 897868"/>
                    <a:gd name="connsiteX6" fmla="*/ 1331812 w 1455712"/>
                    <a:gd name="connsiteY6" fmla="*/ 474253 h 897868"/>
                    <a:gd name="connsiteX7" fmla="*/ 124519 w 1455712"/>
                    <a:gd name="connsiteY7" fmla="*/ 224222 h 897868"/>
                    <a:gd name="connsiteX8" fmla="*/ 19744 w 1455712"/>
                    <a:gd name="connsiteY8" fmla="*/ 369478 h 897868"/>
                    <a:gd name="connsiteX0" fmla="*/ 19744 w 1455712"/>
                    <a:gd name="connsiteY0" fmla="*/ 369478 h 897868"/>
                    <a:gd name="connsiteX1" fmla="*/ 53081 w 1455712"/>
                    <a:gd name="connsiteY1" fmla="*/ 474253 h 897868"/>
                    <a:gd name="connsiteX2" fmla="*/ 250725 w 1455712"/>
                    <a:gd name="connsiteY2" fmla="*/ 514735 h 897868"/>
                    <a:gd name="connsiteX3" fmla="*/ 1150837 w 1455712"/>
                    <a:gd name="connsiteY3" fmla="*/ 695710 h 897868"/>
                    <a:gd name="connsiteX4" fmla="*/ 1360387 w 1455712"/>
                    <a:gd name="connsiteY4" fmla="*/ 893353 h 897868"/>
                    <a:gd name="connsiteX5" fmla="*/ 1453256 w 1455712"/>
                    <a:gd name="connsiteY5" fmla="*/ 762385 h 897868"/>
                    <a:gd name="connsiteX6" fmla="*/ 1331812 w 1455712"/>
                    <a:gd name="connsiteY6" fmla="*/ 474253 h 897868"/>
                    <a:gd name="connsiteX7" fmla="*/ 124519 w 1455712"/>
                    <a:gd name="connsiteY7" fmla="*/ 224222 h 897868"/>
                    <a:gd name="connsiteX8" fmla="*/ 19744 w 1455712"/>
                    <a:gd name="connsiteY8" fmla="*/ 369478 h 897868"/>
                    <a:gd name="connsiteX0" fmla="*/ 19744 w 1455712"/>
                    <a:gd name="connsiteY0" fmla="*/ 369478 h 897868"/>
                    <a:gd name="connsiteX1" fmla="*/ 53081 w 1455712"/>
                    <a:gd name="connsiteY1" fmla="*/ 474253 h 897868"/>
                    <a:gd name="connsiteX2" fmla="*/ 250725 w 1455712"/>
                    <a:gd name="connsiteY2" fmla="*/ 514735 h 897868"/>
                    <a:gd name="connsiteX3" fmla="*/ 1150837 w 1455712"/>
                    <a:gd name="connsiteY3" fmla="*/ 695710 h 897868"/>
                    <a:gd name="connsiteX4" fmla="*/ 1360387 w 1455712"/>
                    <a:gd name="connsiteY4" fmla="*/ 893353 h 897868"/>
                    <a:gd name="connsiteX5" fmla="*/ 1453256 w 1455712"/>
                    <a:gd name="connsiteY5" fmla="*/ 762385 h 897868"/>
                    <a:gd name="connsiteX6" fmla="*/ 1331812 w 1455712"/>
                    <a:gd name="connsiteY6" fmla="*/ 474253 h 897868"/>
                    <a:gd name="connsiteX7" fmla="*/ 124519 w 1455712"/>
                    <a:gd name="connsiteY7" fmla="*/ 224222 h 897868"/>
                    <a:gd name="connsiteX8" fmla="*/ 19744 w 1455712"/>
                    <a:gd name="connsiteY8" fmla="*/ 369478 h 897868"/>
                    <a:gd name="connsiteX0" fmla="*/ 19744 w 1455712"/>
                    <a:gd name="connsiteY0" fmla="*/ 369478 h 897868"/>
                    <a:gd name="connsiteX1" fmla="*/ 53081 w 1455712"/>
                    <a:gd name="connsiteY1" fmla="*/ 474253 h 897868"/>
                    <a:gd name="connsiteX2" fmla="*/ 250725 w 1455712"/>
                    <a:gd name="connsiteY2" fmla="*/ 514735 h 897868"/>
                    <a:gd name="connsiteX3" fmla="*/ 1150837 w 1455712"/>
                    <a:gd name="connsiteY3" fmla="*/ 695710 h 897868"/>
                    <a:gd name="connsiteX4" fmla="*/ 1360387 w 1455712"/>
                    <a:gd name="connsiteY4" fmla="*/ 893353 h 897868"/>
                    <a:gd name="connsiteX5" fmla="*/ 1453256 w 1455712"/>
                    <a:gd name="connsiteY5" fmla="*/ 762385 h 897868"/>
                    <a:gd name="connsiteX6" fmla="*/ 1331812 w 1455712"/>
                    <a:gd name="connsiteY6" fmla="*/ 474253 h 897868"/>
                    <a:gd name="connsiteX7" fmla="*/ 124519 w 1455712"/>
                    <a:gd name="connsiteY7" fmla="*/ 224222 h 897868"/>
                    <a:gd name="connsiteX8" fmla="*/ 19744 w 1455712"/>
                    <a:gd name="connsiteY8" fmla="*/ 369478 h 897868"/>
                    <a:gd name="connsiteX0" fmla="*/ 0 w 1435968"/>
                    <a:gd name="connsiteY0" fmla="*/ 369478 h 897868"/>
                    <a:gd name="connsiteX1" fmla="*/ 33337 w 1435968"/>
                    <a:gd name="connsiteY1" fmla="*/ 474253 h 897868"/>
                    <a:gd name="connsiteX2" fmla="*/ 230981 w 1435968"/>
                    <a:gd name="connsiteY2" fmla="*/ 514735 h 897868"/>
                    <a:gd name="connsiteX3" fmla="*/ 1131093 w 1435968"/>
                    <a:gd name="connsiteY3" fmla="*/ 695710 h 897868"/>
                    <a:gd name="connsiteX4" fmla="*/ 1340643 w 1435968"/>
                    <a:gd name="connsiteY4" fmla="*/ 893353 h 897868"/>
                    <a:gd name="connsiteX5" fmla="*/ 1433512 w 1435968"/>
                    <a:gd name="connsiteY5" fmla="*/ 762385 h 897868"/>
                    <a:gd name="connsiteX6" fmla="*/ 1312068 w 1435968"/>
                    <a:gd name="connsiteY6" fmla="*/ 474253 h 897868"/>
                    <a:gd name="connsiteX7" fmla="*/ 104775 w 1435968"/>
                    <a:gd name="connsiteY7" fmla="*/ 224222 h 897868"/>
                    <a:gd name="connsiteX8" fmla="*/ 0 w 1435968"/>
                    <a:gd name="connsiteY8" fmla="*/ 369478 h 897868"/>
                    <a:gd name="connsiteX0" fmla="*/ 0 w 1435968"/>
                    <a:gd name="connsiteY0" fmla="*/ 369478 h 897868"/>
                    <a:gd name="connsiteX1" fmla="*/ 33337 w 1435968"/>
                    <a:gd name="connsiteY1" fmla="*/ 474253 h 897868"/>
                    <a:gd name="connsiteX2" fmla="*/ 230981 w 1435968"/>
                    <a:gd name="connsiteY2" fmla="*/ 514735 h 897868"/>
                    <a:gd name="connsiteX3" fmla="*/ 1131093 w 1435968"/>
                    <a:gd name="connsiteY3" fmla="*/ 695710 h 897868"/>
                    <a:gd name="connsiteX4" fmla="*/ 1340643 w 1435968"/>
                    <a:gd name="connsiteY4" fmla="*/ 893353 h 897868"/>
                    <a:gd name="connsiteX5" fmla="*/ 1433512 w 1435968"/>
                    <a:gd name="connsiteY5" fmla="*/ 762385 h 897868"/>
                    <a:gd name="connsiteX6" fmla="*/ 1312068 w 1435968"/>
                    <a:gd name="connsiteY6" fmla="*/ 474253 h 897868"/>
                    <a:gd name="connsiteX7" fmla="*/ 104775 w 1435968"/>
                    <a:gd name="connsiteY7" fmla="*/ 224222 h 897868"/>
                    <a:gd name="connsiteX8" fmla="*/ 0 w 1435968"/>
                    <a:gd name="connsiteY8" fmla="*/ 369478 h 897868"/>
                    <a:gd name="connsiteX0" fmla="*/ 13730 w 1449698"/>
                    <a:gd name="connsiteY0" fmla="*/ 369478 h 897868"/>
                    <a:gd name="connsiteX1" fmla="*/ 47067 w 1449698"/>
                    <a:gd name="connsiteY1" fmla="*/ 474253 h 897868"/>
                    <a:gd name="connsiteX2" fmla="*/ 244711 w 1449698"/>
                    <a:gd name="connsiteY2" fmla="*/ 514735 h 897868"/>
                    <a:gd name="connsiteX3" fmla="*/ 1144823 w 1449698"/>
                    <a:gd name="connsiteY3" fmla="*/ 695710 h 897868"/>
                    <a:gd name="connsiteX4" fmla="*/ 1354373 w 1449698"/>
                    <a:gd name="connsiteY4" fmla="*/ 893353 h 897868"/>
                    <a:gd name="connsiteX5" fmla="*/ 1447242 w 1449698"/>
                    <a:gd name="connsiteY5" fmla="*/ 762385 h 897868"/>
                    <a:gd name="connsiteX6" fmla="*/ 1325798 w 1449698"/>
                    <a:gd name="connsiteY6" fmla="*/ 474253 h 897868"/>
                    <a:gd name="connsiteX7" fmla="*/ 118505 w 1449698"/>
                    <a:gd name="connsiteY7" fmla="*/ 224222 h 897868"/>
                    <a:gd name="connsiteX8" fmla="*/ 13730 w 1449698"/>
                    <a:gd name="connsiteY8" fmla="*/ 369478 h 897868"/>
                    <a:gd name="connsiteX0" fmla="*/ 13730 w 1449698"/>
                    <a:gd name="connsiteY0" fmla="*/ 369478 h 897868"/>
                    <a:gd name="connsiteX1" fmla="*/ 47067 w 1449698"/>
                    <a:gd name="connsiteY1" fmla="*/ 474253 h 897868"/>
                    <a:gd name="connsiteX2" fmla="*/ 244711 w 1449698"/>
                    <a:gd name="connsiteY2" fmla="*/ 514735 h 897868"/>
                    <a:gd name="connsiteX3" fmla="*/ 1144823 w 1449698"/>
                    <a:gd name="connsiteY3" fmla="*/ 695710 h 897868"/>
                    <a:gd name="connsiteX4" fmla="*/ 1354373 w 1449698"/>
                    <a:gd name="connsiteY4" fmla="*/ 893353 h 897868"/>
                    <a:gd name="connsiteX5" fmla="*/ 1447242 w 1449698"/>
                    <a:gd name="connsiteY5" fmla="*/ 762385 h 897868"/>
                    <a:gd name="connsiteX6" fmla="*/ 1325798 w 1449698"/>
                    <a:gd name="connsiteY6" fmla="*/ 474253 h 897868"/>
                    <a:gd name="connsiteX7" fmla="*/ 118505 w 1449698"/>
                    <a:gd name="connsiteY7" fmla="*/ 224222 h 897868"/>
                    <a:gd name="connsiteX8" fmla="*/ 13730 w 1449698"/>
                    <a:gd name="connsiteY8" fmla="*/ 369478 h 897868"/>
                    <a:gd name="connsiteX0" fmla="*/ 13730 w 1449698"/>
                    <a:gd name="connsiteY0" fmla="*/ 369478 h 897868"/>
                    <a:gd name="connsiteX1" fmla="*/ 47067 w 1449698"/>
                    <a:gd name="connsiteY1" fmla="*/ 474253 h 897868"/>
                    <a:gd name="connsiteX2" fmla="*/ 244711 w 1449698"/>
                    <a:gd name="connsiteY2" fmla="*/ 514735 h 897868"/>
                    <a:gd name="connsiteX3" fmla="*/ 1144823 w 1449698"/>
                    <a:gd name="connsiteY3" fmla="*/ 695710 h 897868"/>
                    <a:gd name="connsiteX4" fmla="*/ 1354373 w 1449698"/>
                    <a:gd name="connsiteY4" fmla="*/ 893353 h 897868"/>
                    <a:gd name="connsiteX5" fmla="*/ 1447242 w 1449698"/>
                    <a:gd name="connsiteY5" fmla="*/ 762385 h 897868"/>
                    <a:gd name="connsiteX6" fmla="*/ 1325798 w 1449698"/>
                    <a:gd name="connsiteY6" fmla="*/ 474253 h 897868"/>
                    <a:gd name="connsiteX7" fmla="*/ 118505 w 1449698"/>
                    <a:gd name="connsiteY7" fmla="*/ 224222 h 897868"/>
                    <a:gd name="connsiteX8" fmla="*/ 13730 w 1449698"/>
                    <a:gd name="connsiteY8" fmla="*/ 369478 h 897868"/>
                    <a:gd name="connsiteX0" fmla="*/ 13730 w 1449698"/>
                    <a:gd name="connsiteY0" fmla="*/ 369478 h 897868"/>
                    <a:gd name="connsiteX1" fmla="*/ 47067 w 1449698"/>
                    <a:gd name="connsiteY1" fmla="*/ 474253 h 897868"/>
                    <a:gd name="connsiteX2" fmla="*/ 244711 w 1449698"/>
                    <a:gd name="connsiteY2" fmla="*/ 514735 h 897868"/>
                    <a:gd name="connsiteX3" fmla="*/ 1144823 w 1449698"/>
                    <a:gd name="connsiteY3" fmla="*/ 695710 h 897868"/>
                    <a:gd name="connsiteX4" fmla="*/ 1354373 w 1449698"/>
                    <a:gd name="connsiteY4" fmla="*/ 893353 h 897868"/>
                    <a:gd name="connsiteX5" fmla="*/ 1447242 w 1449698"/>
                    <a:gd name="connsiteY5" fmla="*/ 762385 h 897868"/>
                    <a:gd name="connsiteX6" fmla="*/ 1325798 w 1449698"/>
                    <a:gd name="connsiteY6" fmla="*/ 474253 h 897868"/>
                    <a:gd name="connsiteX7" fmla="*/ 118505 w 1449698"/>
                    <a:gd name="connsiteY7" fmla="*/ 224222 h 897868"/>
                    <a:gd name="connsiteX8" fmla="*/ 13730 w 1449698"/>
                    <a:gd name="connsiteY8" fmla="*/ 369478 h 897868"/>
                    <a:gd name="connsiteX0" fmla="*/ 13730 w 1449698"/>
                    <a:gd name="connsiteY0" fmla="*/ 433400 h 961790"/>
                    <a:gd name="connsiteX1" fmla="*/ 47067 w 1449698"/>
                    <a:gd name="connsiteY1" fmla="*/ 538175 h 961790"/>
                    <a:gd name="connsiteX2" fmla="*/ 244711 w 1449698"/>
                    <a:gd name="connsiteY2" fmla="*/ 578657 h 961790"/>
                    <a:gd name="connsiteX3" fmla="*/ 1144823 w 1449698"/>
                    <a:gd name="connsiteY3" fmla="*/ 759632 h 961790"/>
                    <a:gd name="connsiteX4" fmla="*/ 1354373 w 1449698"/>
                    <a:gd name="connsiteY4" fmla="*/ 957275 h 961790"/>
                    <a:gd name="connsiteX5" fmla="*/ 1447242 w 1449698"/>
                    <a:gd name="connsiteY5" fmla="*/ 826307 h 961790"/>
                    <a:gd name="connsiteX6" fmla="*/ 1325798 w 1449698"/>
                    <a:gd name="connsiteY6" fmla="*/ 538175 h 961790"/>
                    <a:gd name="connsiteX7" fmla="*/ 118505 w 1449698"/>
                    <a:gd name="connsiteY7" fmla="*/ 288144 h 961790"/>
                    <a:gd name="connsiteX8" fmla="*/ 13730 w 1449698"/>
                    <a:gd name="connsiteY8" fmla="*/ 433400 h 961790"/>
                    <a:gd name="connsiteX0" fmla="*/ 13730 w 1449698"/>
                    <a:gd name="connsiteY0" fmla="*/ 433400 h 961790"/>
                    <a:gd name="connsiteX1" fmla="*/ 47067 w 1449698"/>
                    <a:gd name="connsiteY1" fmla="*/ 538175 h 961790"/>
                    <a:gd name="connsiteX2" fmla="*/ 244711 w 1449698"/>
                    <a:gd name="connsiteY2" fmla="*/ 578657 h 961790"/>
                    <a:gd name="connsiteX3" fmla="*/ 1144823 w 1449698"/>
                    <a:gd name="connsiteY3" fmla="*/ 759632 h 961790"/>
                    <a:gd name="connsiteX4" fmla="*/ 1354373 w 1449698"/>
                    <a:gd name="connsiteY4" fmla="*/ 957275 h 961790"/>
                    <a:gd name="connsiteX5" fmla="*/ 1447242 w 1449698"/>
                    <a:gd name="connsiteY5" fmla="*/ 826307 h 961790"/>
                    <a:gd name="connsiteX6" fmla="*/ 1325798 w 1449698"/>
                    <a:gd name="connsiteY6" fmla="*/ 538175 h 961790"/>
                    <a:gd name="connsiteX7" fmla="*/ 118505 w 1449698"/>
                    <a:gd name="connsiteY7" fmla="*/ 288144 h 961790"/>
                    <a:gd name="connsiteX8" fmla="*/ 13730 w 1449698"/>
                    <a:gd name="connsiteY8" fmla="*/ 433400 h 961790"/>
                    <a:gd name="connsiteX0" fmla="*/ 13730 w 1458975"/>
                    <a:gd name="connsiteY0" fmla="*/ 433400 h 961790"/>
                    <a:gd name="connsiteX1" fmla="*/ 47067 w 1458975"/>
                    <a:gd name="connsiteY1" fmla="*/ 538175 h 961790"/>
                    <a:gd name="connsiteX2" fmla="*/ 244711 w 1458975"/>
                    <a:gd name="connsiteY2" fmla="*/ 578657 h 961790"/>
                    <a:gd name="connsiteX3" fmla="*/ 1144823 w 1458975"/>
                    <a:gd name="connsiteY3" fmla="*/ 759632 h 961790"/>
                    <a:gd name="connsiteX4" fmla="*/ 1354373 w 1458975"/>
                    <a:gd name="connsiteY4" fmla="*/ 957275 h 961790"/>
                    <a:gd name="connsiteX5" fmla="*/ 1447242 w 1458975"/>
                    <a:gd name="connsiteY5" fmla="*/ 826307 h 961790"/>
                    <a:gd name="connsiteX6" fmla="*/ 1325798 w 1458975"/>
                    <a:gd name="connsiteY6" fmla="*/ 538175 h 961790"/>
                    <a:gd name="connsiteX7" fmla="*/ 118505 w 1458975"/>
                    <a:gd name="connsiteY7" fmla="*/ 288144 h 961790"/>
                    <a:gd name="connsiteX8" fmla="*/ 13730 w 1458975"/>
                    <a:gd name="connsiteY8" fmla="*/ 433400 h 961790"/>
                    <a:gd name="connsiteX0" fmla="*/ 13730 w 1458975"/>
                    <a:gd name="connsiteY0" fmla="*/ 372344 h 900734"/>
                    <a:gd name="connsiteX1" fmla="*/ 47067 w 1458975"/>
                    <a:gd name="connsiteY1" fmla="*/ 477119 h 900734"/>
                    <a:gd name="connsiteX2" fmla="*/ 244711 w 1458975"/>
                    <a:gd name="connsiteY2" fmla="*/ 517601 h 900734"/>
                    <a:gd name="connsiteX3" fmla="*/ 1144823 w 1458975"/>
                    <a:gd name="connsiteY3" fmla="*/ 698576 h 900734"/>
                    <a:gd name="connsiteX4" fmla="*/ 1354373 w 1458975"/>
                    <a:gd name="connsiteY4" fmla="*/ 896219 h 900734"/>
                    <a:gd name="connsiteX5" fmla="*/ 1447242 w 1458975"/>
                    <a:gd name="connsiteY5" fmla="*/ 765251 h 900734"/>
                    <a:gd name="connsiteX6" fmla="*/ 1377863 w 1458975"/>
                    <a:gd name="connsiteY6" fmla="*/ 538175 h 900734"/>
                    <a:gd name="connsiteX7" fmla="*/ 118505 w 1458975"/>
                    <a:gd name="connsiteY7" fmla="*/ 227088 h 900734"/>
                    <a:gd name="connsiteX8" fmla="*/ 13730 w 1458975"/>
                    <a:gd name="connsiteY8" fmla="*/ 372344 h 900734"/>
                    <a:gd name="connsiteX0" fmla="*/ 13730 w 1458975"/>
                    <a:gd name="connsiteY0" fmla="*/ 372344 h 900734"/>
                    <a:gd name="connsiteX1" fmla="*/ 47067 w 1458975"/>
                    <a:gd name="connsiteY1" fmla="*/ 477119 h 900734"/>
                    <a:gd name="connsiteX2" fmla="*/ 244711 w 1458975"/>
                    <a:gd name="connsiteY2" fmla="*/ 517601 h 900734"/>
                    <a:gd name="connsiteX3" fmla="*/ 1144823 w 1458975"/>
                    <a:gd name="connsiteY3" fmla="*/ 698576 h 900734"/>
                    <a:gd name="connsiteX4" fmla="*/ 1354373 w 1458975"/>
                    <a:gd name="connsiteY4" fmla="*/ 896219 h 900734"/>
                    <a:gd name="connsiteX5" fmla="*/ 1447242 w 1458975"/>
                    <a:gd name="connsiteY5" fmla="*/ 765251 h 900734"/>
                    <a:gd name="connsiteX6" fmla="*/ 1377863 w 1458975"/>
                    <a:gd name="connsiteY6" fmla="*/ 538175 h 900734"/>
                    <a:gd name="connsiteX7" fmla="*/ 118505 w 1458975"/>
                    <a:gd name="connsiteY7" fmla="*/ 227088 h 900734"/>
                    <a:gd name="connsiteX8" fmla="*/ 13730 w 1458975"/>
                    <a:gd name="connsiteY8" fmla="*/ 372344 h 900734"/>
                    <a:gd name="connsiteX0" fmla="*/ 13730 w 1458975"/>
                    <a:gd name="connsiteY0" fmla="*/ 372344 h 900734"/>
                    <a:gd name="connsiteX1" fmla="*/ 47067 w 1458975"/>
                    <a:gd name="connsiteY1" fmla="*/ 477119 h 900734"/>
                    <a:gd name="connsiteX2" fmla="*/ 244711 w 1458975"/>
                    <a:gd name="connsiteY2" fmla="*/ 517601 h 900734"/>
                    <a:gd name="connsiteX3" fmla="*/ 1144823 w 1458975"/>
                    <a:gd name="connsiteY3" fmla="*/ 698576 h 900734"/>
                    <a:gd name="connsiteX4" fmla="*/ 1354373 w 1458975"/>
                    <a:gd name="connsiteY4" fmla="*/ 896219 h 900734"/>
                    <a:gd name="connsiteX5" fmla="*/ 1447242 w 1458975"/>
                    <a:gd name="connsiteY5" fmla="*/ 765251 h 900734"/>
                    <a:gd name="connsiteX6" fmla="*/ 1377863 w 1458975"/>
                    <a:gd name="connsiteY6" fmla="*/ 538175 h 900734"/>
                    <a:gd name="connsiteX7" fmla="*/ 118505 w 1458975"/>
                    <a:gd name="connsiteY7" fmla="*/ 227088 h 900734"/>
                    <a:gd name="connsiteX8" fmla="*/ 13730 w 1458975"/>
                    <a:gd name="connsiteY8" fmla="*/ 372344 h 900734"/>
                    <a:gd name="connsiteX0" fmla="*/ 13730 w 1458975"/>
                    <a:gd name="connsiteY0" fmla="*/ 372344 h 900734"/>
                    <a:gd name="connsiteX1" fmla="*/ 47067 w 1458975"/>
                    <a:gd name="connsiteY1" fmla="*/ 477119 h 900734"/>
                    <a:gd name="connsiteX2" fmla="*/ 244711 w 1458975"/>
                    <a:gd name="connsiteY2" fmla="*/ 517601 h 900734"/>
                    <a:gd name="connsiteX3" fmla="*/ 1144823 w 1458975"/>
                    <a:gd name="connsiteY3" fmla="*/ 698576 h 900734"/>
                    <a:gd name="connsiteX4" fmla="*/ 1354373 w 1458975"/>
                    <a:gd name="connsiteY4" fmla="*/ 896219 h 900734"/>
                    <a:gd name="connsiteX5" fmla="*/ 1447242 w 1458975"/>
                    <a:gd name="connsiteY5" fmla="*/ 765251 h 900734"/>
                    <a:gd name="connsiteX6" fmla="*/ 1377863 w 1458975"/>
                    <a:gd name="connsiteY6" fmla="*/ 538175 h 900734"/>
                    <a:gd name="connsiteX7" fmla="*/ 118505 w 1458975"/>
                    <a:gd name="connsiteY7" fmla="*/ 227088 h 900734"/>
                    <a:gd name="connsiteX8" fmla="*/ 13730 w 1458975"/>
                    <a:gd name="connsiteY8" fmla="*/ 372344 h 900734"/>
                    <a:gd name="connsiteX0" fmla="*/ 13730 w 1458975"/>
                    <a:gd name="connsiteY0" fmla="*/ 372344 h 911239"/>
                    <a:gd name="connsiteX1" fmla="*/ 47067 w 1458975"/>
                    <a:gd name="connsiteY1" fmla="*/ 477119 h 911239"/>
                    <a:gd name="connsiteX2" fmla="*/ 244711 w 1458975"/>
                    <a:gd name="connsiteY2" fmla="*/ 517601 h 911239"/>
                    <a:gd name="connsiteX3" fmla="*/ 1144823 w 1458975"/>
                    <a:gd name="connsiteY3" fmla="*/ 698576 h 911239"/>
                    <a:gd name="connsiteX4" fmla="*/ 1354373 w 1458975"/>
                    <a:gd name="connsiteY4" fmla="*/ 896219 h 911239"/>
                    <a:gd name="connsiteX5" fmla="*/ 1447242 w 1458975"/>
                    <a:gd name="connsiteY5" fmla="*/ 765251 h 911239"/>
                    <a:gd name="connsiteX6" fmla="*/ 1377863 w 1458975"/>
                    <a:gd name="connsiteY6" fmla="*/ 538175 h 911239"/>
                    <a:gd name="connsiteX7" fmla="*/ 118505 w 1458975"/>
                    <a:gd name="connsiteY7" fmla="*/ 227088 h 911239"/>
                    <a:gd name="connsiteX8" fmla="*/ 13730 w 1458975"/>
                    <a:gd name="connsiteY8" fmla="*/ 372344 h 911239"/>
                    <a:gd name="connsiteX0" fmla="*/ 13730 w 1458975"/>
                    <a:gd name="connsiteY0" fmla="*/ 372344 h 918767"/>
                    <a:gd name="connsiteX1" fmla="*/ 47067 w 1458975"/>
                    <a:gd name="connsiteY1" fmla="*/ 477119 h 918767"/>
                    <a:gd name="connsiteX2" fmla="*/ 244711 w 1458975"/>
                    <a:gd name="connsiteY2" fmla="*/ 517601 h 918767"/>
                    <a:gd name="connsiteX3" fmla="*/ 1144823 w 1458975"/>
                    <a:gd name="connsiteY3" fmla="*/ 698576 h 918767"/>
                    <a:gd name="connsiteX4" fmla="*/ 1354373 w 1458975"/>
                    <a:gd name="connsiteY4" fmla="*/ 896219 h 918767"/>
                    <a:gd name="connsiteX5" fmla="*/ 1447242 w 1458975"/>
                    <a:gd name="connsiteY5" fmla="*/ 765251 h 918767"/>
                    <a:gd name="connsiteX6" fmla="*/ 1377863 w 1458975"/>
                    <a:gd name="connsiteY6" fmla="*/ 538175 h 918767"/>
                    <a:gd name="connsiteX7" fmla="*/ 118505 w 1458975"/>
                    <a:gd name="connsiteY7" fmla="*/ 227088 h 918767"/>
                    <a:gd name="connsiteX8" fmla="*/ 13730 w 1458975"/>
                    <a:gd name="connsiteY8" fmla="*/ 372344 h 918767"/>
                    <a:gd name="connsiteX0" fmla="*/ 13730 w 1458975"/>
                    <a:gd name="connsiteY0" fmla="*/ 372344 h 900734"/>
                    <a:gd name="connsiteX1" fmla="*/ 47067 w 1458975"/>
                    <a:gd name="connsiteY1" fmla="*/ 477119 h 900734"/>
                    <a:gd name="connsiteX2" fmla="*/ 244711 w 1458975"/>
                    <a:gd name="connsiteY2" fmla="*/ 517601 h 900734"/>
                    <a:gd name="connsiteX3" fmla="*/ 1144823 w 1458975"/>
                    <a:gd name="connsiteY3" fmla="*/ 698576 h 900734"/>
                    <a:gd name="connsiteX4" fmla="*/ 1354373 w 1458975"/>
                    <a:gd name="connsiteY4" fmla="*/ 896219 h 900734"/>
                    <a:gd name="connsiteX5" fmla="*/ 1447242 w 1458975"/>
                    <a:gd name="connsiteY5" fmla="*/ 765251 h 900734"/>
                    <a:gd name="connsiteX6" fmla="*/ 1377863 w 1458975"/>
                    <a:gd name="connsiteY6" fmla="*/ 538175 h 900734"/>
                    <a:gd name="connsiteX7" fmla="*/ 118505 w 1458975"/>
                    <a:gd name="connsiteY7" fmla="*/ 227088 h 900734"/>
                    <a:gd name="connsiteX8" fmla="*/ 13730 w 1458975"/>
                    <a:gd name="connsiteY8" fmla="*/ 372344 h 900734"/>
                    <a:gd name="connsiteX0" fmla="*/ 13730 w 1458975"/>
                    <a:gd name="connsiteY0" fmla="*/ 372344 h 897435"/>
                    <a:gd name="connsiteX1" fmla="*/ 47067 w 1458975"/>
                    <a:gd name="connsiteY1" fmla="*/ 477119 h 897435"/>
                    <a:gd name="connsiteX2" fmla="*/ 244711 w 1458975"/>
                    <a:gd name="connsiteY2" fmla="*/ 517601 h 897435"/>
                    <a:gd name="connsiteX3" fmla="*/ 1144823 w 1458975"/>
                    <a:gd name="connsiteY3" fmla="*/ 698576 h 897435"/>
                    <a:gd name="connsiteX4" fmla="*/ 1354373 w 1458975"/>
                    <a:gd name="connsiteY4" fmla="*/ 896219 h 897435"/>
                    <a:gd name="connsiteX5" fmla="*/ 1447242 w 1458975"/>
                    <a:gd name="connsiteY5" fmla="*/ 765251 h 897435"/>
                    <a:gd name="connsiteX6" fmla="*/ 1377863 w 1458975"/>
                    <a:gd name="connsiteY6" fmla="*/ 538175 h 897435"/>
                    <a:gd name="connsiteX7" fmla="*/ 118505 w 1458975"/>
                    <a:gd name="connsiteY7" fmla="*/ 227088 h 897435"/>
                    <a:gd name="connsiteX8" fmla="*/ 13730 w 1458975"/>
                    <a:gd name="connsiteY8" fmla="*/ 372344 h 897435"/>
                    <a:gd name="connsiteX0" fmla="*/ 13730 w 1458975"/>
                    <a:gd name="connsiteY0" fmla="*/ 372344 h 897435"/>
                    <a:gd name="connsiteX1" fmla="*/ 47067 w 1458975"/>
                    <a:gd name="connsiteY1" fmla="*/ 477119 h 897435"/>
                    <a:gd name="connsiteX2" fmla="*/ 244711 w 1458975"/>
                    <a:gd name="connsiteY2" fmla="*/ 517601 h 897435"/>
                    <a:gd name="connsiteX3" fmla="*/ 1144823 w 1458975"/>
                    <a:gd name="connsiteY3" fmla="*/ 698576 h 897435"/>
                    <a:gd name="connsiteX4" fmla="*/ 1354373 w 1458975"/>
                    <a:gd name="connsiteY4" fmla="*/ 896219 h 897435"/>
                    <a:gd name="connsiteX5" fmla="*/ 1447242 w 1458975"/>
                    <a:gd name="connsiteY5" fmla="*/ 765251 h 897435"/>
                    <a:gd name="connsiteX6" fmla="*/ 1377863 w 1458975"/>
                    <a:gd name="connsiteY6" fmla="*/ 538175 h 897435"/>
                    <a:gd name="connsiteX7" fmla="*/ 118505 w 1458975"/>
                    <a:gd name="connsiteY7" fmla="*/ 227088 h 897435"/>
                    <a:gd name="connsiteX8" fmla="*/ 13730 w 1458975"/>
                    <a:gd name="connsiteY8" fmla="*/ 372344 h 897435"/>
                    <a:gd name="connsiteX0" fmla="*/ 13730 w 1458975"/>
                    <a:gd name="connsiteY0" fmla="*/ 372344 h 897435"/>
                    <a:gd name="connsiteX1" fmla="*/ 47067 w 1458975"/>
                    <a:gd name="connsiteY1" fmla="*/ 477119 h 897435"/>
                    <a:gd name="connsiteX2" fmla="*/ 244711 w 1458975"/>
                    <a:gd name="connsiteY2" fmla="*/ 517601 h 897435"/>
                    <a:gd name="connsiteX3" fmla="*/ 1144823 w 1458975"/>
                    <a:gd name="connsiteY3" fmla="*/ 698576 h 897435"/>
                    <a:gd name="connsiteX4" fmla="*/ 1354373 w 1458975"/>
                    <a:gd name="connsiteY4" fmla="*/ 896219 h 897435"/>
                    <a:gd name="connsiteX5" fmla="*/ 1447242 w 1458975"/>
                    <a:gd name="connsiteY5" fmla="*/ 765251 h 897435"/>
                    <a:gd name="connsiteX6" fmla="*/ 1377863 w 1458975"/>
                    <a:gd name="connsiteY6" fmla="*/ 538175 h 897435"/>
                    <a:gd name="connsiteX7" fmla="*/ 118505 w 1458975"/>
                    <a:gd name="connsiteY7" fmla="*/ 227088 h 897435"/>
                    <a:gd name="connsiteX8" fmla="*/ 13730 w 1458975"/>
                    <a:gd name="connsiteY8" fmla="*/ 372344 h 897435"/>
                    <a:gd name="connsiteX0" fmla="*/ 13730 w 1458975"/>
                    <a:gd name="connsiteY0" fmla="*/ 372344 h 897435"/>
                    <a:gd name="connsiteX1" fmla="*/ 47067 w 1458975"/>
                    <a:gd name="connsiteY1" fmla="*/ 477119 h 897435"/>
                    <a:gd name="connsiteX2" fmla="*/ 244711 w 1458975"/>
                    <a:gd name="connsiteY2" fmla="*/ 517601 h 897435"/>
                    <a:gd name="connsiteX3" fmla="*/ 1144823 w 1458975"/>
                    <a:gd name="connsiteY3" fmla="*/ 698576 h 897435"/>
                    <a:gd name="connsiteX4" fmla="*/ 1354373 w 1458975"/>
                    <a:gd name="connsiteY4" fmla="*/ 896219 h 897435"/>
                    <a:gd name="connsiteX5" fmla="*/ 1447242 w 1458975"/>
                    <a:gd name="connsiteY5" fmla="*/ 765251 h 897435"/>
                    <a:gd name="connsiteX6" fmla="*/ 1377863 w 1458975"/>
                    <a:gd name="connsiteY6" fmla="*/ 538175 h 897435"/>
                    <a:gd name="connsiteX7" fmla="*/ 118505 w 1458975"/>
                    <a:gd name="connsiteY7" fmla="*/ 227088 h 897435"/>
                    <a:gd name="connsiteX8" fmla="*/ 13730 w 1458975"/>
                    <a:gd name="connsiteY8" fmla="*/ 372344 h 897435"/>
                    <a:gd name="connsiteX0" fmla="*/ 13730 w 1458975"/>
                    <a:gd name="connsiteY0" fmla="*/ 372344 h 897435"/>
                    <a:gd name="connsiteX1" fmla="*/ 47067 w 1458975"/>
                    <a:gd name="connsiteY1" fmla="*/ 477119 h 897435"/>
                    <a:gd name="connsiteX2" fmla="*/ 244711 w 1458975"/>
                    <a:gd name="connsiteY2" fmla="*/ 517601 h 897435"/>
                    <a:gd name="connsiteX3" fmla="*/ 1144823 w 1458975"/>
                    <a:gd name="connsiteY3" fmla="*/ 698576 h 897435"/>
                    <a:gd name="connsiteX4" fmla="*/ 1354373 w 1458975"/>
                    <a:gd name="connsiteY4" fmla="*/ 896219 h 897435"/>
                    <a:gd name="connsiteX5" fmla="*/ 1447242 w 1458975"/>
                    <a:gd name="connsiteY5" fmla="*/ 765251 h 897435"/>
                    <a:gd name="connsiteX6" fmla="*/ 1377863 w 1458975"/>
                    <a:gd name="connsiteY6" fmla="*/ 538175 h 897435"/>
                    <a:gd name="connsiteX7" fmla="*/ 118505 w 1458975"/>
                    <a:gd name="connsiteY7" fmla="*/ 227088 h 897435"/>
                    <a:gd name="connsiteX8" fmla="*/ 13730 w 1458975"/>
                    <a:gd name="connsiteY8" fmla="*/ 372344 h 897435"/>
                    <a:gd name="connsiteX0" fmla="*/ 13730 w 1458975"/>
                    <a:gd name="connsiteY0" fmla="*/ 372344 h 897435"/>
                    <a:gd name="connsiteX1" fmla="*/ 47067 w 1458975"/>
                    <a:gd name="connsiteY1" fmla="*/ 477119 h 897435"/>
                    <a:gd name="connsiteX2" fmla="*/ 244711 w 1458975"/>
                    <a:gd name="connsiteY2" fmla="*/ 517601 h 897435"/>
                    <a:gd name="connsiteX3" fmla="*/ 1144823 w 1458975"/>
                    <a:gd name="connsiteY3" fmla="*/ 698576 h 897435"/>
                    <a:gd name="connsiteX4" fmla="*/ 1354373 w 1458975"/>
                    <a:gd name="connsiteY4" fmla="*/ 896219 h 897435"/>
                    <a:gd name="connsiteX5" fmla="*/ 1447242 w 1458975"/>
                    <a:gd name="connsiteY5" fmla="*/ 765251 h 897435"/>
                    <a:gd name="connsiteX6" fmla="*/ 1377863 w 1458975"/>
                    <a:gd name="connsiteY6" fmla="*/ 538175 h 897435"/>
                    <a:gd name="connsiteX7" fmla="*/ 118505 w 1458975"/>
                    <a:gd name="connsiteY7" fmla="*/ 227088 h 897435"/>
                    <a:gd name="connsiteX8" fmla="*/ 13730 w 1458975"/>
                    <a:gd name="connsiteY8" fmla="*/ 372344 h 897435"/>
                    <a:gd name="connsiteX0" fmla="*/ 13730 w 1458975"/>
                    <a:gd name="connsiteY0" fmla="*/ 372344 h 897435"/>
                    <a:gd name="connsiteX1" fmla="*/ 47067 w 1458975"/>
                    <a:gd name="connsiteY1" fmla="*/ 477119 h 897435"/>
                    <a:gd name="connsiteX2" fmla="*/ 244711 w 1458975"/>
                    <a:gd name="connsiteY2" fmla="*/ 517601 h 897435"/>
                    <a:gd name="connsiteX3" fmla="*/ 1144823 w 1458975"/>
                    <a:gd name="connsiteY3" fmla="*/ 698576 h 897435"/>
                    <a:gd name="connsiteX4" fmla="*/ 1354373 w 1458975"/>
                    <a:gd name="connsiteY4" fmla="*/ 896219 h 897435"/>
                    <a:gd name="connsiteX5" fmla="*/ 1447242 w 1458975"/>
                    <a:gd name="connsiteY5" fmla="*/ 765251 h 897435"/>
                    <a:gd name="connsiteX6" fmla="*/ 1377863 w 1458975"/>
                    <a:gd name="connsiteY6" fmla="*/ 538175 h 897435"/>
                    <a:gd name="connsiteX7" fmla="*/ 118505 w 1458975"/>
                    <a:gd name="connsiteY7" fmla="*/ 227088 h 897435"/>
                    <a:gd name="connsiteX8" fmla="*/ 13730 w 1458975"/>
                    <a:gd name="connsiteY8" fmla="*/ 372344 h 897435"/>
                    <a:gd name="connsiteX0" fmla="*/ 13730 w 1458975"/>
                    <a:gd name="connsiteY0" fmla="*/ 372344 h 897435"/>
                    <a:gd name="connsiteX1" fmla="*/ 47067 w 1458975"/>
                    <a:gd name="connsiteY1" fmla="*/ 477119 h 897435"/>
                    <a:gd name="connsiteX2" fmla="*/ 244711 w 1458975"/>
                    <a:gd name="connsiteY2" fmla="*/ 517601 h 897435"/>
                    <a:gd name="connsiteX3" fmla="*/ 1144823 w 1458975"/>
                    <a:gd name="connsiteY3" fmla="*/ 698576 h 897435"/>
                    <a:gd name="connsiteX4" fmla="*/ 1354373 w 1458975"/>
                    <a:gd name="connsiteY4" fmla="*/ 896219 h 897435"/>
                    <a:gd name="connsiteX5" fmla="*/ 1447242 w 1458975"/>
                    <a:gd name="connsiteY5" fmla="*/ 765251 h 897435"/>
                    <a:gd name="connsiteX6" fmla="*/ 1377863 w 1458975"/>
                    <a:gd name="connsiteY6" fmla="*/ 538175 h 897435"/>
                    <a:gd name="connsiteX7" fmla="*/ 118505 w 1458975"/>
                    <a:gd name="connsiteY7" fmla="*/ 227088 h 897435"/>
                    <a:gd name="connsiteX8" fmla="*/ 13730 w 1458975"/>
                    <a:gd name="connsiteY8" fmla="*/ 372344 h 897435"/>
                    <a:gd name="connsiteX0" fmla="*/ 21618 w 1466863"/>
                    <a:gd name="connsiteY0" fmla="*/ 372344 h 897435"/>
                    <a:gd name="connsiteX1" fmla="*/ 54955 w 1466863"/>
                    <a:gd name="connsiteY1" fmla="*/ 477119 h 897435"/>
                    <a:gd name="connsiteX2" fmla="*/ 252599 w 1466863"/>
                    <a:gd name="connsiteY2" fmla="*/ 517601 h 897435"/>
                    <a:gd name="connsiteX3" fmla="*/ 1152711 w 1466863"/>
                    <a:gd name="connsiteY3" fmla="*/ 698576 h 897435"/>
                    <a:gd name="connsiteX4" fmla="*/ 1362261 w 1466863"/>
                    <a:gd name="connsiteY4" fmla="*/ 896219 h 897435"/>
                    <a:gd name="connsiteX5" fmla="*/ 1455130 w 1466863"/>
                    <a:gd name="connsiteY5" fmla="*/ 765251 h 897435"/>
                    <a:gd name="connsiteX6" fmla="*/ 1385751 w 1466863"/>
                    <a:gd name="connsiteY6" fmla="*/ 538175 h 897435"/>
                    <a:gd name="connsiteX7" fmla="*/ 126393 w 1466863"/>
                    <a:gd name="connsiteY7" fmla="*/ 227088 h 897435"/>
                    <a:gd name="connsiteX8" fmla="*/ 21618 w 1466863"/>
                    <a:gd name="connsiteY8" fmla="*/ 372344 h 897435"/>
                    <a:gd name="connsiteX0" fmla="*/ 22362 w 1467607"/>
                    <a:gd name="connsiteY0" fmla="*/ 372344 h 897435"/>
                    <a:gd name="connsiteX1" fmla="*/ 55699 w 1467607"/>
                    <a:gd name="connsiteY1" fmla="*/ 477119 h 897435"/>
                    <a:gd name="connsiteX2" fmla="*/ 253343 w 1467607"/>
                    <a:gd name="connsiteY2" fmla="*/ 517601 h 897435"/>
                    <a:gd name="connsiteX3" fmla="*/ 1153455 w 1467607"/>
                    <a:gd name="connsiteY3" fmla="*/ 698576 h 897435"/>
                    <a:gd name="connsiteX4" fmla="*/ 1363005 w 1467607"/>
                    <a:gd name="connsiteY4" fmla="*/ 896219 h 897435"/>
                    <a:gd name="connsiteX5" fmla="*/ 1455874 w 1467607"/>
                    <a:gd name="connsiteY5" fmla="*/ 765251 h 897435"/>
                    <a:gd name="connsiteX6" fmla="*/ 1386495 w 1467607"/>
                    <a:gd name="connsiteY6" fmla="*/ 538175 h 897435"/>
                    <a:gd name="connsiteX7" fmla="*/ 127137 w 1467607"/>
                    <a:gd name="connsiteY7" fmla="*/ 227088 h 897435"/>
                    <a:gd name="connsiteX8" fmla="*/ 22362 w 1467607"/>
                    <a:gd name="connsiteY8" fmla="*/ 372344 h 897435"/>
                    <a:gd name="connsiteX0" fmla="*/ 1389 w 1446634"/>
                    <a:gd name="connsiteY0" fmla="*/ 372344 h 897435"/>
                    <a:gd name="connsiteX1" fmla="*/ 34726 w 1446634"/>
                    <a:gd name="connsiteY1" fmla="*/ 477119 h 897435"/>
                    <a:gd name="connsiteX2" fmla="*/ 232370 w 1446634"/>
                    <a:gd name="connsiteY2" fmla="*/ 517601 h 897435"/>
                    <a:gd name="connsiteX3" fmla="*/ 1132482 w 1446634"/>
                    <a:gd name="connsiteY3" fmla="*/ 698576 h 897435"/>
                    <a:gd name="connsiteX4" fmla="*/ 1342032 w 1446634"/>
                    <a:gd name="connsiteY4" fmla="*/ 896219 h 897435"/>
                    <a:gd name="connsiteX5" fmla="*/ 1434901 w 1446634"/>
                    <a:gd name="connsiteY5" fmla="*/ 765251 h 897435"/>
                    <a:gd name="connsiteX6" fmla="*/ 1365522 w 1446634"/>
                    <a:gd name="connsiteY6" fmla="*/ 538175 h 897435"/>
                    <a:gd name="connsiteX7" fmla="*/ 106164 w 1446634"/>
                    <a:gd name="connsiteY7" fmla="*/ 227088 h 897435"/>
                    <a:gd name="connsiteX8" fmla="*/ 1389 w 1446634"/>
                    <a:gd name="connsiteY8" fmla="*/ 372344 h 897435"/>
                    <a:gd name="connsiteX0" fmla="*/ 1389 w 1446634"/>
                    <a:gd name="connsiteY0" fmla="*/ 372344 h 897435"/>
                    <a:gd name="connsiteX1" fmla="*/ 34726 w 1446634"/>
                    <a:gd name="connsiteY1" fmla="*/ 477119 h 897435"/>
                    <a:gd name="connsiteX2" fmla="*/ 232370 w 1446634"/>
                    <a:gd name="connsiteY2" fmla="*/ 517601 h 897435"/>
                    <a:gd name="connsiteX3" fmla="*/ 1132482 w 1446634"/>
                    <a:gd name="connsiteY3" fmla="*/ 698576 h 897435"/>
                    <a:gd name="connsiteX4" fmla="*/ 1342032 w 1446634"/>
                    <a:gd name="connsiteY4" fmla="*/ 896219 h 897435"/>
                    <a:gd name="connsiteX5" fmla="*/ 1434901 w 1446634"/>
                    <a:gd name="connsiteY5" fmla="*/ 765251 h 897435"/>
                    <a:gd name="connsiteX6" fmla="*/ 1365522 w 1446634"/>
                    <a:gd name="connsiteY6" fmla="*/ 538175 h 897435"/>
                    <a:gd name="connsiteX7" fmla="*/ 106164 w 1446634"/>
                    <a:gd name="connsiteY7" fmla="*/ 227088 h 897435"/>
                    <a:gd name="connsiteX8" fmla="*/ 1389 w 1446634"/>
                    <a:gd name="connsiteY8" fmla="*/ 372344 h 897435"/>
                    <a:gd name="connsiteX0" fmla="*/ 1389 w 1446634"/>
                    <a:gd name="connsiteY0" fmla="*/ 372344 h 897435"/>
                    <a:gd name="connsiteX1" fmla="*/ 34726 w 1446634"/>
                    <a:gd name="connsiteY1" fmla="*/ 477119 h 897435"/>
                    <a:gd name="connsiteX2" fmla="*/ 232370 w 1446634"/>
                    <a:gd name="connsiteY2" fmla="*/ 517601 h 897435"/>
                    <a:gd name="connsiteX3" fmla="*/ 1132482 w 1446634"/>
                    <a:gd name="connsiteY3" fmla="*/ 698576 h 897435"/>
                    <a:gd name="connsiteX4" fmla="*/ 1342032 w 1446634"/>
                    <a:gd name="connsiteY4" fmla="*/ 896219 h 897435"/>
                    <a:gd name="connsiteX5" fmla="*/ 1434901 w 1446634"/>
                    <a:gd name="connsiteY5" fmla="*/ 765251 h 897435"/>
                    <a:gd name="connsiteX6" fmla="*/ 1365522 w 1446634"/>
                    <a:gd name="connsiteY6" fmla="*/ 538175 h 897435"/>
                    <a:gd name="connsiteX7" fmla="*/ 106164 w 1446634"/>
                    <a:gd name="connsiteY7" fmla="*/ 227088 h 897435"/>
                    <a:gd name="connsiteX8" fmla="*/ 1389 w 1446634"/>
                    <a:gd name="connsiteY8" fmla="*/ 372344 h 897435"/>
                    <a:gd name="connsiteX0" fmla="*/ 1389 w 1444539"/>
                    <a:gd name="connsiteY0" fmla="*/ 372344 h 897435"/>
                    <a:gd name="connsiteX1" fmla="*/ 34726 w 1444539"/>
                    <a:gd name="connsiteY1" fmla="*/ 477119 h 897435"/>
                    <a:gd name="connsiteX2" fmla="*/ 232370 w 1444539"/>
                    <a:gd name="connsiteY2" fmla="*/ 517601 h 897435"/>
                    <a:gd name="connsiteX3" fmla="*/ 1132482 w 1444539"/>
                    <a:gd name="connsiteY3" fmla="*/ 698576 h 897435"/>
                    <a:gd name="connsiteX4" fmla="*/ 1342032 w 1444539"/>
                    <a:gd name="connsiteY4" fmla="*/ 896219 h 897435"/>
                    <a:gd name="connsiteX5" fmla="*/ 1434901 w 1444539"/>
                    <a:gd name="connsiteY5" fmla="*/ 765251 h 897435"/>
                    <a:gd name="connsiteX6" fmla="*/ 1365522 w 1444539"/>
                    <a:gd name="connsiteY6" fmla="*/ 538175 h 897435"/>
                    <a:gd name="connsiteX7" fmla="*/ 106164 w 1444539"/>
                    <a:gd name="connsiteY7" fmla="*/ 227088 h 897435"/>
                    <a:gd name="connsiteX8" fmla="*/ 1389 w 1444539"/>
                    <a:gd name="connsiteY8" fmla="*/ 372344 h 897435"/>
                    <a:gd name="connsiteX0" fmla="*/ 1389 w 1444539"/>
                    <a:gd name="connsiteY0" fmla="*/ 372344 h 897435"/>
                    <a:gd name="connsiteX1" fmla="*/ 34726 w 1444539"/>
                    <a:gd name="connsiteY1" fmla="*/ 477119 h 897435"/>
                    <a:gd name="connsiteX2" fmla="*/ 232370 w 1444539"/>
                    <a:gd name="connsiteY2" fmla="*/ 517601 h 897435"/>
                    <a:gd name="connsiteX3" fmla="*/ 1132482 w 1444539"/>
                    <a:gd name="connsiteY3" fmla="*/ 698576 h 897435"/>
                    <a:gd name="connsiteX4" fmla="*/ 1342032 w 1444539"/>
                    <a:gd name="connsiteY4" fmla="*/ 896219 h 897435"/>
                    <a:gd name="connsiteX5" fmla="*/ 1434901 w 1444539"/>
                    <a:gd name="connsiteY5" fmla="*/ 765251 h 897435"/>
                    <a:gd name="connsiteX6" fmla="*/ 1365522 w 1444539"/>
                    <a:gd name="connsiteY6" fmla="*/ 538175 h 897435"/>
                    <a:gd name="connsiteX7" fmla="*/ 106164 w 1444539"/>
                    <a:gd name="connsiteY7" fmla="*/ 227088 h 897435"/>
                    <a:gd name="connsiteX8" fmla="*/ 1389 w 1444539"/>
                    <a:gd name="connsiteY8" fmla="*/ 372344 h 897435"/>
                    <a:gd name="connsiteX0" fmla="*/ 1389 w 1444539"/>
                    <a:gd name="connsiteY0" fmla="*/ 372343 h 897434"/>
                    <a:gd name="connsiteX1" fmla="*/ 34726 w 1444539"/>
                    <a:gd name="connsiteY1" fmla="*/ 477118 h 897434"/>
                    <a:gd name="connsiteX2" fmla="*/ 232370 w 1444539"/>
                    <a:gd name="connsiteY2" fmla="*/ 517600 h 897434"/>
                    <a:gd name="connsiteX3" fmla="*/ 1132482 w 1444539"/>
                    <a:gd name="connsiteY3" fmla="*/ 698575 h 897434"/>
                    <a:gd name="connsiteX4" fmla="*/ 1342032 w 1444539"/>
                    <a:gd name="connsiteY4" fmla="*/ 896218 h 897434"/>
                    <a:gd name="connsiteX5" fmla="*/ 1434901 w 1444539"/>
                    <a:gd name="connsiteY5" fmla="*/ 765250 h 897434"/>
                    <a:gd name="connsiteX6" fmla="*/ 1365522 w 1444539"/>
                    <a:gd name="connsiteY6" fmla="*/ 538175 h 897434"/>
                    <a:gd name="connsiteX7" fmla="*/ 106164 w 1444539"/>
                    <a:gd name="connsiteY7" fmla="*/ 227087 h 897434"/>
                    <a:gd name="connsiteX8" fmla="*/ 1389 w 1444539"/>
                    <a:gd name="connsiteY8" fmla="*/ 372343 h 897434"/>
                    <a:gd name="connsiteX0" fmla="*/ 1389 w 1444539"/>
                    <a:gd name="connsiteY0" fmla="*/ 386258 h 911349"/>
                    <a:gd name="connsiteX1" fmla="*/ 34726 w 1444539"/>
                    <a:gd name="connsiteY1" fmla="*/ 491033 h 911349"/>
                    <a:gd name="connsiteX2" fmla="*/ 232370 w 1444539"/>
                    <a:gd name="connsiteY2" fmla="*/ 531515 h 911349"/>
                    <a:gd name="connsiteX3" fmla="*/ 1132482 w 1444539"/>
                    <a:gd name="connsiteY3" fmla="*/ 712490 h 911349"/>
                    <a:gd name="connsiteX4" fmla="*/ 1342032 w 1444539"/>
                    <a:gd name="connsiteY4" fmla="*/ 910133 h 911349"/>
                    <a:gd name="connsiteX5" fmla="*/ 1434901 w 1444539"/>
                    <a:gd name="connsiteY5" fmla="*/ 779165 h 911349"/>
                    <a:gd name="connsiteX6" fmla="*/ 1365522 w 1444539"/>
                    <a:gd name="connsiteY6" fmla="*/ 552090 h 911349"/>
                    <a:gd name="connsiteX7" fmla="*/ 106164 w 1444539"/>
                    <a:gd name="connsiteY7" fmla="*/ 241002 h 911349"/>
                    <a:gd name="connsiteX8" fmla="*/ 1389 w 1444539"/>
                    <a:gd name="connsiteY8" fmla="*/ 386258 h 911349"/>
                    <a:gd name="connsiteX0" fmla="*/ 1389 w 1444539"/>
                    <a:gd name="connsiteY0" fmla="*/ 531142 h 1056233"/>
                    <a:gd name="connsiteX1" fmla="*/ 34726 w 1444539"/>
                    <a:gd name="connsiteY1" fmla="*/ 635917 h 1056233"/>
                    <a:gd name="connsiteX2" fmla="*/ 232370 w 1444539"/>
                    <a:gd name="connsiteY2" fmla="*/ 676399 h 1056233"/>
                    <a:gd name="connsiteX3" fmla="*/ 1132482 w 1444539"/>
                    <a:gd name="connsiteY3" fmla="*/ 857374 h 1056233"/>
                    <a:gd name="connsiteX4" fmla="*/ 1342032 w 1444539"/>
                    <a:gd name="connsiteY4" fmla="*/ 1055017 h 1056233"/>
                    <a:gd name="connsiteX5" fmla="*/ 1434901 w 1444539"/>
                    <a:gd name="connsiteY5" fmla="*/ 924049 h 1056233"/>
                    <a:gd name="connsiteX6" fmla="*/ 1365522 w 1444539"/>
                    <a:gd name="connsiteY6" fmla="*/ 696974 h 1056233"/>
                    <a:gd name="connsiteX7" fmla="*/ 106164 w 1444539"/>
                    <a:gd name="connsiteY7" fmla="*/ 385886 h 1056233"/>
                    <a:gd name="connsiteX8" fmla="*/ 1389 w 1444539"/>
                    <a:gd name="connsiteY8" fmla="*/ 531142 h 1056233"/>
                    <a:gd name="connsiteX0" fmla="*/ 1389 w 1444539"/>
                    <a:gd name="connsiteY0" fmla="*/ 531142 h 1063761"/>
                    <a:gd name="connsiteX1" fmla="*/ 34726 w 1444539"/>
                    <a:gd name="connsiteY1" fmla="*/ 635917 h 1063761"/>
                    <a:gd name="connsiteX2" fmla="*/ 232370 w 1444539"/>
                    <a:gd name="connsiteY2" fmla="*/ 676399 h 1063761"/>
                    <a:gd name="connsiteX3" fmla="*/ 1132482 w 1444539"/>
                    <a:gd name="connsiteY3" fmla="*/ 857374 h 1063761"/>
                    <a:gd name="connsiteX4" fmla="*/ 1342032 w 1444539"/>
                    <a:gd name="connsiteY4" fmla="*/ 1055017 h 1063761"/>
                    <a:gd name="connsiteX5" fmla="*/ 1434901 w 1444539"/>
                    <a:gd name="connsiteY5" fmla="*/ 924049 h 1063761"/>
                    <a:gd name="connsiteX6" fmla="*/ 1365522 w 1444539"/>
                    <a:gd name="connsiteY6" fmla="*/ 696974 h 1063761"/>
                    <a:gd name="connsiteX7" fmla="*/ 106164 w 1444539"/>
                    <a:gd name="connsiteY7" fmla="*/ 385886 h 1063761"/>
                    <a:gd name="connsiteX8" fmla="*/ 1389 w 1444539"/>
                    <a:gd name="connsiteY8" fmla="*/ 531142 h 1063761"/>
                    <a:gd name="connsiteX0" fmla="*/ 1389 w 1444539"/>
                    <a:gd name="connsiteY0" fmla="*/ 531142 h 1063761"/>
                    <a:gd name="connsiteX1" fmla="*/ 34726 w 1444539"/>
                    <a:gd name="connsiteY1" fmla="*/ 635917 h 1063761"/>
                    <a:gd name="connsiteX2" fmla="*/ 232370 w 1444539"/>
                    <a:gd name="connsiteY2" fmla="*/ 676399 h 1063761"/>
                    <a:gd name="connsiteX3" fmla="*/ 1132482 w 1444539"/>
                    <a:gd name="connsiteY3" fmla="*/ 857374 h 1063761"/>
                    <a:gd name="connsiteX4" fmla="*/ 1342032 w 1444539"/>
                    <a:gd name="connsiteY4" fmla="*/ 1055017 h 1063761"/>
                    <a:gd name="connsiteX5" fmla="*/ 1434901 w 1444539"/>
                    <a:gd name="connsiteY5" fmla="*/ 924049 h 1063761"/>
                    <a:gd name="connsiteX6" fmla="*/ 1365522 w 1444539"/>
                    <a:gd name="connsiteY6" fmla="*/ 696974 h 1063761"/>
                    <a:gd name="connsiteX7" fmla="*/ 106164 w 1444539"/>
                    <a:gd name="connsiteY7" fmla="*/ 385886 h 1063761"/>
                    <a:gd name="connsiteX8" fmla="*/ 1389 w 1444539"/>
                    <a:gd name="connsiteY8" fmla="*/ 531142 h 1063761"/>
                    <a:gd name="connsiteX0" fmla="*/ 1389 w 1444539"/>
                    <a:gd name="connsiteY0" fmla="*/ 531142 h 1063761"/>
                    <a:gd name="connsiteX1" fmla="*/ 34726 w 1444539"/>
                    <a:gd name="connsiteY1" fmla="*/ 635917 h 1063761"/>
                    <a:gd name="connsiteX2" fmla="*/ 232370 w 1444539"/>
                    <a:gd name="connsiteY2" fmla="*/ 676399 h 1063761"/>
                    <a:gd name="connsiteX3" fmla="*/ 1132482 w 1444539"/>
                    <a:gd name="connsiteY3" fmla="*/ 857374 h 1063761"/>
                    <a:gd name="connsiteX4" fmla="*/ 1342032 w 1444539"/>
                    <a:gd name="connsiteY4" fmla="*/ 1055017 h 1063761"/>
                    <a:gd name="connsiteX5" fmla="*/ 1434901 w 1444539"/>
                    <a:gd name="connsiteY5" fmla="*/ 924049 h 1063761"/>
                    <a:gd name="connsiteX6" fmla="*/ 1365522 w 1444539"/>
                    <a:gd name="connsiteY6" fmla="*/ 696974 h 1063761"/>
                    <a:gd name="connsiteX7" fmla="*/ 106164 w 1444539"/>
                    <a:gd name="connsiteY7" fmla="*/ 385886 h 1063761"/>
                    <a:gd name="connsiteX8" fmla="*/ 1389 w 1444539"/>
                    <a:gd name="connsiteY8" fmla="*/ 531142 h 1063761"/>
                    <a:gd name="connsiteX0" fmla="*/ 1389 w 1444539"/>
                    <a:gd name="connsiteY0" fmla="*/ 531142 h 1063761"/>
                    <a:gd name="connsiteX1" fmla="*/ 34726 w 1444539"/>
                    <a:gd name="connsiteY1" fmla="*/ 635917 h 1063761"/>
                    <a:gd name="connsiteX2" fmla="*/ 232370 w 1444539"/>
                    <a:gd name="connsiteY2" fmla="*/ 676399 h 1063761"/>
                    <a:gd name="connsiteX3" fmla="*/ 1132482 w 1444539"/>
                    <a:gd name="connsiteY3" fmla="*/ 857374 h 1063761"/>
                    <a:gd name="connsiteX4" fmla="*/ 1342032 w 1444539"/>
                    <a:gd name="connsiteY4" fmla="*/ 1055017 h 1063761"/>
                    <a:gd name="connsiteX5" fmla="*/ 1434901 w 1444539"/>
                    <a:gd name="connsiteY5" fmla="*/ 924049 h 1063761"/>
                    <a:gd name="connsiteX6" fmla="*/ 1365522 w 1444539"/>
                    <a:gd name="connsiteY6" fmla="*/ 696974 h 1063761"/>
                    <a:gd name="connsiteX7" fmla="*/ 106164 w 1444539"/>
                    <a:gd name="connsiteY7" fmla="*/ 385886 h 1063761"/>
                    <a:gd name="connsiteX8" fmla="*/ 1389 w 1444539"/>
                    <a:gd name="connsiteY8" fmla="*/ 531142 h 1063761"/>
                    <a:gd name="connsiteX0" fmla="*/ 1389 w 1444539"/>
                    <a:gd name="connsiteY0" fmla="*/ 531142 h 1063761"/>
                    <a:gd name="connsiteX1" fmla="*/ 34726 w 1444539"/>
                    <a:gd name="connsiteY1" fmla="*/ 635917 h 1063761"/>
                    <a:gd name="connsiteX2" fmla="*/ 232370 w 1444539"/>
                    <a:gd name="connsiteY2" fmla="*/ 676399 h 1063761"/>
                    <a:gd name="connsiteX3" fmla="*/ 1132482 w 1444539"/>
                    <a:gd name="connsiteY3" fmla="*/ 857374 h 1063761"/>
                    <a:gd name="connsiteX4" fmla="*/ 1342032 w 1444539"/>
                    <a:gd name="connsiteY4" fmla="*/ 1055017 h 1063761"/>
                    <a:gd name="connsiteX5" fmla="*/ 1434901 w 1444539"/>
                    <a:gd name="connsiteY5" fmla="*/ 924049 h 1063761"/>
                    <a:gd name="connsiteX6" fmla="*/ 1365522 w 1444539"/>
                    <a:gd name="connsiteY6" fmla="*/ 696974 h 1063761"/>
                    <a:gd name="connsiteX7" fmla="*/ 106164 w 1444539"/>
                    <a:gd name="connsiteY7" fmla="*/ 385886 h 1063761"/>
                    <a:gd name="connsiteX8" fmla="*/ 1389 w 1444539"/>
                    <a:gd name="connsiteY8" fmla="*/ 531142 h 1063761"/>
                    <a:gd name="connsiteX0" fmla="*/ 1389 w 1447168"/>
                    <a:gd name="connsiteY0" fmla="*/ 531142 h 1063761"/>
                    <a:gd name="connsiteX1" fmla="*/ 34726 w 1447168"/>
                    <a:gd name="connsiteY1" fmla="*/ 635917 h 1063761"/>
                    <a:gd name="connsiteX2" fmla="*/ 232370 w 1447168"/>
                    <a:gd name="connsiteY2" fmla="*/ 676399 h 1063761"/>
                    <a:gd name="connsiteX3" fmla="*/ 1132482 w 1447168"/>
                    <a:gd name="connsiteY3" fmla="*/ 857374 h 1063761"/>
                    <a:gd name="connsiteX4" fmla="*/ 1342032 w 1447168"/>
                    <a:gd name="connsiteY4" fmla="*/ 1055017 h 1063761"/>
                    <a:gd name="connsiteX5" fmla="*/ 1437530 w 1447168"/>
                    <a:gd name="connsiteY5" fmla="*/ 912998 h 1063761"/>
                    <a:gd name="connsiteX6" fmla="*/ 1365522 w 1447168"/>
                    <a:gd name="connsiteY6" fmla="*/ 696974 h 1063761"/>
                    <a:gd name="connsiteX7" fmla="*/ 106164 w 1447168"/>
                    <a:gd name="connsiteY7" fmla="*/ 385886 h 1063761"/>
                    <a:gd name="connsiteX8" fmla="*/ 1389 w 1447168"/>
                    <a:gd name="connsiteY8" fmla="*/ 531142 h 1063761"/>
                    <a:gd name="connsiteX0" fmla="*/ 1389 w 1447168"/>
                    <a:gd name="connsiteY0" fmla="*/ 531142 h 1063761"/>
                    <a:gd name="connsiteX1" fmla="*/ 34726 w 1447168"/>
                    <a:gd name="connsiteY1" fmla="*/ 635917 h 1063761"/>
                    <a:gd name="connsiteX2" fmla="*/ 232370 w 1447168"/>
                    <a:gd name="connsiteY2" fmla="*/ 676399 h 1063761"/>
                    <a:gd name="connsiteX3" fmla="*/ 1132482 w 1447168"/>
                    <a:gd name="connsiteY3" fmla="*/ 857374 h 1063761"/>
                    <a:gd name="connsiteX4" fmla="*/ 1342032 w 1447168"/>
                    <a:gd name="connsiteY4" fmla="*/ 1055017 h 1063761"/>
                    <a:gd name="connsiteX5" fmla="*/ 1437530 w 1447168"/>
                    <a:gd name="connsiteY5" fmla="*/ 912998 h 1063761"/>
                    <a:gd name="connsiteX6" fmla="*/ 1365522 w 1447168"/>
                    <a:gd name="connsiteY6" fmla="*/ 696974 h 1063761"/>
                    <a:gd name="connsiteX7" fmla="*/ 106164 w 1447168"/>
                    <a:gd name="connsiteY7" fmla="*/ 385886 h 1063761"/>
                    <a:gd name="connsiteX8" fmla="*/ 1389 w 1447168"/>
                    <a:gd name="connsiteY8" fmla="*/ 531142 h 1063761"/>
                    <a:gd name="connsiteX0" fmla="*/ 1389 w 1447167"/>
                    <a:gd name="connsiteY0" fmla="*/ 531142 h 1063761"/>
                    <a:gd name="connsiteX1" fmla="*/ 34726 w 1447167"/>
                    <a:gd name="connsiteY1" fmla="*/ 635917 h 1063761"/>
                    <a:gd name="connsiteX2" fmla="*/ 232370 w 1447167"/>
                    <a:gd name="connsiteY2" fmla="*/ 676399 h 1063761"/>
                    <a:gd name="connsiteX3" fmla="*/ 1132482 w 1447167"/>
                    <a:gd name="connsiteY3" fmla="*/ 857374 h 1063761"/>
                    <a:gd name="connsiteX4" fmla="*/ 1342032 w 1447167"/>
                    <a:gd name="connsiteY4" fmla="*/ 1055017 h 1063761"/>
                    <a:gd name="connsiteX5" fmla="*/ 1437529 w 1447167"/>
                    <a:gd name="connsiteY5" fmla="*/ 912998 h 1063761"/>
                    <a:gd name="connsiteX6" fmla="*/ 1365522 w 1447167"/>
                    <a:gd name="connsiteY6" fmla="*/ 696974 h 1063761"/>
                    <a:gd name="connsiteX7" fmla="*/ 106164 w 1447167"/>
                    <a:gd name="connsiteY7" fmla="*/ 385886 h 1063761"/>
                    <a:gd name="connsiteX8" fmla="*/ 1389 w 1447167"/>
                    <a:gd name="connsiteY8" fmla="*/ 531142 h 1063761"/>
                    <a:gd name="connsiteX0" fmla="*/ 1389 w 1447167"/>
                    <a:gd name="connsiteY0" fmla="*/ 531142 h 1063761"/>
                    <a:gd name="connsiteX1" fmla="*/ 34726 w 1447167"/>
                    <a:gd name="connsiteY1" fmla="*/ 635917 h 1063761"/>
                    <a:gd name="connsiteX2" fmla="*/ 232370 w 1447167"/>
                    <a:gd name="connsiteY2" fmla="*/ 676399 h 1063761"/>
                    <a:gd name="connsiteX3" fmla="*/ 1132482 w 1447167"/>
                    <a:gd name="connsiteY3" fmla="*/ 857374 h 1063761"/>
                    <a:gd name="connsiteX4" fmla="*/ 1342032 w 1447167"/>
                    <a:gd name="connsiteY4" fmla="*/ 1055017 h 1063761"/>
                    <a:gd name="connsiteX5" fmla="*/ 1437529 w 1447167"/>
                    <a:gd name="connsiteY5" fmla="*/ 912998 h 1063761"/>
                    <a:gd name="connsiteX6" fmla="*/ 1365522 w 1447167"/>
                    <a:gd name="connsiteY6" fmla="*/ 696974 h 1063761"/>
                    <a:gd name="connsiteX7" fmla="*/ 106164 w 1447167"/>
                    <a:gd name="connsiteY7" fmla="*/ 385886 h 1063761"/>
                    <a:gd name="connsiteX8" fmla="*/ 1389 w 1447167"/>
                    <a:gd name="connsiteY8" fmla="*/ 531142 h 1063761"/>
                    <a:gd name="connsiteX0" fmla="*/ 221799 w 1562802"/>
                    <a:gd name="connsiteY0" fmla="*/ 385886 h 1063761"/>
                    <a:gd name="connsiteX1" fmla="*/ 150361 w 1562802"/>
                    <a:gd name="connsiteY1" fmla="*/ 635917 h 1063761"/>
                    <a:gd name="connsiteX2" fmla="*/ 348005 w 1562802"/>
                    <a:gd name="connsiteY2" fmla="*/ 676399 h 1063761"/>
                    <a:gd name="connsiteX3" fmla="*/ 1248117 w 1562802"/>
                    <a:gd name="connsiteY3" fmla="*/ 857374 h 1063761"/>
                    <a:gd name="connsiteX4" fmla="*/ 1457667 w 1562802"/>
                    <a:gd name="connsiteY4" fmla="*/ 1055017 h 1063761"/>
                    <a:gd name="connsiteX5" fmla="*/ 1553164 w 1562802"/>
                    <a:gd name="connsiteY5" fmla="*/ 912998 h 1063761"/>
                    <a:gd name="connsiteX6" fmla="*/ 1481157 w 1562802"/>
                    <a:gd name="connsiteY6" fmla="*/ 696974 h 1063761"/>
                    <a:gd name="connsiteX7" fmla="*/ 221799 w 1562802"/>
                    <a:gd name="connsiteY7" fmla="*/ 385886 h 1063761"/>
                    <a:gd name="connsiteX0" fmla="*/ 135962 w 1476965"/>
                    <a:gd name="connsiteY0" fmla="*/ 385886 h 1063761"/>
                    <a:gd name="connsiteX1" fmla="*/ 64524 w 1476965"/>
                    <a:gd name="connsiteY1" fmla="*/ 635917 h 1063761"/>
                    <a:gd name="connsiteX2" fmla="*/ 262168 w 1476965"/>
                    <a:gd name="connsiteY2" fmla="*/ 676399 h 1063761"/>
                    <a:gd name="connsiteX3" fmla="*/ 1162280 w 1476965"/>
                    <a:gd name="connsiteY3" fmla="*/ 857374 h 1063761"/>
                    <a:gd name="connsiteX4" fmla="*/ 1371830 w 1476965"/>
                    <a:gd name="connsiteY4" fmla="*/ 1055017 h 1063761"/>
                    <a:gd name="connsiteX5" fmla="*/ 1467327 w 1476965"/>
                    <a:gd name="connsiteY5" fmla="*/ 912998 h 1063761"/>
                    <a:gd name="connsiteX6" fmla="*/ 1395320 w 1476965"/>
                    <a:gd name="connsiteY6" fmla="*/ 696974 h 1063761"/>
                    <a:gd name="connsiteX7" fmla="*/ 135962 w 1476965"/>
                    <a:gd name="connsiteY7" fmla="*/ 385886 h 1063761"/>
                    <a:gd name="connsiteX0" fmla="*/ 119752 w 1460755"/>
                    <a:gd name="connsiteY0" fmla="*/ 385886 h 1063761"/>
                    <a:gd name="connsiteX1" fmla="*/ 48314 w 1460755"/>
                    <a:gd name="connsiteY1" fmla="*/ 635917 h 1063761"/>
                    <a:gd name="connsiteX2" fmla="*/ 245958 w 1460755"/>
                    <a:gd name="connsiteY2" fmla="*/ 676399 h 1063761"/>
                    <a:gd name="connsiteX3" fmla="*/ 1146070 w 1460755"/>
                    <a:gd name="connsiteY3" fmla="*/ 857374 h 1063761"/>
                    <a:gd name="connsiteX4" fmla="*/ 1355620 w 1460755"/>
                    <a:gd name="connsiteY4" fmla="*/ 1055017 h 1063761"/>
                    <a:gd name="connsiteX5" fmla="*/ 1451117 w 1460755"/>
                    <a:gd name="connsiteY5" fmla="*/ 912998 h 1063761"/>
                    <a:gd name="connsiteX6" fmla="*/ 1379110 w 1460755"/>
                    <a:gd name="connsiteY6" fmla="*/ 696974 h 1063761"/>
                    <a:gd name="connsiteX7" fmla="*/ 119752 w 1460755"/>
                    <a:gd name="connsiteY7" fmla="*/ 385886 h 1063761"/>
                    <a:gd name="connsiteX0" fmla="*/ 122877 w 1463880"/>
                    <a:gd name="connsiteY0" fmla="*/ 385886 h 1063761"/>
                    <a:gd name="connsiteX1" fmla="*/ 51439 w 1463880"/>
                    <a:gd name="connsiteY1" fmla="*/ 635917 h 1063761"/>
                    <a:gd name="connsiteX2" fmla="*/ 249083 w 1463880"/>
                    <a:gd name="connsiteY2" fmla="*/ 676399 h 1063761"/>
                    <a:gd name="connsiteX3" fmla="*/ 1149195 w 1463880"/>
                    <a:gd name="connsiteY3" fmla="*/ 857374 h 1063761"/>
                    <a:gd name="connsiteX4" fmla="*/ 1358745 w 1463880"/>
                    <a:gd name="connsiteY4" fmla="*/ 1055017 h 1063761"/>
                    <a:gd name="connsiteX5" fmla="*/ 1454242 w 1463880"/>
                    <a:gd name="connsiteY5" fmla="*/ 912998 h 1063761"/>
                    <a:gd name="connsiteX6" fmla="*/ 1382235 w 1463880"/>
                    <a:gd name="connsiteY6" fmla="*/ 696974 h 1063761"/>
                    <a:gd name="connsiteX7" fmla="*/ 122877 w 1463880"/>
                    <a:gd name="connsiteY7" fmla="*/ 385886 h 1063761"/>
                    <a:gd name="connsiteX0" fmla="*/ 122877 w 1463880"/>
                    <a:gd name="connsiteY0" fmla="*/ 385886 h 1063761"/>
                    <a:gd name="connsiteX1" fmla="*/ 51439 w 1463880"/>
                    <a:gd name="connsiteY1" fmla="*/ 635917 h 1063761"/>
                    <a:gd name="connsiteX2" fmla="*/ 249083 w 1463880"/>
                    <a:gd name="connsiteY2" fmla="*/ 676399 h 1063761"/>
                    <a:gd name="connsiteX3" fmla="*/ 1149195 w 1463880"/>
                    <a:gd name="connsiteY3" fmla="*/ 857374 h 1063761"/>
                    <a:gd name="connsiteX4" fmla="*/ 1358745 w 1463880"/>
                    <a:gd name="connsiteY4" fmla="*/ 1055017 h 1063761"/>
                    <a:gd name="connsiteX5" fmla="*/ 1454242 w 1463880"/>
                    <a:gd name="connsiteY5" fmla="*/ 912998 h 1063761"/>
                    <a:gd name="connsiteX6" fmla="*/ 1382235 w 1463880"/>
                    <a:gd name="connsiteY6" fmla="*/ 696974 h 1063761"/>
                    <a:gd name="connsiteX7" fmla="*/ 122877 w 1463880"/>
                    <a:gd name="connsiteY7" fmla="*/ 385886 h 1063761"/>
                    <a:gd name="connsiteX0" fmla="*/ 122877 w 1463880"/>
                    <a:gd name="connsiteY0" fmla="*/ 385886 h 1063761"/>
                    <a:gd name="connsiteX1" fmla="*/ 51439 w 1463880"/>
                    <a:gd name="connsiteY1" fmla="*/ 635917 h 1063761"/>
                    <a:gd name="connsiteX2" fmla="*/ 249083 w 1463880"/>
                    <a:gd name="connsiteY2" fmla="*/ 676399 h 1063761"/>
                    <a:gd name="connsiteX3" fmla="*/ 1149195 w 1463880"/>
                    <a:gd name="connsiteY3" fmla="*/ 857374 h 1063761"/>
                    <a:gd name="connsiteX4" fmla="*/ 1358745 w 1463880"/>
                    <a:gd name="connsiteY4" fmla="*/ 1055017 h 1063761"/>
                    <a:gd name="connsiteX5" fmla="*/ 1454242 w 1463880"/>
                    <a:gd name="connsiteY5" fmla="*/ 912998 h 1063761"/>
                    <a:gd name="connsiteX6" fmla="*/ 1382235 w 1463880"/>
                    <a:gd name="connsiteY6" fmla="*/ 696974 h 1063761"/>
                    <a:gd name="connsiteX7" fmla="*/ 122877 w 1463880"/>
                    <a:gd name="connsiteY7" fmla="*/ 385886 h 1063761"/>
                    <a:gd name="connsiteX0" fmla="*/ 122877 w 1463880"/>
                    <a:gd name="connsiteY0" fmla="*/ 385886 h 1063761"/>
                    <a:gd name="connsiteX1" fmla="*/ 51439 w 1463880"/>
                    <a:gd name="connsiteY1" fmla="*/ 635917 h 1063761"/>
                    <a:gd name="connsiteX2" fmla="*/ 249083 w 1463880"/>
                    <a:gd name="connsiteY2" fmla="*/ 676399 h 1063761"/>
                    <a:gd name="connsiteX3" fmla="*/ 1149195 w 1463880"/>
                    <a:gd name="connsiteY3" fmla="*/ 857374 h 1063761"/>
                    <a:gd name="connsiteX4" fmla="*/ 1358745 w 1463880"/>
                    <a:gd name="connsiteY4" fmla="*/ 1055017 h 1063761"/>
                    <a:gd name="connsiteX5" fmla="*/ 1454242 w 1463880"/>
                    <a:gd name="connsiteY5" fmla="*/ 912998 h 1063761"/>
                    <a:gd name="connsiteX6" fmla="*/ 1382235 w 1463880"/>
                    <a:gd name="connsiteY6" fmla="*/ 696974 h 1063761"/>
                    <a:gd name="connsiteX7" fmla="*/ 122877 w 1463880"/>
                    <a:gd name="connsiteY7" fmla="*/ 385886 h 1063761"/>
                    <a:gd name="connsiteX0" fmla="*/ 122877 w 1463880"/>
                    <a:gd name="connsiteY0" fmla="*/ 385886 h 1063761"/>
                    <a:gd name="connsiteX1" fmla="*/ 51439 w 1463880"/>
                    <a:gd name="connsiteY1" fmla="*/ 635917 h 1063761"/>
                    <a:gd name="connsiteX2" fmla="*/ 249083 w 1463880"/>
                    <a:gd name="connsiteY2" fmla="*/ 676399 h 1063761"/>
                    <a:gd name="connsiteX3" fmla="*/ 1149195 w 1463880"/>
                    <a:gd name="connsiteY3" fmla="*/ 857374 h 1063761"/>
                    <a:gd name="connsiteX4" fmla="*/ 1358745 w 1463880"/>
                    <a:gd name="connsiteY4" fmla="*/ 1055017 h 1063761"/>
                    <a:gd name="connsiteX5" fmla="*/ 1454242 w 1463880"/>
                    <a:gd name="connsiteY5" fmla="*/ 912998 h 1063761"/>
                    <a:gd name="connsiteX6" fmla="*/ 1382235 w 1463880"/>
                    <a:gd name="connsiteY6" fmla="*/ 696974 h 1063761"/>
                    <a:gd name="connsiteX7" fmla="*/ 122877 w 1463880"/>
                    <a:gd name="connsiteY7" fmla="*/ 385886 h 1063761"/>
                    <a:gd name="connsiteX0" fmla="*/ 125946 w 1466949"/>
                    <a:gd name="connsiteY0" fmla="*/ 385886 h 1063761"/>
                    <a:gd name="connsiteX1" fmla="*/ 54508 w 1466949"/>
                    <a:gd name="connsiteY1" fmla="*/ 635917 h 1063761"/>
                    <a:gd name="connsiteX2" fmla="*/ 252152 w 1466949"/>
                    <a:gd name="connsiteY2" fmla="*/ 676399 h 1063761"/>
                    <a:gd name="connsiteX3" fmla="*/ 1152264 w 1466949"/>
                    <a:gd name="connsiteY3" fmla="*/ 857374 h 1063761"/>
                    <a:gd name="connsiteX4" fmla="*/ 1361814 w 1466949"/>
                    <a:gd name="connsiteY4" fmla="*/ 1055017 h 1063761"/>
                    <a:gd name="connsiteX5" fmla="*/ 1457311 w 1466949"/>
                    <a:gd name="connsiteY5" fmla="*/ 912998 h 1063761"/>
                    <a:gd name="connsiteX6" fmla="*/ 1385304 w 1466949"/>
                    <a:gd name="connsiteY6" fmla="*/ 696974 h 1063761"/>
                    <a:gd name="connsiteX7" fmla="*/ 125946 w 1466949"/>
                    <a:gd name="connsiteY7" fmla="*/ 385886 h 1063761"/>
                    <a:gd name="connsiteX0" fmla="*/ 122877 w 1463880"/>
                    <a:gd name="connsiteY0" fmla="*/ 385886 h 1063761"/>
                    <a:gd name="connsiteX1" fmla="*/ 51439 w 1463880"/>
                    <a:gd name="connsiteY1" fmla="*/ 635917 h 1063761"/>
                    <a:gd name="connsiteX2" fmla="*/ 249083 w 1463880"/>
                    <a:gd name="connsiteY2" fmla="*/ 676399 h 1063761"/>
                    <a:gd name="connsiteX3" fmla="*/ 1149195 w 1463880"/>
                    <a:gd name="connsiteY3" fmla="*/ 857374 h 1063761"/>
                    <a:gd name="connsiteX4" fmla="*/ 1358745 w 1463880"/>
                    <a:gd name="connsiteY4" fmla="*/ 1055017 h 1063761"/>
                    <a:gd name="connsiteX5" fmla="*/ 1454242 w 1463880"/>
                    <a:gd name="connsiteY5" fmla="*/ 912998 h 1063761"/>
                    <a:gd name="connsiteX6" fmla="*/ 1382235 w 1463880"/>
                    <a:gd name="connsiteY6" fmla="*/ 696974 h 1063761"/>
                    <a:gd name="connsiteX7" fmla="*/ 122877 w 1463880"/>
                    <a:gd name="connsiteY7" fmla="*/ 385886 h 1063761"/>
                    <a:gd name="connsiteX0" fmla="*/ 122877 w 1463880"/>
                    <a:gd name="connsiteY0" fmla="*/ 385886 h 1063761"/>
                    <a:gd name="connsiteX1" fmla="*/ 51439 w 1463880"/>
                    <a:gd name="connsiteY1" fmla="*/ 635917 h 1063761"/>
                    <a:gd name="connsiteX2" fmla="*/ 249083 w 1463880"/>
                    <a:gd name="connsiteY2" fmla="*/ 676399 h 1063761"/>
                    <a:gd name="connsiteX3" fmla="*/ 1149195 w 1463880"/>
                    <a:gd name="connsiteY3" fmla="*/ 857374 h 1063761"/>
                    <a:gd name="connsiteX4" fmla="*/ 1358745 w 1463880"/>
                    <a:gd name="connsiteY4" fmla="*/ 1055017 h 1063761"/>
                    <a:gd name="connsiteX5" fmla="*/ 1454242 w 1463880"/>
                    <a:gd name="connsiteY5" fmla="*/ 912998 h 1063761"/>
                    <a:gd name="connsiteX6" fmla="*/ 1382235 w 1463880"/>
                    <a:gd name="connsiteY6" fmla="*/ 696974 h 1063761"/>
                    <a:gd name="connsiteX7" fmla="*/ 122877 w 1463880"/>
                    <a:gd name="connsiteY7" fmla="*/ 385886 h 1063761"/>
                    <a:gd name="connsiteX0" fmla="*/ 122877 w 1463880"/>
                    <a:gd name="connsiteY0" fmla="*/ 385886 h 1063761"/>
                    <a:gd name="connsiteX1" fmla="*/ 51439 w 1463880"/>
                    <a:gd name="connsiteY1" fmla="*/ 635917 h 1063761"/>
                    <a:gd name="connsiteX2" fmla="*/ 249083 w 1463880"/>
                    <a:gd name="connsiteY2" fmla="*/ 676399 h 1063761"/>
                    <a:gd name="connsiteX3" fmla="*/ 1149195 w 1463880"/>
                    <a:gd name="connsiteY3" fmla="*/ 857374 h 1063761"/>
                    <a:gd name="connsiteX4" fmla="*/ 1358745 w 1463880"/>
                    <a:gd name="connsiteY4" fmla="*/ 1055017 h 1063761"/>
                    <a:gd name="connsiteX5" fmla="*/ 1454242 w 1463880"/>
                    <a:gd name="connsiteY5" fmla="*/ 912998 h 1063761"/>
                    <a:gd name="connsiteX6" fmla="*/ 1382235 w 1463880"/>
                    <a:gd name="connsiteY6" fmla="*/ 696974 h 1063761"/>
                    <a:gd name="connsiteX7" fmla="*/ 122877 w 1463880"/>
                    <a:gd name="connsiteY7" fmla="*/ 385886 h 1063761"/>
                    <a:gd name="connsiteX0" fmla="*/ 122877 w 1463880"/>
                    <a:gd name="connsiteY0" fmla="*/ 385886 h 1063761"/>
                    <a:gd name="connsiteX1" fmla="*/ 51439 w 1463880"/>
                    <a:gd name="connsiteY1" fmla="*/ 635917 h 1063761"/>
                    <a:gd name="connsiteX2" fmla="*/ 249083 w 1463880"/>
                    <a:gd name="connsiteY2" fmla="*/ 676399 h 1063761"/>
                    <a:gd name="connsiteX3" fmla="*/ 1149195 w 1463880"/>
                    <a:gd name="connsiteY3" fmla="*/ 857374 h 1063761"/>
                    <a:gd name="connsiteX4" fmla="*/ 1358745 w 1463880"/>
                    <a:gd name="connsiteY4" fmla="*/ 1055017 h 1063761"/>
                    <a:gd name="connsiteX5" fmla="*/ 1454242 w 1463880"/>
                    <a:gd name="connsiteY5" fmla="*/ 912998 h 1063761"/>
                    <a:gd name="connsiteX6" fmla="*/ 1382235 w 1463880"/>
                    <a:gd name="connsiteY6" fmla="*/ 696974 h 1063761"/>
                    <a:gd name="connsiteX7" fmla="*/ 122877 w 1463880"/>
                    <a:gd name="connsiteY7" fmla="*/ 385886 h 1063761"/>
                    <a:gd name="connsiteX0" fmla="*/ 122877 w 1463880"/>
                    <a:gd name="connsiteY0" fmla="*/ 385886 h 1063761"/>
                    <a:gd name="connsiteX1" fmla="*/ 51439 w 1463880"/>
                    <a:gd name="connsiteY1" fmla="*/ 635917 h 1063761"/>
                    <a:gd name="connsiteX2" fmla="*/ 249083 w 1463880"/>
                    <a:gd name="connsiteY2" fmla="*/ 676399 h 1063761"/>
                    <a:gd name="connsiteX3" fmla="*/ 1149195 w 1463880"/>
                    <a:gd name="connsiteY3" fmla="*/ 857374 h 1063761"/>
                    <a:gd name="connsiteX4" fmla="*/ 1358745 w 1463880"/>
                    <a:gd name="connsiteY4" fmla="*/ 1055017 h 1063761"/>
                    <a:gd name="connsiteX5" fmla="*/ 1454242 w 1463880"/>
                    <a:gd name="connsiteY5" fmla="*/ 912998 h 1063761"/>
                    <a:gd name="connsiteX6" fmla="*/ 1382235 w 1463880"/>
                    <a:gd name="connsiteY6" fmla="*/ 696974 h 1063761"/>
                    <a:gd name="connsiteX7" fmla="*/ 122877 w 1463880"/>
                    <a:gd name="connsiteY7" fmla="*/ 385886 h 1063761"/>
                    <a:gd name="connsiteX0" fmla="*/ 122877 w 1463880"/>
                    <a:gd name="connsiteY0" fmla="*/ 389991 h 1067866"/>
                    <a:gd name="connsiteX1" fmla="*/ 51439 w 1463880"/>
                    <a:gd name="connsiteY1" fmla="*/ 640022 h 1067866"/>
                    <a:gd name="connsiteX2" fmla="*/ 249083 w 1463880"/>
                    <a:gd name="connsiteY2" fmla="*/ 680504 h 1067866"/>
                    <a:gd name="connsiteX3" fmla="*/ 1149195 w 1463880"/>
                    <a:gd name="connsiteY3" fmla="*/ 861479 h 1067866"/>
                    <a:gd name="connsiteX4" fmla="*/ 1358745 w 1463880"/>
                    <a:gd name="connsiteY4" fmla="*/ 1059122 h 1067866"/>
                    <a:gd name="connsiteX5" fmla="*/ 1454242 w 1463880"/>
                    <a:gd name="connsiteY5" fmla="*/ 917103 h 1067866"/>
                    <a:gd name="connsiteX6" fmla="*/ 1382235 w 1463880"/>
                    <a:gd name="connsiteY6" fmla="*/ 701079 h 1067866"/>
                    <a:gd name="connsiteX7" fmla="*/ 122877 w 1463880"/>
                    <a:gd name="connsiteY7" fmla="*/ 389991 h 10678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1463880" h="1067866">
                      <a:moveTo>
                        <a:pt x="122877" y="389991"/>
                      </a:moveTo>
                      <a:cubicBezTo>
                        <a:pt x="0" y="530392"/>
                        <a:pt x="21922" y="581682"/>
                        <a:pt x="51439" y="640022"/>
                      </a:cubicBezTo>
                      <a:cubicBezTo>
                        <a:pt x="80002" y="671326"/>
                        <a:pt x="151428" y="687771"/>
                        <a:pt x="249083" y="680504"/>
                      </a:cubicBezTo>
                      <a:cubicBezTo>
                        <a:pt x="557269" y="675581"/>
                        <a:pt x="877572" y="513023"/>
                        <a:pt x="1149195" y="861479"/>
                      </a:cubicBezTo>
                      <a:cubicBezTo>
                        <a:pt x="1259763" y="1067866"/>
                        <a:pt x="1321566" y="1035274"/>
                        <a:pt x="1358745" y="1059122"/>
                      </a:cubicBezTo>
                      <a:cubicBezTo>
                        <a:pt x="1439535" y="1057672"/>
                        <a:pt x="1463880" y="986866"/>
                        <a:pt x="1454242" y="917103"/>
                      </a:cubicBezTo>
                      <a:cubicBezTo>
                        <a:pt x="1449357" y="864877"/>
                        <a:pt x="1451008" y="805124"/>
                        <a:pt x="1382235" y="701079"/>
                      </a:cubicBezTo>
                      <a:cubicBezTo>
                        <a:pt x="969176" y="0"/>
                        <a:pt x="270391" y="255005"/>
                        <a:pt x="122877" y="389991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chemeClr val="bg1">
                        <a:alpha val="0"/>
                      </a:schemeClr>
                    </a:gs>
                    <a:gs pos="0">
                      <a:schemeClr val="bg1">
                        <a:lumMod val="95000"/>
                        <a:alpha val="51000"/>
                      </a:schemeClr>
                    </a:gs>
                  </a:gsLst>
                  <a:lin ang="5400000" scaled="1"/>
                  <a:tileRect/>
                </a:gradFill>
                <a:ln w="19050">
                  <a:noFill/>
                  <a:headEnd type="oval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9" name="자유형 28"/>
                <p:cNvSpPr/>
                <p:nvPr/>
              </p:nvSpPr>
              <p:spPr>
                <a:xfrm rot="19937478">
                  <a:off x="5906658" y="2727471"/>
                  <a:ext cx="663811" cy="484235"/>
                </a:xfrm>
                <a:custGeom>
                  <a:avLst/>
                  <a:gdLst>
                    <a:gd name="connsiteX0" fmla="*/ 0 w 1433512"/>
                    <a:gd name="connsiteY0" fmla="*/ 145256 h 669131"/>
                    <a:gd name="connsiteX1" fmla="*/ 33337 w 1433512"/>
                    <a:gd name="connsiteY1" fmla="*/ 250031 h 669131"/>
                    <a:gd name="connsiteX2" fmla="*/ 230981 w 1433512"/>
                    <a:gd name="connsiteY2" fmla="*/ 290513 h 669131"/>
                    <a:gd name="connsiteX3" fmla="*/ 1131093 w 1433512"/>
                    <a:gd name="connsiteY3" fmla="*/ 471488 h 669131"/>
                    <a:gd name="connsiteX4" fmla="*/ 1340643 w 1433512"/>
                    <a:gd name="connsiteY4" fmla="*/ 669131 h 669131"/>
                    <a:gd name="connsiteX5" fmla="*/ 1433512 w 1433512"/>
                    <a:gd name="connsiteY5" fmla="*/ 538163 h 669131"/>
                    <a:gd name="connsiteX6" fmla="*/ 1312068 w 1433512"/>
                    <a:gd name="connsiteY6" fmla="*/ 250031 h 669131"/>
                    <a:gd name="connsiteX7" fmla="*/ 104775 w 1433512"/>
                    <a:gd name="connsiteY7" fmla="*/ 0 h 669131"/>
                    <a:gd name="connsiteX8" fmla="*/ 0 w 1433512"/>
                    <a:gd name="connsiteY8" fmla="*/ 145256 h 669131"/>
                    <a:gd name="connsiteX0" fmla="*/ 0 w 1433512"/>
                    <a:gd name="connsiteY0" fmla="*/ 369478 h 893353"/>
                    <a:gd name="connsiteX1" fmla="*/ 33337 w 1433512"/>
                    <a:gd name="connsiteY1" fmla="*/ 474253 h 893353"/>
                    <a:gd name="connsiteX2" fmla="*/ 230981 w 1433512"/>
                    <a:gd name="connsiteY2" fmla="*/ 514735 h 893353"/>
                    <a:gd name="connsiteX3" fmla="*/ 1131093 w 1433512"/>
                    <a:gd name="connsiteY3" fmla="*/ 695710 h 893353"/>
                    <a:gd name="connsiteX4" fmla="*/ 1340643 w 1433512"/>
                    <a:gd name="connsiteY4" fmla="*/ 893353 h 893353"/>
                    <a:gd name="connsiteX5" fmla="*/ 1433512 w 1433512"/>
                    <a:gd name="connsiteY5" fmla="*/ 762385 h 893353"/>
                    <a:gd name="connsiteX6" fmla="*/ 1312068 w 1433512"/>
                    <a:gd name="connsiteY6" fmla="*/ 474253 h 893353"/>
                    <a:gd name="connsiteX7" fmla="*/ 104775 w 1433512"/>
                    <a:gd name="connsiteY7" fmla="*/ 224222 h 893353"/>
                    <a:gd name="connsiteX8" fmla="*/ 0 w 1433512"/>
                    <a:gd name="connsiteY8" fmla="*/ 369478 h 893353"/>
                    <a:gd name="connsiteX0" fmla="*/ 0 w 1433512"/>
                    <a:gd name="connsiteY0" fmla="*/ 369478 h 893353"/>
                    <a:gd name="connsiteX1" fmla="*/ 33337 w 1433512"/>
                    <a:gd name="connsiteY1" fmla="*/ 474253 h 893353"/>
                    <a:gd name="connsiteX2" fmla="*/ 230981 w 1433512"/>
                    <a:gd name="connsiteY2" fmla="*/ 514735 h 893353"/>
                    <a:gd name="connsiteX3" fmla="*/ 1131093 w 1433512"/>
                    <a:gd name="connsiteY3" fmla="*/ 695710 h 893353"/>
                    <a:gd name="connsiteX4" fmla="*/ 1340643 w 1433512"/>
                    <a:gd name="connsiteY4" fmla="*/ 893353 h 893353"/>
                    <a:gd name="connsiteX5" fmla="*/ 1433512 w 1433512"/>
                    <a:gd name="connsiteY5" fmla="*/ 762385 h 893353"/>
                    <a:gd name="connsiteX6" fmla="*/ 1312068 w 1433512"/>
                    <a:gd name="connsiteY6" fmla="*/ 474253 h 893353"/>
                    <a:gd name="connsiteX7" fmla="*/ 104775 w 1433512"/>
                    <a:gd name="connsiteY7" fmla="*/ 224222 h 893353"/>
                    <a:gd name="connsiteX8" fmla="*/ 0 w 1433512"/>
                    <a:gd name="connsiteY8" fmla="*/ 369478 h 893353"/>
                    <a:gd name="connsiteX0" fmla="*/ 0 w 1433512"/>
                    <a:gd name="connsiteY0" fmla="*/ 369478 h 893353"/>
                    <a:gd name="connsiteX1" fmla="*/ 33337 w 1433512"/>
                    <a:gd name="connsiteY1" fmla="*/ 474253 h 893353"/>
                    <a:gd name="connsiteX2" fmla="*/ 230981 w 1433512"/>
                    <a:gd name="connsiteY2" fmla="*/ 514735 h 893353"/>
                    <a:gd name="connsiteX3" fmla="*/ 1131093 w 1433512"/>
                    <a:gd name="connsiteY3" fmla="*/ 695710 h 893353"/>
                    <a:gd name="connsiteX4" fmla="*/ 1340643 w 1433512"/>
                    <a:gd name="connsiteY4" fmla="*/ 893353 h 893353"/>
                    <a:gd name="connsiteX5" fmla="*/ 1433512 w 1433512"/>
                    <a:gd name="connsiteY5" fmla="*/ 762385 h 893353"/>
                    <a:gd name="connsiteX6" fmla="*/ 1312068 w 1433512"/>
                    <a:gd name="connsiteY6" fmla="*/ 474253 h 893353"/>
                    <a:gd name="connsiteX7" fmla="*/ 104775 w 1433512"/>
                    <a:gd name="connsiteY7" fmla="*/ 224222 h 893353"/>
                    <a:gd name="connsiteX8" fmla="*/ 0 w 1433512"/>
                    <a:gd name="connsiteY8" fmla="*/ 369478 h 893353"/>
                    <a:gd name="connsiteX0" fmla="*/ 0 w 1433512"/>
                    <a:gd name="connsiteY0" fmla="*/ 369478 h 893353"/>
                    <a:gd name="connsiteX1" fmla="*/ 33337 w 1433512"/>
                    <a:gd name="connsiteY1" fmla="*/ 474253 h 893353"/>
                    <a:gd name="connsiteX2" fmla="*/ 230981 w 1433512"/>
                    <a:gd name="connsiteY2" fmla="*/ 514735 h 893353"/>
                    <a:gd name="connsiteX3" fmla="*/ 1131093 w 1433512"/>
                    <a:gd name="connsiteY3" fmla="*/ 695710 h 893353"/>
                    <a:gd name="connsiteX4" fmla="*/ 1340643 w 1433512"/>
                    <a:gd name="connsiteY4" fmla="*/ 893353 h 893353"/>
                    <a:gd name="connsiteX5" fmla="*/ 1433512 w 1433512"/>
                    <a:gd name="connsiteY5" fmla="*/ 762385 h 893353"/>
                    <a:gd name="connsiteX6" fmla="*/ 1312068 w 1433512"/>
                    <a:gd name="connsiteY6" fmla="*/ 474253 h 893353"/>
                    <a:gd name="connsiteX7" fmla="*/ 104775 w 1433512"/>
                    <a:gd name="connsiteY7" fmla="*/ 224222 h 893353"/>
                    <a:gd name="connsiteX8" fmla="*/ 0 w 1433512"/>
                    <a:gd name="connsiteY8" fmla="*/ 369478 h 893353"/>
                    <a:gd name="connsiteX0" fmla="*/ 0 w 1433512"/>
                    <a:gd name="connsiteY0" fmla="*/ 369478 h 893353"/>
                    <a:gd name="connsiteX1" fmla="*/ 33337 w 1433512"/>
                    <a:gd name="connsiteY1" fmla="*/ 474253 h 893353"/>
                    <a:gd name="connsiteX2" fmla="*/ 230981 w 1433512"/>
                    <a:gd name="connsiteY2" fmla="*/ 514735 h 893353"/>
                    <a:gd name="connsiteX3" fmla="*/ 1131093 w 1433512"/>
                    <a:gd name="connsiteY3" fmla="*/ 695710 h 893353"/>
                    <a:gd name="connsiteX4" fmla="*/ 1340643 w 1433512"/>
                    <a:gd name="connsiteY4" fmla="*/ 893353 h 893353"/>
                    <a:gd name="connsiteX5" fmla="*/ 1433512 w 1433512"/>
                    <a:gd name="connsiteY5" fmla="*/ 762385 h 893353"/>
                    <a:gd name="connsiteX6" fmla="*/ 1312068 w 1433512"/>
                    <a:gd name="connsiteY6" fmla="*/ 474253 h 893353"/>
                    <a:gd name="connsiteX7" fmla="*/ 104775 w 1433512"/>
                    <a:gd name="connsiteY7" fmla="*/ 224222 h 893353"/>
                    <a:gd name="connsiteX8" fmla="*/ 0 w 1433512"/>
                    <a:gd name="connsiteY8" fmla="*/ 369478 h 893353"/>
                    <a:gd name="connsiteX0" fmla="*/ 0 w 1435968"/>
                    <a:gd name="connsiteY0" fmla="*/ 369478 h 893353"/>
                    <a:gd name="connsiteX1" fmla="*/ 33337 w 1435968"/>
                    <a:gd name="connsiteY1" fmla="*/ 474253 h 893353"/>
                    <a:gd name="connsiteX2" fmla="*/ 230981 w 1435968"/>
                    <a:gd name="connsiteY2" fmla="*/ 514735 h 893353"/>
                    <a:gd name="connsiteX3" fmla="*/ 1131093 w 1435968"/>
                    <a:gd name="connsiteY3" fmla="*/ 695710 h 893353"/>
                    <a:gd name="connsiteX4" fmla="*/ 1340643 w 1435968"/>
                    <a:gd name="connsiteY4" fmla="*/ 893353 h 893353"/>
                    <a:gd name="connsiteX5" fmla="*/ 1433512 w 1435968"/>
                    <a:gd name="connsiteY5" fmla="*/ 762385 h 893353"/>
                    <a:gd name="connsiteX6" fmla="*/ 1312068 w 1435968"/>
                    <a:gd name="connsiteY6" fmla="*/ 474253 h 893353"/>
                    <a:gd name="connsiteX7" fmla="*/ 104775 w 1435968"/>
                    <a:gd name="connsiteY7" fmla="*/ 224222 h 893353"/>
                    <a:gd name="connsiteX8" fmla="*/ 0 w 1435968"/>
                    <a:gd name="connsiteY8" fmla="*/ 369478 h 893353"/>
                    <a:gd name="connsiteX0" fmla="*/ 0 w 1435968"/>
                    <a:gd name="connsiteY0" fmla="*/ 369478 h 893353"/>
                    <a:gd name="connsiteX1" fmla="*/ 33337 w 1435968"/>
                    <a:gd name="connsiteY1" fmla="*/ 474253 h 893353"/>
                    <a:gd name="connsiteX2" fmla="*/ 230981 w 1435968"/>
                    <a:gd name="connsiteY2" fmla="*/ 514735 h 893353"/>
                    <a:gd name="connsiteX3" fmla="*/ 1131093 w 1435968"/>
                    <a:gd name="connsiteY3" fmla="*/ 695710 h 893353"/>
                    <a:gd name="connsiteX4" fmla="*/ 1340643 w 1435968"/>
                    <a:gd name="connsiteY4" fmla="*/ 893353 h 893353"/>
                    <a:gd name="connsiteX5" fmla="*/ 1433512 w 1435968"/>
                    <a:gd name="connsiteY5" fmla="*/ 762385 h 893353"/>
                    <a:gd name="connsiteX6" fmla="*/ 1312068 w 1435968"/>
                    <a:gd name="connsiteY6" fmla="*/ 474253 h 893353"/>
                    <a:gd name="connsiteX7" fmla="*/ 104775 w 1435968"/>
                    <a:gd name="connsiteY7" fmla="*/ 224222 h 893353"/>
                    <a:gd name="connsiteX8" fmla="*/ 0 w 1435968"/>
                    <a:gd name="connsiteY8" fmla="*/ 369478 h 893353"/>
                    <a:gd name="connsiteX0" fmla="*/ 0 w 1435968"/>
                    <a:gd name="connsiteY0" fmla="*/ 369478 h 893353"/>
                    <a:gd name="connsiteX1" fmla="*/ 33337 w 1435968"/>
                    <a:gd name="connsiteY1" fmla="*/ 474253 h 893353"/>
                    <a:gd name="connsiteX2" fmla="*/ 230981 w 1435968"/>
                    <a:gd name="connsiteY2" fmla="*/ 514735 h 893353"/>
                    <a:gd name="connsiteX3" fmla="*/ 1131093 w 1435968"/>
                    <a:gd name="connsiteY3" fmla="*/ 695710 h 893353"/>
                    <a:gd name="connsiteX4" fmla="*/ 1340643 w 1435968"/>
                    <a:gd name="connsiteY4" fmla="*/ 893353 h 893353"/>
                    <a:gd name="connsiteX5" fmla="*/ 1433512 w 1435968"/>
                    <a:gd name="connsiteY5" fmla="*/ 762385 h 893353"/>
                    <a:gd name="connsiteX6" fmla="*/ 1312068 w 1435968"/>
                    <a:gd name="connsiteY6" fmla="*/ 474253 h 893353"/>
                    <a:gd name="connsiteX7" fmla="*/ 104775 w 1435968"/>
                    <a:gd name="connsiteY7" fmla="*/ 224222 h 893353"/>
                    <a:gd name="connsiteX8" fmla="*/ 0 w 1435968"/>
                    <a:gd name="connsiteY8" fmla="*/ 369478 h 893353"/>
                    <a:gd name="connsiteX0" fmla="*/ 0 w 1435968"/>
                    <a:gd name="connsiteY0" fmla="*/ 369478 h 893353"/>
                    <a:gd name="connsiteX1" fmla="*/ 33337 w 1435968"/>
                    <a:gd name="connsiteY1" fmla="*/ 474253 h 893353"/>
                    <a:gd name="connsiteX2" fmla="*/ 230981 w 1435968"/>
                    <a:gd name="connsiteY2" fmla="*/ 514735 h 893353"/>
                    <a:gd name="connsiteX3" fmla="*/ 1131093 w 1435968"/>
                    <a:gd name="connsiteY3" fmla="*/ 695710 h 893353"/>
                    <a:gd name="connsiteX4" fmla="*/ 1340643 w 1435968"/>
                    <a:gd name="connsiteY4" fmla="*/ 893353 h 893353"/>
                    <a:gd name="connsiteX5" fmla="*/ 1433512 w 1435968"/>
                    <a:gd name="connsiteY5" fmla="*/ 762385 h 893353"/>
                    <a:gd name="connsiteX6" fmla="*/ 1312068 w 1435968"/>
                    <a:gd name="connsiteY6" fmla="*/ 474253 h 893353"/>
                    <a:gd name="connsiteX7" fmla="*/ 104775 w 1435968"/>
                    <a:gd name="connsiteY7" fmla="*/ 224222 h 893353"/>
                    <a:gd name="connsiteX8" fmla="*/ 0 w 1435968"/>
                    <a:gd name="connsiteY8" fmla="*/ 369478 h 893353"/>
                    <a:gd name="connsiteX0" fmla="*/ 0 w 1435968"/>
                    <a:gd name="connsiteY0" fmla="*/ 369478 h 893353"/>
                    <a:gd name="connsiteX1" fmla="*/ 33337 w 1435968"/>
                    <a:gd name="connsiteY1" fmla="*/ 474253 h 893353"/>
                    <a:gd name="connsiteX2" fmla="*/ 230981 w 1435968"/>
                    <a:gd name="connsiteY2" fmla="*/ 514735 h 893353"/>
                    <a:gd name="connsiteX3" fmla="*/ 1131093 w 1435968"/>
                    <a:gd name="connsiteY3" fmla="*/ 695710 h 893353"/>
                    <a:gd name="connsiteX4" fmla="*/ 1340643 w 1435968"/>
                    <a:gd name="connsiteY4" fmla="*/ 893353 h 893353"/>
                    <a:gd name="connsiteX5" fmla="*/ 1433512 w 1435968"/>
                    <a:gd name="connsiteY5" fmla="*/ 762385 h 893353"/>
                    <a:gd name="connsiteX6" fmla="*/ 1312068 w 1435968"/>
                    <a:gd name="connsiteY6" fmla="*/ 474253 h 893353"/>
                    <a:gd name="connsiteX7" fmla="*/ 104775 w 1435968"/>
                    <a:gd name="connsiteY7" fmla="*/ 224222 h 893353"/>
                    <a:gd name="connsiteX8" fmla="*/ 0 w 1435968"/>
                    <a:gd name="connsiteY8" fmla="*/ 369478 h 893353"/>
                    <a:gd name="connsiteX0" fmla="*/ 0 w 1435968"/>
                    <a:gd name="connsiteY0" fmla="*/ 369478 h 897868"/>
                    <a:gd name="connsiteX1" fmla="*/ 33337 w 1435968"/>
                    <a:gd name="connsiteY1" fmla="*/ 474253 h 897868"/>
                    <a:gd name="connsiteX2" fmla="*/ 230981 w 1435968"/>
                    <a:gd name="connsiteY2" fmla="*/ 514735 h 897868"/>
                    <a:gd name="connsiteX3" fmla="*/ 1131093 w 1435968"/>
                    <a:gd name="connsiteY3" fmla="*/ 695710 h 897868"/>
                    <a:gd name="connsiteX4" fmla="*/ 1340643 w 1435968"/>
                    <a:gd name="connsiteY4" fmla="*/ 893353 h 897868"/>
                    <a:gd name="connsiteX5" fmla="*/ 1433512 w 1435968"/>
                    <a:gd name="connsiteY5" fmla="*/ 762385 h 897868"/>
                    <a:gd name="connsiteX6" fmla="*/ 1312068 w 1435968"/>
                    <a:gd name="connsiteY6" fmla="*/ 474253 h 897868"/>
                    <a:gd name="connsiteX7" fmla="*/ 104775 w 1435968"/>
                    <a:gd name="connsiteY7" fmla="*/ 224222 h 897868"/>
                    <a:gd name="connsiteX8" fmla="*/ 0 w 1435968"/>
                    <a:gd name="connsiteY8" fmla="*/ 369478 h 897868"/>
                    <a:gd name="connsiteX0" fmla="*/ 0 w 1435968"/>
                    <a:gd name="connsiteY0" fmla="*/ 369478 h 897868"/>
                    <a:gd name="connsiteX1" fmla="*/ 33337 w 1435968"/>
                    <a:gd name="connsiteY1" fmla="*/ 474253 h 897868"/>
                    <a:gd name="connsiteX2" fmla="*/ 230981 w 1435968"/>
                    <a:gd name="connsiteY2" fmla="*/ 514735 h 897868"/>
                    <a:gd name="connsiteX3" fmla="*/ 1131093 w 1435968"/>
                    <a:gd name="connsiteY3" fmla="*/ 695710 h 897868"/>
                    <a:gd name="connsiteX4" fmla="*/ 1340643 w 1435968"/>
                    <a:gd name="connsiteY4" fmla="*/ 893353 h 897868"/>
                    <a:gd name="connsiteX5" fmla="*/ 1433512 w 1435968"/>
                    <a:gd name="connsiteY5" fmla="*/ 762385 h 897868"/>
                    <a:gd name="connsiteX6" fmla="*/ 1312068 w 1435968"/>
                    <a:gd name="connsiteY6" fmla="*/ 474253 h 897868"/>
                    <a:gd name="connsiteX7" fmla="*/ 104775 w 1435968"/>
                    <a:gd name="connsiteY7" fmla="*/ 224222 h 897868"/>
                    <a:gd name="connsiteX8" fmla="*/ 0 w 1435968"/>
                    <a:gd name="connsiteY8" fmla="*/ 369478 h 897868"/>
                    <a:gd name="connsiteX0" fmla="*/ 0 w 1435968"/>
                    <a:gd name="connsiteY0" fmla="*/ 369478 h 897868"/>
                    <a:gd name="connsiteX1" fmla="*/ 33337 w 1435968"/>
                    <a:gd name="connsiteY1" fmla="*/ 474253 h 897868"/>
                    <a:gd name="connsiteX2" fmla="*/ 230981 w 1435968"/>
                    <a:gd name="connsiteY2" fmla="*/ 514735 h 897868"/>
                    <a:gd name="connsiteX3" fmla="*/ 1131093 w 1435968"/>
                    <a:gd name="connsiteY3" fmla="*/ 695710 h 897868"/>
                    <a:gd name="connsiteX4" fmla="*/ 1340643 w 1435968"/>
                    <a:gd name="connsiteY4" fmla="*/ 893353 h 897868"/>
                    <a:gd name="connsiteX5" fmla="*/ 1433512 w 1435968"/>
                    <a:gd name="connsiteY5" fmla="*/ 762385 h 897868"/>
                    <a:gd name="connsiteX6" fmla="*/ 1312068 w 1435968"/>
                    <a:gd name="connsiteY6" fmla="*/ 474253 h 897868"/>
                    <a:gd name="connsiteX7" fmla="*/ 104775 w 1435968"/>
                    <a:gd name="connsiteY7" fmla="*/ 224222 h 897868"/>
                    <a:gd name="connsiteX8" fmla="*/ 0 w 1435968"/>
                    <a:gd name="connsiteY8" fmla="*/ 369478 h 897868"/>
                    <a:gd name="connsiteX0" fmla="*/ 0 w 1435968"/>
                    <a:gd name="connsiteY0" fmla="*/ 369478 h 897868"/>
                    <a:gd name="connsiteX1" fmla="*/ 33337 w 1435968"/>
                    <a:gd name="connsiteY1" fmla="*/ 474253 h 897868"/>
                    <a:gd name="connsiteX2" fmla="*/ 230981 w 1435968"/>
                    <a:gd name="connsiteY2" fmla="*/ 514735 h 897868"/>
                    <a:gd name="connsiteX3" fmla="*/ 1131093 w 1435968"/>
                    <a:gd name="connsiteY3" fmla="*/ 695710 h 897868"/>
                    <a:gd name="connsiteX4" fmla="*/ 1340643 w 1435968"/>
                    <a:gd name="connsiteY4" fmla="*/ 893353 h 897868"/>
                    <a:gd name="connsiteX5" fmla="*/ 1433512 w 1435968"/>
                    <a:gd name="connsiteY5" fmla="*/ 762385 h 897868"/>
                    <a:gd name="connsiteX6" fmla="*/ 1312068 w 1435968"/>
                    <a:gd name="connsiteY6" fmla="*/ 474253 h 897868"/>
                    <a:gd name="connsiteX7" fmla="*/ 104775 w 1435968"/>
                    <a:gd name="connsiteY7" fmla="*/ 224222 h 897868"/>
                    <a:gd name="connsiteX8" fmla="*/ 0 w 1435968"/>
                    <a:gd name="connsiteY8" fmla="*/ 369478 h 897868"/>
                    <a:gd name="connsiteX0" fmla="*/ 31192 w 1467160"/>
                    <a:gd name="connsiteY0" fmla="*/ 369478 h 897868"/>
                    <a:gd name="connsiteX1" fmla="*/ 64529 w 1467160"/>
                    <a:gd name="connsiteY1" fmla="*/ 474253 h 897868"/>
                    <a:gd name="connsiteX2" fmla="*/ 262173 w 1467160"/>
                    <a:gd name="connsiteY2" fmla="*/ 514735 h 897868"/>
                    <a:gd name="connsiteX3" fmla="*/ 1162285 w 1467160"/>
                    <a:gd name="connsiteY3" fmla="*/ 695710 h 897868"/>
                    <a:gd name="connsiteX4" fmla="*/ 1371835 w 1467160"/>
                    <a:gd name="connsiteY4" fmla="*/ 893353 h 897868"/>
                    <a:gd name="connsiteX5" fmla="*/ 1464704 w 1467160"/>
                    <a:gd name="connsiteY5" fmla="*/ 762385 h 897868"/>
                    <a:gd name="connsiteX6" fmla="*/ 1343260 w 1467160"/>
                    <a:gd name="connsiteY6" fmla="*/ 474253 h 897868"/>
                    <a:gd name="connsiteX7" fmla="*/ 135967 w 1467160"/>
                    <a:gd name="connsiteY7" fmla="*/ 224222 h 897868"/>
                    <a:gd name="connsiteX8" fmla="*/ 31192 w 1467160"/>
                    <a:gd name="connsiteY8" fmla="*/ 369478 h 897868"/>
                    <a:gd name="connsiteX0" fmla="*/ 19744 w 1455712"/>
                    <a:gd name="connsiteY0" fmla="*/ 369478 h 897868"/>
                    <a:gd name="connsiteX1" fmla="*/ 53081 w 1455712"/>
                    <a:gd name="connsiteY1" fmla="*/ 474253 h 897868"/>
                    <a:gd name="connsiteX2" fmla="*/ 250725 w 1455712"/>
                    <a:gd name="connsiteY2" fmla="*/ 514735 h 897868"/>
                    <a:gd name="connsiteX3" fmla="*/ 1150837 w 1455712"/>
                    <a:gd name="connsiteY3" fmla="*/ 695710 h 897868"/>
                    <a:gd name="connsiteX4" fmla="*/ 1360387 w 1455712"/>
                    <a:gd name="connsiteY4" fmla="*/ 893353 h 897868"/>
                    <a:gd name="connsiteX5" fmla="*/ 1453256 w 1455712"/>
                    <a:gd name="connsiteY5" fmla="*/ 762385 h 897868"/>
                    <a:gd name="connsiteX6" fmla="*/ 1331812 w 1455712"/>
                    <a:gd name="connsiteY6" fmla="*/ 474253 h 897868"/>
                    <a:gd name="connsiteX7" fmla="*/ 124519 w 1455712"/>
                    <a:gd name="connsiteY7" fmla="*/ 224222 h 897868"/>
                    <a:gd name="connsiteX8" fmla="*/ 19744 w 1455712"/>
                    <a:gd name="connsiteY8" fmla="*/ 369478 h 897868"/>
                    <a:gd name="connsiteX0" fmla="*/ 19744 w 1455712"/>
                    <a:gd name="connsiteY0" fmla="*/ 369478 h 897868"/>
                    <a:gd name="connsiteX1" fmla="*/ 53081 w 1455712"/>
                    <a:gd name="connsiteY1" fmla="*/ 474253 h 897868"/>
                    <a:gd name="connsiteX2" fmla="*/ 250725 w 1455712"/>
                    <a:gd name="connsiteY2" fmla="*/ 514735 h 897868"/>
                    <a:gd name="connsiteX3" fmla="*/ 1150837 w 1455712"/>
                    <a:gd name="connsiteY3" fmla="*/ 695710 h 897868"/>
                    <a:gd name="connsiteX4" fmla="*/ 1360387 w 1455712"/>
                    <a:gd name="connsiteY4" fmla="*/ 893353 h 897868"/>
                    <a:gd name="connsiteX5" fmla="*/ 1453256 w 1455712"/>
                    <a:gd name="connsiteY5" fmla="*/ 762385 h 897868"/>
                    <a:gd name="connsiteX6" fmla="*/ 1331812 w 1455712"/>
                    <a:gd name="connsiteY6" fmla="*/ 474253 h 897868"/>
                    <a:gd name="connsiteX7" fmla="*/ 124519 w 1455712"/>
                    <a:gd name="connsiteY7" fmla="*/ 224222 h 897868"/>
                    <a:gd name="connsiteX8" fmla="*/ 19744 w 1455712"/>
                    <a:gd name="connsiteY8" fmla="*/ 369478 h 897868"/>
                    <a:gd name="connsiteX0" fmla="*/ 19744 w 1455712"/>
                    <a:gd name="connsiteY0" fmla="*/ 369478 h 897868"/>
                    <a:gd name="connsiteX1" fmla="*/ 53081 w 1455712"/>
                    <a:gd name="connsiteY1" fmla="*/ 474253 h 897868"/>
                    <a:gd name="connsiteX2" fmla="*/ 250725 w 1455712"/>
                    <a:gd name="connsiteY2" fmla="*/ 514735 h 897868"/>
                    <a:gd name="connsiteX3" fmla="*/ 1150837 w 1455712"/>
                    <a:gd name="connsiteY3" fmla="*/ 695710 h 897868"/>
                    <a:gd name="connsiteX4" fmla="*/ 1360387 w 1455712"/>
                    <a:gd name="connsiteY4" fmla="*/ 893353 h 897868"/>
                    <a:gd name="connsiteX5" fmla="*/ 1453256 w 1455712"/>
                    <a:gd name="connsiteY5" fmla="*/ 762385 h 897868"/>
                    <a:gd name="connsiteX6" fmla="*/ 1331812 w 1455712"/>
                    <a:gd name="connsiteY6" fmla="*/ 474253 h 897868"/>
                    <a:gd name="connsiteX7" fmla="*/ 124519 w 1455712"/>
                    <a:gd name="connsiteY7" fmla="*/ 224222 h 897868"/>
                    <a:gd name="connsiteX8" fmla="*/ 19744 w 1455712"/>
                    <a:gd name="connsiteY8" fmla="*/ 369478 h 897868"/>
                    <a:gd name="connsiteX0" fmla="*/ 19744 w 1455712"/>
                    <a:gd name="connsiteY0" fmla="*/ 369478 h 897868"/>
                    <a:gd name="connsiteX1" fmla="*/ 53081 w 1455712"/>
                    <a:gd name="connsiteY1" fmla="*/ 474253 h 897868"/>
                    <a:gd name="connsiteX2" fmla="*/ 250725 w 1455712"/>
                    <a:gd name="connsiteY2" fmla="*/ 514735 h 897868"/>
                    <a:gd name="connsiteX3" fmla="*/ 1150837 w 1455712"/>
                    <a:gd name="connsiteY3" fmla="*/ 695710 h 897868"/>
                    <a:gd name="connsiteX4" fmla="*/ 1360387 w 1455712"/>
                    <a:gd name="connsiteY4" fmla="*/ 893353 h 897868"/>
                    <a:gd name="connsiteX5" fmla="*/ 1453256 w 1455712"/>
                    <a:gd name="connsiteY5" fmla="*/ 762385 h 897868"/>
                    <a:gd name="connsiteX6" fmla="*/ 1331812 w 1455712"/>
                    <a:gd name="connsiteY6" fmla="*/ 474253 h 897868"/>
                    <a:gd name="connsiteX7" fmla="*/ 124519 w 1455712"/>
                    <a:gd name="connsiteY7" fmla="*/ 224222 h 897868"/>
                    <a:gd name="connsiteX8" fmla="*/ 19744 w 1455712"/>
                    <a:gd name="connsiteY8" fmla="*/ 369478 h 897868"/>
                    <a:gd name="connsiteX0" fmla="*/ 0 w 1435968"/>
                    <a:gd name="connsiteY0" fmla="*/ 369478 h 897868"/>
                    <a:gd name="connsiteX1" fmla="*/ 33337 w 1435968"/>
                    <a:gd name="connsiteY1" fmla="*/ 474253 h 897868"/>
                    <a:gd name="connsiteX2" fmla="*/ 230981 w 1435968"/>
                    <a:gd name="connsiteY2" fmla="*/ 514735 h 897868"/>
                    <a:gd name="connsiteX3" fmla="*/ 1131093 w 1435968"/>
                    <a:gd name="connsiteY3" fmla="*/ 695710 h 897868"/>
                    <a:gd name="connsiteX4" fmla="*/ 1340643 w 1435968"/>
                    <a:gd name="connsiteY4" fmla="*/ 893353 h 897868"/>
                    <a:gd name="connsiteX5" fmla="*/ 1433512 w 1435968"/>
                    <a:gd name="connsiteY5" fmla="*/ 762385 h 897868"/>
                    <a:gd name="connsiteX6" fmla="*/ 1312068 w 1435968"/>
                    <a:gd name="connsiteY6" fmla="*/ 474253 h 897868"/>
                    <a:gd name="connsiteX7" fmla="*/ 104775 w 1435968"/>
                    <a:gd name="connsiteY7" fmla="*/ 224222 h 897868"/>
                    <a:gd name="connsiteX8" fmla="*/ 0 w 1435968"/>
                    <a:gd name="connsiteY8" fmla="*/ 369478 h 897868"/>
                    <a:gd name="connsiteX0" fmla="*/ 0 w 1435968"/>
                    <a:gd name="connsiteY0" fmla="*/ 369478 h 897868"/>
                    <a:gd name="connsiteX1" fmla="*/ 33337 w 1435968"/>
                    <a:gd name="connsiteY1" fmla="*/ 474253 h 897868"/>
                    <a:gd name="connsiteX2" fmla="*/ 230981 w 1435968"/>
                    <a:gd name="connsiteY2" fmla="*/ 514735 h 897868"/>
                    <a:gd name="connsiteX3" fmla="*/ 1131093 w 1435968"/>
                    <a:gd name="connsiteY3" fmla="*/ 695710 h 897868"/>
                    <a:gd name="connsiteX4" fmla="*/ 1340643 w 1435968"/>
                    <a:gd name="connsiteY4" fmla="*/ 893353 h 897868"/>
                    <a:gd name="connsiteX5" fmla="*/ 1433512 w 1435968"/>
                    <a:gd name="connsiteY5" fmla="*/ 762385 h 897868"/>
                    <a:gd name="connsiteX6" fmla="*/ 1312068 w 1435968"/>
                    <a:gd name="connsiteY6" fmla="*/ 474253 h 897868"/>
                    <a:gd name="connsiteX7" fmla="*/ 104775 w 1435968"/>
                    <a:gd name="connsiteY7" fmla="*/ 224222 h 897868"/>
                    <a:gd name="connsiteX8" fmla="*/ 0 w 1435968"/>
                    <a:gd name="connsiteY8" fmla="*/ 369478 h 897868"/>
                    <a:gd name="connsiteX0" fmla="*/ 13730 w 1449698"/>
                    <a:gd name="connsiteY0" fmla="*/ 369478 h 897868"/>
                    <a:gd name="connsiteX1" fmla="*/ 47067 w 1449698"/>
                    <a:gd name="connsiteY1" fmla="*/ 474253 h 897868"/>
                    <a:gd name="connsiteX2" fmla="*/ 244711 w 1449698"/>
                    <a:gd name="connsiteY2" fmla="*/ 514735 h 897868"/>
                    <a:gd name="connsiteX3" fmla="*/ 1144823 w 1449698"/>
                    <a:gd name="connsiteY3" fmla="*/ 695710 h 897868"/>
                    <a:gd name="connsiteX4" fmla="*/ 1354373 w 1449698"/>
                    <a:gd name="connsiteY4" fmla="*/ 893353 h 897868"/>
                    <a:gd name="connsiteX5" fmla="*/ 1447242 w 1449698"/>
                    <a:gd name="connsiteY5" fmla="*/ 762385 h 897868"/>
                    <a:gd name="connsiteX6" fmla="*/ 1325798 w 1449698"/>
                    <a:gd name="connsiteY6" fmla="*/ 474253 h 897868"/>
                    <a:gd name="connsiteX7" fmla="*/ 118505 w 1449698"/>
                    <a:gd name="connsiteY7" fmla="*/ 224222 h 897868"/>
                    <a:gd name="connsiteX8" fmla="*/ 13730 w 1449698"/>
                    <a:gd name="connsiteY8" fmla="*/ 369478 h 897868"/>
                    <a:gd name="connsiteX0" fmla="*/ 13730 w 1449698"/>
                    <a:gd name="connsiteY0" fmla="*/ 369478 h 897868"/>
                    <a:gd name="connsiteX1" fmla="*/ 47067 w 1449698"/>
                    <a:gd name="connsiteY1" fmla="*/ 474253 h 897868"/>
                    <a:gd name="connsiteX2" fmla="*/ 244711 w 1449698"/>
                    <a:gd name="connsiteY2" fmla="*/ 514735 h 897868"/>
                    <a:gd name="connsiteX3" fmla="*/ 1144823 w 1449698"/>
                    <a:gd name="connsiteY3" fmla="*/ 695710 h 897868"/>
                    <a:gd name="connsiteX4" fmla="*/ 1354373 w 1449698"/>
                    <a:gd name="connsiteY4" fmla="*/ 893353 h 897868"/>
                    <a:gd name="connsiteX5" fmla="*/ 1447242 w 1449698"/>
                    <a:gd name="connsiteY5" fmla="*/ 762385 h 897868"/>
                    <a:gd name="connsiteX6" fmla="*/ 1325798 w 1449698"/>
                    <a:gd name="connsiteY6" fmla="*/ 474253 h 897868"/>
                    <a:gd name="connsiteX7" fmla="*/ 118505 w 1449698"/>
                    <a:gd name="connsiteY7" fmla="*/ 224222 h 897868"/>
                    <a:gd name="connsiteX8" fmla="*/ 13730 w 1449698"/>
                    <a:gd name="connsiteY8" fmla="*/ 369478 h 897868"/>
                    <a:gd name="connsiteX0" fmla="*/ 13730 w 1449698"/>
                    <a:gd name="connsiteY0" fmla="*/ 369478 h 897868"/>
                    <a:gd name="connsiteX1" fmla="*/ 47067 w 1449698"/>
                    <a:gd name="connsiteY1" fmla="*/ 474253 h 897868"/>
                    <a:gd name="connsiteX2" fmla="*/ 244711 w 1449698"/>
                    <a:gd name="connsiteY2" fmla="*/ 514735 h 897868"/>
                    <a:gd name="connsiteX3" fmla="*/ 1144823 w 1449698"/>
                    <a:gd name="connsiteY3" fmla="*/ 695710 h 897868"/>
                    <a:gd name="connsiteX4" fmla="*/ 1354373 w 1449698"/>
                    <a:gd name="connsiteY4" fmla="*/ 893353 h 897868"/>
                    <a:gd name="connsiteX5" fmla="*/ 1447242 w 1449698"/>
                    <a:gd name="connsiteY5" fmla="*/ 762385 h 897868"/>
                    <a:gd name="connsiteX6" fmla="*/ 1325798 w 1449698"/>
                    <a:gd name="connsiteY6" fmla="*/ 474253 h 897868"/>
                    <a:gd name="connsiteX7" fmla="*/ 118505 w 1449698"/>
                    <a:gd name="connsiteY7" fmla="*/ 224222 h 897868"/>
                    <a:gd name="connsiteX8" fmla="*/ 13730 w 1449698"/>
                    <a:gd name="connsiteY8" fmla="*/ 369478 h 897868"/>
                    <a:gd name="connsiteX0" fmla="*/ 13730 w 1449698"/>
                    <a:gd name="connsiteY0" fmla="*/ 369478 h 897868"/>
                    <a:gd name="connsiteX1" fmla="*/ 47067 w 1449698"/>
                    <a:gd name="connsiteY1" fmla="*/ 474253 h 897868"/>
                    <a:gd name="connsiteX2" fmla="*/ 244711 w 1449698"/>
                    <a:gd name="connsiteY2" fmla="*/ 514735 h 897868"/>
                    <a:gd name="connsiteX3" fmla="*/ 1144823 w 1449698"/>
                    <a:gd name="connsiteY3" fmla="*/ 695710 h 897868"/>
                    <a:gd name="connsiteX4" fmla="*/ 1354373 w 1449698"/>
                    <a:gd name="connsiteY4" fmla="*/ 893353 h 897868"/>
                    <a:gd name="connsiteX5" fmla="*/ 1447242 w 1449698"/>
                    <a:gd name="connsiteY5" fmla="*/ 762385 h 897868"/>
                    <a:gd name="connsiteX6" fmla="*/ 1325798 w 1449698"/>
                    <a:gd name="connsiteY6" fmla="*/ 474253 h 897868"/>
                    <a:gd name="connsiteX7" fmla="*/ 118505 w 1449698"/>
                    <a:gd name="connsiteY7" fmla="*/ 224222 h 897868"/>
                    <a:gd name="connsiteX8" fmla="*/ 13730 w 1449698"/>
                    <a:gd name="connsiteY8" fmla="*/ 369478 h 897868"/>
                    <a:gd name="connsiteX0" fmla="*/ 13730 w 1449698"/>
                    <a:gd name="connsiteY0" fmla="*/ 433400 h 961790"/>
                    <a:gd name="connsiteX1" fmla="*/ 47067 w 1449698"/>
                    <a:gd name="connsiteY1" fmla="*/ 538175 h 961790"/>
                    <a:gd name="connsiteX2" fmla="*/ 244711 w 1449698"/>
                    <a:gd name="connsiteY2" fmla="*/ 578657 h 961790"/>
                    <a:gd name="connsiteX3" fmla="*/ 1144823 w 1449698"/>
                    <a:gd name="connsiteY3" fmla="*/ 759632 h 961790"/>
                    <a:gd name="connsiteX4" fmla="*/ 1354373 w 1449698"/>
                    <a:gd name="connsiteY4" fmla="*/ 957275 h 961790"/>
                    <a:gd name="connsiteX5" fmla="*/ 1447242 w 1449698"/>
                    <a:gd name="connsiteY5" fmla="*/ 826307 h 961790"/>
                    <a:gd name="connsiteX6" fmla="*/ 1325798 w 1449698"/>
                    <a:gd name="connsiteY6" fmla="*/ 538175 h 961790"/>
                    <a:gd name="connsiteX7" fmla="*/ 118505 w 1449698"/>
                    <a:gd name="connsiteY7" fmla="*/ 288144 h 961790"/>
                    <a:gd name="connsiteX8" fmla="*/ 13730 w 1449698"/>
                    <a:gd name="connsiteY8" fmla="*/ 433400 h 961790"/>
                    <a:gd name="connsiteX0" fmla="*/ 13730 w 1449698"/>
                    <a:gd name="connsiteY0" fmla="*/ 433400 h 961790"/>
                    <a:gd name="connsiteX1" fmla="*/ 47067 w 1449698"/>
                    <a:gd name="connsiteY1" fmla="*/ 538175 h 961790"/>
                    <a:gd name="connsiteX2" fmla="*/ 244711 w 1449698"/>
                    <a:gd name="connsiteY2" fmla="*/ 578657 h 961790"/>
                    <a:gd name="connsiteX3" fmla="*/ 1144823 w 1449698"/>
                    <a:gd name="connsiteY3" fmla="*/ 759632 h 961790"/>
                    <a:gd name="connsiteX4" fmla="*/ 1354373 w 1449698"/>
                    <a:gd name="connsiteY4" fmla="*/ 957275 h 961790"/>
                    <a:gd name="connsiteX5" fmla="*/ 1447242 w 1449698"/>
                    <a:gd name="connsiteY5" fmla="*/ 826307 h 961790"/>
                    <a:gd name="connsiteX6" fmla="*/ 1325798 w 1449698"/>
                    <a:gd name="connsiteY6" fmla="*/ 538175 h 961790"/>
                    <a:gd name="connsiteX7" fmla="*/ 118505 w 1449698"/>
                    <a:gd name="connsiteY7" fmla="*/ 288144 h 961790"/>
                    <a:gd name="connsiteX8" fmla="*/ 13730 w 1449698"/>
                    <a:gd name="connsiteY8" fmla="*/ 433400 h 961790"/>
                    <a:gd name="connsiteX0" fmla="*/ 13730 w 1458975"/>
                    <a:gd name="connsiteY0" fmla="*/ 433400 h 961790"/>
                    <a:gd name="connsiteX1" fmla="*/ 47067 w 1458975"/>
                    <a:gd name="connsiteY1" fmla="*/ 538175 h 961790"/>
                    <a:gd name="connsiteX2" fmla="*/ 244711 w 1458975"/>
                    <a:gd name="connsiteY2" fmla="*/ 578657 h 961790"/>
                    <a:gd name="connsiteX3" fmla="*/ 1144823 w 1458975"/>
                    <a:gd name="connsiteY3" fmla="*/ 759632 h 961790"/>
                    <a:gd name="connsiteX4" fmla="*/ 1354373 w 1458975"/>
                    <a:gd name="connsiteY4" fmla="*/ 957275 h 961790"/>
                    <a:gd name="connsiteX5" fmla="*/ 1447242 w 1458975"/>
                    <a:gd name="connsiteY5" fmla="*/ 826307 h 961790"/>
                    <a:gd name="connsiteX6" fmla="*/ 1325798 w 1458975"/>
                    <a:gd name="connsiteY6" fmla="*/ 538175 h 961790"/>
                    <a:gd name="connsiteX7" fmla="*/ 118505 w 1458975"/>
                    <a:gd name="connsiteY7" fmla="*/ 288144 h 961790"/>
                    <a:gd name="connsiteX8" fmla="*/ 13730 w 1458975"/>
                    <a:gd name="connsiteY8" fmla="*/ 433400 h 961790"/>
                    <a:gd name="connsiteX0" fmla="*/ 13730 w 1458975"/>
                    <a:gd name="connsiteY0" fmla="*/ 372344 h 900734"/>
                    <a:gd name="connsiteX1" fmla="*/ 47067 w 1458975"/>
                    <a:gd name="connsiteY1" fmla="*/ 477119 h 900734"/>
                    <a:gd name="connsiteX2" fmla="*/ 244711 w 1458975"/>
                    <a:gd name="connsiteY2" fmla="*/ 517601 h 900734"/>
                    <a:gd name="connsiteX3" fmla="*/ 1144823 w 1458975"/>
                    <a:gd name="connsiteY3" fmla="*/ 698576 h 900734"/>
                    <a:gd name="connsiteX4" fmla="*/ 1354373 w 1458975"/>
                    <a:gd name="connsiteY4" fmla="*/ 896219 h 900734"/>
                    <a:gd name="connsiteX5" fmla="*/ 1447242 w 1458975"/>
                    <a:gd name="connsiteY5" fmla="*/ 765251 h 900734"/>
                    <a:gd name="connsiteX6" fmla="*/ 1377863 w 1458975"/>
                    <a:gd name="connsiteY6" fmla="*/ 538175 h 900734"/>
                    <a:gd name="connsiteX7" fmla="*/ 118505 w 1458975"/>
                    <a:gd name="connsiteY7" fmla="*/ 227088 h 900734"/>
                    <a:gd name="connsiteX8" fmla="*/ 13730 w 1458975"/>
                    <a:gd name="connsiteY8" fmla="*/ 372344 h 900734"/>
                    <a:gd name="connsiteX0" fmla="*/ 13730 w 1458975"/>
                    <a:gd name="connsiteY0" fmla="*/ 372344 h 900734"/>
                    <a:gd name="connsiteX1" fmla="*/ 47067 w 1458975"/>
                    <a:gd name="connsiteY1" fmla="*/ 477119 h 900734"/>
                    <a:gd name="connsiteX2" fmla="*/ 244711 w 1458975"/>
                    <a:gd name="connsiteY2" fmla="*/ 517601 h 900734"/>
                    <a:gd name="connsiteX3" fmla="*/ 1144823 w 1458975"/>
                    <a:gd name="connsiteY3" fmla="*/ 698576 h 900734"/>
                    <a:gd name="connsiteX4" fmla="*/ 1354373 w 1458975"/>
                    <a:gd name="connsiteY4" fmla="*/ 896219 h 900734"/>
                    <a:gd name="connsiteX5" fmla="*/ 1447242 w 1458975"/>
                    <a:gd name="connsiteY5" fmla="*/ 765251 h 900734"/>
                    <a:gd name="connsiteX6" fmla="*/ 1377863 w 1458975"/>
                    <a:gd name="connsiteY6" fmla="*/ 538175 h 900734"/>
                    <a:gd name="connsiteX7" fmla="*/ 118505 w 1458975"/>
                    <a:gd name="connsiteY7" fmla="*/ 227088 h 900734"/>
                    <a:gd name="connsiteX8" fmla="*/ 13730 w 1458975"/>
                    <a:gd name="connsiteY8" fmla="*/ 372344 h 900734"/>
                    <a:gd name="connsiteX0" fmla="*/ 13730 w 1458975"/>
                    <a:gd name="connsiteY0" fmla="*/ 372344 h 900734"/>
                    <a:gd name="connsiteX1" fmla="*/ 47067 w 1458975"/>
                    <a:gd name="connsiteY1" fmla="*/ 477119 h 900734"/>
                    <a:gd name="connsiteX2" fmla="*/ 244711 w 1458975"/>
                    <a:gd name="connsiteY2" fmla="*/ 517601 h 900734"/>
                    <a:gd name="connsiteX3" fmla="*/ 1144823 w 1458975"/>
                    <a:gd name="connsiteY3" fmla="*/ 698576 h 900734"/>
                    <a:gd name="connsiteX4" fmla="*/ 1354373 w 1458975"/>
                    <a:gd name="connsiteY4" fmla="*/ 896219 h 900734"/>
                    <a:gd name="connsiteX5" fmla="*/ 1447242 w 1458975"/>
                    <a:gd name="connsiteY5" fmla="*/ 765251 h 900734"/>
                    <a:gd name="connsiteX6" fmla="*/ 1377863 w 1458975"/>
                    <a:gd name="connsiteY6" fmla="*/ 538175 h 900734"/>
                    <a:gd name="connsiteX7" fmla="*/ 118505 w 1458975"/>
                    <a:gd name="connsiteY7" fmla="*/ 227088 h 900734"/>
                    <a:gd name="connsiteX8" fmla="*/ 13730 w 1458975"/>
                    <a:gd name="connsiteY8" fmla="*/ 372344 h 900734"/>
                    <a:gd name="connsiteX0" fmla="*/ 13730 w 1458975"/>
                    <a:gd name="connsiteY0" fmla="*/ 372344 h 900734"/>
                    <a:gd name="connsiteX1" fmla="*/ 47067 w 1458975"/>
                    <a:gd name="connsiteY1" fmla="*/ 477119 h 900734"/>
                    <a:gd name="connsiteX2" fmla="*/ 244711 w 1458975"/>
                    <a:gd name="connsiteY2" fmla="*/ 517601 h 900734"/>
                    <a:gd name="connsiteX3" fmla="*/ 1144823 w 1458975"/>
                    <a:gd name="connsiteY3" fmla="*/ 698576 h 900734"/>
                    <a:gd name="connsiteX4" fmla="*/ 1354373 w 1458975"/>
                    <a:gd name="connsiteY4" fmla="*/ 896219 h 900734"/>
                    <a:gd name="connsiteX5" fmla="*/ 1447242 w 1458975"/>
                    <a:gd name="connsiteY5" fmla="*/ 765251 h 900734"/>
                    <a:gd name="connsiteX6" fmla="*/ 1377863 w 1458975"/>
                    <a:gd name="connsiteY6" fmla="*/ 538175 h 900734"/>
                    <a:gd name="connsiteX7" fmla="*/ 118505 w 1458975"/>
                    <a:gd name="connsiteY7" fmla="*/ 227088 h 900734"/>
                    <a:gd name="connsiteX8" fmla="*/ 13730 w 1458975"/>
                    <a:gd name="connsiteY8" fmla="*/ 372344 h 900734"/>
                    <a:gd name="connsiteX0" fmla="*/ 13730 w 1458975"/>
                    <a:gd name="connsiteY0" fmla="*/ 372344 h 911239"/>
                    <a:gd name="connsiteX1" fmla="*/ 47067 w 1458975"/>
                    <a:gd name="connsiteY1" fmla="*/ 477119 h 911239"/>
                    <a:gd name="connsiteX2" fmla="*/ 244711 w 1458975"/>
                    <a:gd name="connsiteY2" fmla="*/ 517601 h 911239"/>
                    <a:gd name="connsiteX3" fmla="*/ 1144823 w 1458975"/>
                    <a:gd name="connsiteY3" fmla="*/ 698576 h 911239"/>
                    <a:gd name="connsiteX4" fmla="*/ 1354373 w 1458975"/>
                    <a:gd name="connsiteY4" fmla="*/ 896219 h 911239"/>
                    <a:gd name="connsiteX5" fmla="*/ 1447242 w 1458975"/>
                    <a:gd name="connsiteY5" fmla="*/ 765251 h 911239"/>
                    <a:gd name="connsiteX6" fmla="*/ 1377863 w 1458975"/>
                    <a:gd name="connsiteY6" fmla="*/ 538175 h 911239"/>
                    <a:gd name="connsiteX7" fmla="*/ 118505 w 1458975"/>
                    <a:gd name="connsiteY7" fmla="*/ 227088 h 911239"/>
                    <a:gd name="connsiteX8" fmla="*/ 13730 w 1458975"/>
                    <a:gd name="connsiteY8" fmla="*/ 372344 h 911239"/>
                    <a:gd name="connsiteX0" fmla="*/ 13730 w 1458975"/>
                    <a:gd name="connsiteY0" fmla="*/ 372344 h 918767"/>
                    <a:gd name="connsiteX1" fmla="*/ 47067 w 1458975"/>
                    <a:gd name="connsiteY1" fmla="*/ 477119 h 918767"/>
                    <a:gd name="connsiteX2" fmla="*/ 244711 w 1458975"/>
                    <a:gd name="connsiteY2" fmla="*/ 517601 h 918767"/>
                    <a:gd name="connsiteX3" fmla="*/ 1144823 w 1458975"/>
                    <a:gd name="connsiteY3" fmla="*/ 698576 h 918767"/>
                    <a:gd name="connsiteX4" fmla="*/ 1354373 w 1458975"/>
                    <a:gd name="connsiteY4" fmla="*/ 896219 h 918767"/>
                    <a:gd name="connsiteX5" fmla="*/ 1447242 w 1458975"/>
                    <a:gd name="connsiteY5" fmla="*/ 765251 h 918767"/>
                    <a:gd name="connsiteX6" fmla="*/ 1377863 w 1458975"/>
                    <a:gd name="connsiteY6" fmla="*/ 538175 h 918767"/>
                    <a:gd name="connsiteX7" fmla="*/ 118505 w 1458975"/>
                    <a:gd name="connsiteY7" fmla="*/ 227088 h 918767"/>
                    <a:gd name="connsiteX8" fmla="*/ 13730 w 1458975"/>
                    <a:gd name="connsiteY8" fmla="*/ 372344 h 918767"/>
                    <a:gd name="connsiteX0" fmla="*/ 13730 w 1458975"/>
                    <a:gd name="connsiteY0" fmla="*/ 372344 h 900734"/>
                    <a:gd name="connsiteX1" fmla="*/ 47067 w 1458975"/>
                    <a:gd name="connsiteY1" fmla="*/ 477119 h 900734"/>
                    <a:gd name="connsiteX2" fmla="*/ 244711 w 1458975"/>
                    <a:gd name="connsiteY2" fmla="*/ 517601 h 900734"/>
                    <a:gd name="connsiteX3" fmla="*/ 1144823 w 1458975"/>
                    <a:gd name="connsiteY3" fmla="*/ 698576 h 900734"/>
                    <a:gd name="connsiteX4" fmla="*/ 1354373 w 1458975"/>
                    <a:gd name="connsiteY4" fmla="*/ 896219 h 900734"/>
                    <a:gd name="connsiteX5" fmla="*/ 1447242 w 1458975"/>
                    <a:gd name="connsiteY5" fmla="*/ 765251 h 900734"/>
                    <a:gd name="connsiteX6" fmla="*/ 1377863 w 1458975"/>
                    <a:gd name="connsiteY6" fmla="*/ 538175 h 900734"/>
                    <a:gd name="connsiteX7" fmla="*/ 118505 w 1458975"/>
                    <a:gd name="connsiteY7" fmla="*/ 227088 h 900734"/>
                    <a:gd name="connsiteX8" fmla="*/ 13730 w 1458975"/>
                    <a:gd name="connsiteY8" fmla="*/ 372344 h 900734"/>
                    <a:gd name="connsiteX0" fmla="*/ 13730 w 1458975"/>
                    <a:gd name="connsiteY0" fmla="*/ 372344 h 897435"/>
                    <a:gd name="connsiteX1" fmla="*/ 47067 w 1458975"/>
                    <a:gd name="connsiteY1" fmla="*/ 477119 h 897435"/>
                    <a:gd name="connsiteX2" fmla="*/ 244711 w 1458975"/>
                    <a:gd name="connsiteY2" fmla="*/ 517601 h 897435"/>
                    <a:gd name="connsiteX3" fmla="*/ 1144823 w 1458975"/>
                    <a:gd name="connsiteY3" fmla="*/ 698576 h 897435"/>
                    <a:gd name="connsiteX4" fmla="*/ 1354373 w 1458975"/>
                    <a:gd name="connsiteY4" fmla="*/ 896219 h 897435"/>
                    <a:gd name="connsiteX5" fmla="*/ 1447242 w 1458975"/>
                    <a:gd name="connsiteY5" fmla="*/ 765251 h 897435"/>
                    <a:gd name="connsiteX6" fmla="*/ 1377863 w 1458975"/>
                    <a:gd name="connsiteY6" fmla="*/ 538175 h 897435"/>
                    <a:gd name="connsiteX7" fmla="*/ 118505 w 1458975"/>
                    <a:gd name="connsiteY7" fmla="*/ 227088 h 897435"/>
                    <a:gd name="connsiteX8" fmla="*/ 13730 w 1458975"/>
                    <a:gd name="connsiteY8" fmla="*/ 372344 h 897435"/>
                    <a:gd name="connsiteX0" fmla="*/ 13730 w 1458975"/>
                    <a:gd name="connsiteY0" fmla="*/ 372344 h 897435"/>
                    <a:gd name="connsiteX1" fmla="*/ 47067 w 1458975"/>
                    <a:gd name="connsiteY1" fmla="*/ 477119 h 897435"/>
                    <a:gd name="connsiteX2" fmla="*/ 244711 w 1458975"/>
                    <a:gd name="connsiteY2" fmla="*/ 517601 h 897435"/>
                    <a:gd name="connsiteX3" fmla="*/ 1144823 w 1458975"/>
                    <a:gd name="connsiteY3" fmla="*/ 698576 h 897435"/>
                    <a:gd name="connsiteX4" fmla="*/ 1354373 w 1458975"/>
                    <a:gd name="connsiteY4" fmla="*/ 896219 h 897435"/>
                    <a:gd name="connsiteX5" fmla="*/ 1447242 w 1458975"/>
                    <a:gd name="connsiteY5" fmla="*/ 765251 h 897435"/>
                    <a:gd name="connsiteX6" fmla="*/ 1377863 w 1458975"/>
                    <a:gd name="connsiteY6" fmla="*/ 538175 h 897435"/>
                    <a:gd name="connsiteX7" fmla="*/ 118505 w 1458975"/>
                    <a:gd name="connsiteY7" fmla="*/ 227088 h 897435"/>
                    <a:gd name="connsiteX8" fmla="*/ 13730 w 1458975"/>
                    <a:gd name="connsiteY8" fmla="*/ 372344 h 897435"/>
                    <a:gd name="connsiteX0" fmla="*/ 13730 w 1458975"/>
                    <a:gd name="connsiteY0" fmla="*/ 372344 h 897435"/>
                    <a:gd name="connsiteX1" fmla="*/ 47067 w 1458975"/>
                    <a:gd name="connsiteY1" fmla="*/ 477119 h 897435"/>
                    <a:gd name="connsiteX2" fmla="*/ 244711 w 1458975"/>
                    <a:gd name="connsiteY2" fmla="*/ 517601 h 897435"/>
                    <a:gd name="connsiteX3" fmla="*/ 1144823 w 1458975"/>
                    <a:gd name="connsiteY3" fmla="*/ 698576 h 897435"/>
                    <a:gd name="connsiteX4" fmla="*/ 1354373 w 1458975"/>
                    <a:gd name="connsiteY4" fmla="*/ 896219 h 897435"/>
                    <a:gd name="connsiteX5" fmla="*/ 1447242 w 1458975"/>
                    <a:gd name="connsiteY5" fmla="*/ 765251 h 897435"/>
                    <a:gd name="connsiteX6" fmla="*/ 1377863 w 1458975"/>
                    <a:gd name="connsiteY6" fmla="*/ 538175 h 897435"/>
                    <a:gd name="connsiteX7" fmla="*/ 118505 w 1458975"/>
                    <a:gd name="connsiteY7" fmla="*/ 227088 h 897435"/>
                    <a:gd name="connsiteX8" fmla="*/ 13730 w 1458975"/>
                    <a:gd name="connsiteY8" fmla="*/ 372344 h 897435"/>
                    <a:gd name="connsiteX0" fmla="*/ 13730 w 1458975"/>
                    <a:gd name="connsiteY0" fmla="*/ 372344 h 897435"/>
                    <a:gd name="connsiteX1" fmla="*/ 47067 w 1458975"/>
                    <a:gd name="connsiteY1" fmla="*/ 477119 h 897435"/>
                    <a:gd name="connsiteX2" fmla="*/ 244711 w 1458975"/>
                    <a:gd name="connsiteY2" fmla="*/ 517601 h 897435"/>
                    <a:gd name="connsiteX3" fmla="*/ 1144823 w 1458975"/>
                    <a:gd name="connsiteY3" fmla="*/ 698576 h 897435"/>
                    <a:gd name="connsiteX4" fmla="*/ 1354373 w 1458975"/>
                    <a:gd name="connsiteY4" fmla="*/ 896219 h 897435"/>
                    <a:gd name="connsiteX5" fmla="*/ 1447242 w 1458975"/>
                    <a:gd name="connsiteY5" fmla="*/ 765251 h 897435"/>
                    <a:gd name="connsiteX6" fmla="*/ 1377863 w 1458975"/>
                    <a:gd name="connsiteY6" fmla="*/ 538175 h 897435"/>
                    <a:gd name="connsiteX7" fmla="*/ 118505 w 1458975"/>
                    <a:gd name="connsiteY7" fmla="*/ 227088 h 897435"/>
                    <a:gd name="connsiteX8" fmla="*/ 13730 w 1458975"/>
                    <a:gd name="connsiteY8" fmla="*/ 372344 h 897435"/>
                    <a:gd name="connsiteX0" fmla="*/ 13730 w 1458975"/>
                    <a:gd name="connsiteY0" fmla="*/ 372344 h 897435"/>
                    <a:gd name="connsiteX1" fmla="*/ 47067 w 1458975"/>
                    <a:gd name="connsiteY1" fmla="*/ 477119 h 897435"/>
                    <a:gd name="connsiteX2" fmla="*/ 244711 w 1458975"/>
                    <a:gd name="connsiteY2" fmla="*/ 517601 h 897435"/>
                    <a:gd name="connsiteX3" fmla="*/ 1144823 w 1458975"/>
                    <a:gd name="connsiteY3" fmla="*/ 698576 h 897435"/>
                    <a:gd name="connsiteX4" fmla="*/ 1354373 w 1458975"/>
                    <a:gd name="connsiteY4" fmla="*/ 896219 h 897435"/>
                    <a:gd name="connsiteX5" fmla="*/ 1447242 w 1458975"/>
                    <a:gd name="connsiteY5" fmla="*/ 765251 h 897435"/>
                    <a:gd name="connsiteX6" fmla="*/ 1377863 w 1458975"/>
                    <a:gd name="connsiteY6" fmla="*/ 538175 h 897435"/>
                    <a:gd name="connsiteX7" fmla="*/ 118505 w 1458975"/>
                    <a:gd name="connsiteY7" fmla="*/ 227088 h 897435"/>
                    <a:gd name="connsiteX8" fmla="*/ 13730 w 1458975"/>
                    <a:gd name="connsiteY8" fmla="*/ 372344 h 897435"/>
                    <a:gd name="connsiteX0" fmla="*/ 13730 w 1458975"/>
                    <a:gd name="connsiteY0" fmla="*/ 372344 h 897435"/>
                    <a:gd name="connsiteX1" fmla="*/ 47067 w 1458975"/>
                    <a:gd name="connsiteY1" fmla="*/ 477119 h 897435"/>
                    <a:gd name="connsiteX2" fmla="*/ 244711 w 1458975"/>
                    <a:gd name="connsiteY2" fmla="*/ 517601 h 897435"/>
                    <a:gd name="connsiteX3" fmla="*/ 1144823 w 1458975"/>
                    <a:gd name="connsiteY3" fmla="*/ 698576 h 897435"/>
                    <a:gd name="connsiteX4" fmla="*/ 1354373 w 1458975"/>
                    <a:gd name="connsiteY4" fmla="*/ 896219 h 897435"/>
                    <a:gd name="connsiteX5" fmla="*/ 1447242 w 1458975"/>
                    <a:gd name="connsiteY5" fmla="*/ 765251 h 897435"/>
                    <a:gd name="connsiteX6" fmla="*/ 1377863 w 1458975"/>
                    <a:gd name="connsiteY6" fmla="*/ 538175 h 897435"/>
                    <a:gd name="connsiteX7" fmla="*/ 118505 w 1458975"/>
                    <a:gd name="connsiteY7" fmla="*/ 227088 h 897435"/>
                    <a:gd name="connsiteX8" fmla="*/ 13730 w 1458975"/>
                    <a:gd name="connsiteY8" fmla="*/ 372344 h 897435"/>
                    <a:gd name="connsiteX0" fmla="*/ 13730 w 1458975"/>
                    <a:gd name="connsiteY0" fmla="*/ 372344 h 897435"/>
                    <a:gd name="connsiteX1" fmla="*/ 47067 w 1458975"/>
                    <a:gd name="connsiteY1" fmla="*/ 477119 h 897435"/>
                    <a:gd name="connsiteX2" fmla="*/ 244711 w 1458975"/>
                    <a:gd name="connsiteY2" fmla="*/ 517601 h 897435"/>
                    <a:gd name="connsiteX3" fmla="*/ 1144823 w 1458975"/>
                    <a:gd name="connsiteY3" fmla="*/ 698576 h 897435"/>
                    <a:gd name="connsiteX4" fmla="*/ 1354373 w 1458975"/>
                    <a:gd name="connsiteY4" fmla="*/ 896219 h 897435"/>
                    <a:gd name="connsiteX5" fmla="*/ 1447242 w 1458975"/>
                    <a:gd name="connsiteY5" fmla="*/ 765251 h 897435"/>
                    <a:gd name="connsiteX6" fmla="*/ 1377863 w 1458975"/>
                    <a:gd name="connsiteY6" fmla="*/ 538175 h 897435"/>
                    <a:gd name="connsiteX7" fmla="*/ 118505 w 1458975"/>
                    <a:gd name="connsiteY7" fmla="*/ 227088 h 897435"/>
                    <a:gd name="connsiteX8" fmla="*/ 13730 w 1458975"/>
                    <a:gd name="connsiteY8" fmla="*/ 372344 h 897435"/>
                    <a:gd name="connsiteX0" fmla="*/ 13730 w 1458975"/>
                    <a:gd name="connsiteY0" fmla="*/ 372344 h 897435"/>
                    <a:gd name="connsiteX1" fmla="*/ 47067 w 1458975"/>
                    <a:gd name="connsiteY1" fmla="*/ 477119 h 897435"/>
                    <a:gd name="connsiteX2" fmla="*/ 244711 w 1458975"/>
                    <a:gd name="connsiteY2" fmla="*/ 517601 h 897435"/>
                    <a:gd name="connsiteX3" fmla="*/ 1144823 w 1458975"/>
                    <a:gd name="connsiteY3" fmla="*/ 698576 h 897435"/>
                    <a:gd name="connsiteX4" fmla="*/ 1354373 w 1458975"/>
                    <a:gd name="connsiteY4" fmla="*/ 896219 h 897435"/>
                    <a:gd name="connsiteX5" fmla="*/ 1447242 w 1458975"/>
                    <a:gd name="connsiteY5" fmla="*/ 765251 h 897435"/>
                    <a:gd name="connsiteX6" fmla="*/ 1377863 w 1458975"/>
                    <a:gd name="connsiteY6" fmla="*/ 538175 h 897435"/>
                    <a:gd name="connsiteX7" fmla="*/ 118505 w 1458975"/>
                    <a:gd name="connsiteY7" fmla="*/ 227088 h 897435"/>
                    <a:gd name="connsiteX8" fmla="*/ 13730 w 1458975"/>
                    <a:gd name="connsiteY8" fmla="*/ 372344 h 897435"/>
                    <a:gd name="connsiteX0" fmla="*/ 21618 w 1466863"/>
                    <a:gd name="connsiteY0" fmla="*/ 372344 h 897435"/>
                    <a:gd name="connsiteX1" fmla="*/ 54955 w 1466863"/>
                    <a:gd name="connsiteY1" fmla="*/ 477119 h 897435"/>
                    <a:gd name="connsiteX2" fmla="*/ 252599 w 1466863"/>
                    <a:gd name="connsiteY2" fmla="*/ 517601 h 897435"/>
                    <a:gd name="connsiteX3" fmla="*/ 1152711 w 1466863"/>
                    <a:gd name="connsiteY3" fmla="*/ 698576 h 897435"/>
                    <a:gd name="connsiteX4" fmla="*/ 1362261 w 1466863"/>
                    <a:gd name="connsiteY4" fmla="*/ 896219 h 897435"/>
                    <a:gd name="connsiteX5" fmla="*/ 1455130 w 1466863"/>
                    <a:gd name="connsiteY5" fmla="*/ 765251 h 897435"/>
                    <a:gd name="connsiteX6" fmla="*/ 1385751 w 1466863"/>
                    <a:gd name="connsiteY6" fmla="*/ 538175 h 897435"/>
                    <a:gd name="connsiteX7" fmla="*/ 126393 w 1466863"/>
                    <a:gd name="connsiteY7" fmla="*/ 227088 h 897435"/>
                    <a:gd name="connsiteX8" fmla="*/ 21618 w 1466863"/>
                    <a:gd name="connsiteY8" fmla="*/ 372344 h 897435"/>
                    <a:gd name="connsiteX0" fmla="*/ 22362 w 1467607"/>
                    <a:gd name="connsiteY0" fmla="*/ 372344 h 897435"/>
                    <a:gd name="connsiteX1" fmla="*/ 55699 w 1467607"/>
                    <a:gd name="connsiteY1" fmla="*/ 477119 h 897435"/>
                    <a:gd name="connsiteX2" fmla="*/ 253343 w 1467607"/>
                    <a:gd name="connsiteY2" fmla="*/ 517601 h 897435"/>
                    <a:gd name="connsiteX3" fmla="*/ 1153455 w 1467607"/>
                    <a:gd name="connsiteY3" fmla="*/ 698576 h 897435"/>
                    <a:gd name="connsiteX4" fmla="*/ 1363005 w 1467607"/>
                    <a:gd name="connsiteY4" fmla="*/ 896219 h 897435"/>
                    <a:gd name="connsiteX5" fmla="*/ 1455874 w 1467607"/>
                    <a:gd name="connsiteY5" fmla="*/ 765251 h 897435"/>
                    <a:gd name="connsiteX6" fmla="*/ 1386495 w 1467607"/>
                    <a:gd name="connsiteY6" fmla="*/ 538175 h 897435"/>
                    <a:gd name="connsiteX7" fmla="*/ 127137 w 1467607"/>
                    <a:gd name="connsiteY7" fmla="*/ 227088 h 897435"/>
                    <a:gd name="connsiteX8" fmla="*/ 22362 w 1467607"/>
                    <a:gd name="connsiteY8" fmla="*/ 372344 h 897435"/>
                    <a:gd name="connsiteX0" fmla="*/ 1389 w 1446634"/>
                    <a:gd name="connsiteY0" fmla="*/ 372344 h 897435"/>
                    <a:gd name="connsiteX1" fmla="*/ 34726 w 1446634"/>
                    <a:gd name="connsiteY1" fmla="*/ 477119 h 897435"/>
                    <a:gd name="connsiteX2" fmla="*/ 232370 w 1446634"/>
                    <a:gd name="connsiteY2" fmla="*/ 517601 h 897435"/>
                    <a:gd name="connsiteX3" fmla="*/ 1132482 w 1446634"/>
                    <a:gd name="connsiteY3" fmla="*/ 698576 h 897435"/>
                    <a:gd name="connsiteX4" fmla="*/ 1342032 w 1446634"/>
                    <a:gd name="connsiteY4" fmla="*/ 896219 h 897435"/>
                    <a:gd name="connsiteX5" fmla="*/ 1434901 w 1446634"/>
                    <a:gd name="connsiteY5" fmla="*/ 765251 h 897435"/>
                    <a:gd name="connsiteX6" fmla="*/ 1365522 w 1446634"/>
                    <a:gd name="connsiteY6" fmla="*/ 538175 h 897435"/>
                    <a:gd name="connsiteX7" fmla="*/ 106164 w 1446634"/>
                    <a:gd name="connsiteY7" fmla="*/ 227088 h 897435"/>
                    <a:gd name="connsiteX8" fmla="*/ 1389 w 1446634"/>
                    <a:gd name="connsiteY8" fmla="*/ 372344 h 897435"/>
                    <a:gd name="connsiteX0" fmla="*/ 1389 w 1446634"/>
                    <a:gd name="connsiteY0" fmla="*/ 372344 h 897435"/>
                    <a:gd name="connsiteX1" fmla="*/ 34726 w 1446634"/>
                    <a:gd name="connsiteY1" fmla="*/ 477119 h 897435"/>
                    <a:gd name="connsiteX2" fmla="*/ 232370 w 1446634"/>
                    <a:gd name="connsiteY2" fmla="*/ 517601 h 897435"/>
                    <a:gd name="connsiteX3" fmla="*/ 1132482 w 1446634"/>
                    <a:gd name="connsiteY3" fmla="*/ 698576 h 897435"/>
                    <a:gd name="connsiteX4" fmla="*/ 1342032 w 1446634"/>
                    <a:gd name="connsiteY4" fmla="*/ 896219 h 897435"/>
                    <a:gd name="connsiteX5" fmla="*/ 1434901 w 1446634"/>
                    <a:gd name="connsiteY5" fmla="*/ 765251 h 897435"/>
                    <a:gd name="connsiteX6" fmla="*/ 1365522 w 1446634"/>
                    <a:gd name="connsiteY6" fmla="*/ 538175 h 897435"/>
                    <a:gd name="connsiteX7" fmla="*/ 106164 w 1446634"/>
                    <a:gd name="connsiteY7" fmla="*/ 227088 h 897435"/>
                    <a:gd name="connsiteX8" fmla="*/ 1389 w 1446634"/>
                    <a:gd name="connsiteY8" fmla="*/ 372344 h 897435"/>
                    <a:gd name="connsiteX0" fmla="*/ 1389 w 1446634"/>
                    <a:gd name="connsiteY0" fmla="*/ 372344 h 897435"/>
                    <a:gd name="connsiteX1" fmla="*/ 34726 w 1446634"/>
                    <a:gd name="connsiteY1" fmla="*/ 477119 h 897435"/>
                    <a:gd name="connsiteX2" fmla="*/ 232370 w 1446634"/>
                    <a:gd name="connsiteY2" fmla="*/ 517601 h 897435"/>
                    <a:gd name="connsiteX3" fmla="*/ 1132482 w 1446634"/>
                    <a:gd name="connsiteY3" fmla="*/ 698576 h 897435"/>
                    <a:gd name="connsiteX4" fmla="*/ 1342032 w 1446634"/>
                    <a:gd name="connsiteY4" fmla="*/ 896219 h 897435"/>
                    <a:gd name="connsiteX5" fmla="*/ 1434901 w 1446634"/>
                    <a:gd name="connsiteY5" fmla="*/ 765251 h 897435"/>
                    <a:gd name="connsiteX6" fmla="*/ 1365522 w 1446634"/>
                    <a:gd name="connsiteY6" fmla="*/ 538175 h 897435"/>
                    <a:gd name="connsiteX7" fmla="*/ 106164 w 1446634"/>
                    <a:gd name="connsiteY7" fmla="*/ 227088 h 897435"/>
                    <a:gd name="connsiteX8" fmla="*/ 1389 w 1446634"/>
                    <a:gd name="connsiteY8" fmla="*/ 372344 h 897435"/>
                    <a:gd name="connsiteX0" fmla="*/ 1389 w 1444539"/>
                    <a:gd name="connsiteY0" fmla="*/ 372344 h 897435"/>
                    <a:gd name="connsiteX1" fmla="*/ 34726 w 1444539"/>
                    <a:gd name="connsiteY1" fmla="*/ 477119 h 897435"/>
                    <a:gd name="connsiteX2" fmla="*/ 232370 w 1444539"/>
                    <a:gd name="connsiteY2" fmla="*/ 517601 h 897435"/>
                    <a:gd name="connsiteX3" fmla="*/ 1132482 w 1444539"/>
                    <a:gd name="connsiteY3" fmla="*/ 698576 h 897435"/>
                    <a:gd name="connsiteX4" fmla="*/ 1342032 w 1444539"/>
                    <a:gd name="connsiteY4" fmla="*/ 896219 h 897435"/>
                    <a:gd name="connsiteX5" fmla="*/ 1434901 w 1444539"/>
                    <a:gd name="connsiteY5" fmla="*/ 765251 h 897435"/>
                    <a:gd name="connsiteX6" fmla="*/ 1365522 w 1444539"/>
                    <a:gd name="connsiteY6" fmla="*/ 538175 h 897435"/>
                    <a:gd name="connsiteX7" fmla="*/ 106164 w 1444539"/>
                    <a:gd name="connsiteY7" fmla="*/ 227088 h 897435"/>
                    <a:gd name="connsiteX8" fmla="*/ 1389 w 1444539"/>
                    <a:gd name="connsiteY8" fmla="*/ 372344 h 897435"/>
                    <a:gd name="connsiteX0" fmla="*/ 1389 w 1444539"/>
                    <a:gd name="connsiteY0" fmla="*/ 372344 h 897435"/>
                    <a:gd name="connsiteX1" fmla="*/ 34726 w 1444539"/>
                    <a:gd name="connsiteY1" fmla="*/ 477119 h 897435"/>
                    <a:gd name="connsiteX2" fmla="*/ 232370 w 1444539"/>
                    <a:gd name="connsiteY2" fmla="*/ 517601 h 897435"/>
                    <a:gd name="connsiteX3" fmla="*/ 1132482 w 1444539"/>
                    <a:gd name="connsiteY3" fmla="*/ 698576 h 897435"/>
                    <a:gd name="connsiteX4" fmla="*/ 1342032 w 1444539"/>
                    <a:gd name="connsiteY4" fmla="*/ 896219 h 897435"/>
                    <a:gd name="connsiteX5" fmla="*/ 1434901 w 1444539"/>
                    <a:gd name="connsiteY5" fmla="*/ 765251 h 897435"/>
                    <a:gd name="connsiteX6" fmla="*/ 1365522 w 1444539"/>
                    <a:gd name="connsiteY6" fmla="*/ 538175 h 897435"/>
                    <a:gd name="connsiteX7" fmla="*/ 106164 w 1444539"/>
                    <a:gd name="connsiteY7" fmla="*/ 227088 h 897435"/>
                    <a:gd name="connsiteX8" fmla="*/ 1389 w 1444539"/>
                    <a:gd name="connsiteY8" fmla="*/ 372344 h 897435"/>
                    <a:gd name="connsiteX0" fmla="*/ 1389 w 1444539"/>
                    <a:gd name="connsiteY0" fmla="*/ 372343 h 897434"/>
                    <a:gd name="connsiteX1" fmla="*/ 34726 w 1444539"/>
                    <a:gd name="connsiteY1" fmla="*/ 477118 h 897434"/>
                    <a:gd name="connsiteX2" fmla="*/ 232370 w 1444539"/>
                    <a:gd name="connsiteY2" fmla="*/ 517600 h 897434"/>
                    <a:gd name="connsiteX3" fmla="*/ 1132482 w 1444539"/>
                    <a:gd name="connsiteY3" fmla="*/ 698575 h 897434"/>
                    <a:gd name="connsiteX4" fmla="*/ 1342032 w 1444539"/>
                    <a:gd name="connsiteY4" fmla="*/ 896218 h 897434"/>
                    <a:gd name="connsiteX5" fmla="*/ 1434901 w 1444539"/>
                    <a:gd name="connsiteY5" fmla="*/ 765250 h 897434"/>
                    <a:gd name="connsiteX6" fmla="*/ 1365522 w 1444539"/>
                    <a:gd name="connsiteY6" fmla="*/ 538175 h 897434"/>
                    <a:gd name="connsiteX7" fmla="*/ 106164 w 1444539"/>
                    <a:gd name="connsiteY7" fmla="*/ 227087 h 897434"/>
                    <a:gd name="connsiteX8" fmla="*/ 1389 w 1444539"/>
                    <a:gd name="connsiteY8" fmla="*/ 372343 h 897434"/>
                    <a:gd name="connsiteX0" fmla="*/ 1389 w 1444539"/>
                    <a:gd name="connsiteY0" fmla="*/ 386258 h 911349"/>
                    <a:gd name="connsiteX1" fmla="*/ 34726 w 1444539"/>
                    <a:gd name="connsiteY1" fmla="*/ 491033 h 911349"/>
                    <a:gd name="connsiteX2" fmla="*/ 232370 w 1444539"/>
                    <a:gd name="connsiteY2" fmla="*/ 531515 h 911349"/>
                    <a:gd name="connsiteX3" fmla="*/ 1132482 w 1444539"/>
                    <a:gd name="connsiteY3" fmla="*/ 712490 h 911349"/>
                    <a:gd name="connsiteX4" fmla="*/ 1342032 w 1444539"/>
                    <a:gd name="connsiteY4" fmla="*/ 910133 h 911349"/>
                    <a:gd name="connsiteX5" fmla="*/ 1434901 w 1444539"/>
                    <a:gd name="connsiteY5" fmla="*/ 779165 h 911349"/>
                    <a:gd name="connsiteX6" fmla="*/ 1365522 w 1444539"/>
                    <a:gd name="connsiteY6" fmla="*/ 552090 h 911349"/>
                    <a:gd name="connsiteX7" fmla="*/ 106164 w 1444539"/>
                    <a:gd name="connsiteY7" fmla="*/ 241002 h 911349"/>
                    <a:gd name="connsiteX8" fmla="*/ 1389 w 1444539"/>
                    <a:gd name="connsiteY8" fmla="*/ 386258 h 911349"/>
                    <a:gd name="connsiteX0" fmla="*/ 1389 w 1444539"/>
                    <a:gd name="connsiteY0" fmla="*/ 531142 h 1056233"/>
                    <a:gd name="connsiteX1" fmla="*/ 34726 w 1444539"/>
                    <a:gd name="connsiteY1" fmla="*/ 635917 h 1056233"/>
                    <a:gd name="connsiteX2" fmla="*/ 232370 w 1444539"/>
                    <a:gd name="connsiteY2" fmla="*/ 676399 h 1056233"/>
                    <a:gd name="connsiteX3" fmla="*/ 1132482 w 1444539"/>
                    <a:gd name="connsiteY3" fmla="*/ 857374 h 1056233"/>
                    <a:gd name="connsiteX4" fmla="*/ 1342032 w 1444539"/>
                    <a:gd name="connsiteY4" fmla="*/ 1055017 h 1056233"/>
                    <a:gd name="connsiteX5" fmla="*/ 1434901 w 1444539"/>
                    <a:gd name="connsiteY5" fmla="*/ 924049 h 1056233"/>
                    <a:gd name="connsiteX6" fmla="*/ 1365522 w 1444539"/>
                    <a:gd name="connsiteY6" fmla="*/ 696974 h 1056233"/>
                    <a:gd name="connsiteX7" fmla="*/ 106164 w 1444539"/>
                    <a:gd name="connsiteY7" fmla="*/ 385886 h 1056233"/>
                    <a:gd name="connsiteX8" fmla="*/ 1389 w 1444539"/>
                    <a:gd name="connsiteY8" fmla="*/ 531142 h 1056233"/>
                    <a:gd name="connsiteX0" fmla="*/ 1389 w 1444539"/>
                    <a:gd name="connsiteY0" fmla="*/ 531142 h 1063761"/>
                    <a:gd name="connsiteX1" fmla="*/ 34726 w 1444539"/>
                    <a:gd name="connsiteY1" fmla="*/ 635917 h 1063761"/>
                    <a:gd name="connsiteX2" fmla="*/ 232370 w 1444539"/>
                    <a:gd name="connsiteY2" fmla="*/ 676399 h 1063761"/>
                    <a:gd name="connsiteX3" fmla="*/ 1132482 w 1444539"/>
                    <a:gd name="connsiteY3" fmla="*/ 857374 h 1063761"/>
                    <a:gd name="connsiteX4" fmla="*/ 1342032 w 1444539"/>
                    <a:gd name="connsiteY4" fmla="*/ 1055017 h 1063761"/>
                    <a:gd name="connsiteX5" fmla="*/ 1434901 w 1444539"/>
                    <a:gd name="connsiteY5" fmla="*/ 924049 h 1063761"/>
                    <a:gd name="connsiteX6" fmla="*/ 1365522 w 1444539"/>
                    <a:gd name="connsiteY6" fmla="*/ 696974 h 1063761"/>
                    <a:gd name="connsiteX7" fmla="*/ 106164 w 1444539"/>
                    <a:gd name="connsiteY7" fmla="*/ 385886 h 1063761"/>
                    <a:gd name="connsiteX8" fmla="*/ 1389 w 1444539"/>
                    <a:gd name="connsiteY8" fmla="*/ 531142 h 1063761"/>
                    <a:gd name="connsiteX0" fmla="*/ 1389 w 1444539"/>
                    <a:gd name="connsiteY0" fmla="*/ 531142 h 1063761"/>
                    <a:gd name="connsiteX1" fmla="*/ 34726 w 1444539"/>
                    <a:gd name="connsiteY1" fmla="*/ 635917 h 1063761"/>
                    <a:gd name="connsiteX2" fmla="*/ 232370 w 1444539"/>
                    <a:gd name="connsiteY2" fmla="*/ 676399 h 1063761"/>
                    <a:gd name="connsiteX3" fmla="*/ 1132482 w 1444539"/>
                    <a:gd name="connsiteY3" fmla="*/ 857374 h 1063761"/>
                    <a:gd name="connsiteX4" fmla="*/ 1342032 w 1444539"/>
                    <a:gd name="connsiteY4" fmla="*/ 1055017 h 1063761"/>
                    <a:gd name="connsiteX5" fmla="*/ 1434901 w 1444539"/>
                    <a:gd name="connsiteY5" fmla="*/ 924049 h 1063761"/>
                    <a:gd name="connsiteX6" fmla="*/ 1365522 w 1444539"/>
                    <a:gd name="connsiteY6" fmla="*/ 696974 h 1063761"/>
                    <a:gd name="connsiteX7" fmla="*/ 106164 w 1444539"/>
                    <a:gd name="connsiteY7" fmla="*/ 385886 h 1063761"/>
                    <a:gd name="connsiteX8" fmla="*/ 1389 w 1444539"/>
                    <a:gd name="connsiteY8" fmla="*/ 531142 h 1063761"/>
                    <a:gd name="connsiteX0" fmla="*/ 1389 w 1444539"/>
                    <a:gd name="connsiteY0" fmla="*/ 531142 h 1063761"/>
                    <a:gd name="connsiteX1" fmla="*/ 34726 w 1444539"/>
                    <a:gd name="connsiteY1" fmla="*/ 635917 h 1063761"/>
                    <a:gd name="connsiteX2" fmla="*/ 232370 w 1444539"/>
                    <a:gd name="connsiteY2" fmla="*/ 676399 h 1063761"/>
                    <a:gd name="connsiteX3" fmla="*/ 1132482 w 1444539"/>
                    <a:gd name="connsiteY3" fmla="*/ 857374 h 1063761"/>
                    <a:gd name="connsiteX4" fmla="*/ 1342032 w 1444539"/>
                    <a:gd name="connsiteY4" fmla="*/ 1055017 h 1063761"/>
                    <a:gd name="connsiteX5" fmla="*/ 1434901 w 1444539"/>
                    <a:gd name="connsiteY5" fmla="*/ 924049 h 1063761"/>
                    <a:gd name="connsiteX6" fmla="*/ 1365522 w 1444539"/>
                    <a:gd name="connsiteY6" fmla="*/ 696974 h 1063761"/>
                    <a:gd name="connsiteX7" fmla="*/ 106164 w 1444539"/>
                    <a:gd name="connsiteY7" fmla="*/ 385886 h 1063761"/>
                    <a:gd name="connsiteX8" fmla="*/ 1389 w 1444539"/>
                    <a:gd name="connsiteY8" fmla="*/ 531142 h 1063761"/>
                    <a:gd name="connsiteX0" fmla="*/ 1389 w 1444539"/>
                    <a:gd name="connsiteY0" fmla="*/ 531142 h 1063761"/>
                    <a:gd name="connsiteX1" fmla="*/ 34726 w 1444539"/>
                    <a:gd name="connsiteY1" fmla="*/ 635917 h 1063761"/>
                    <a:gd name="connsiteX2" fmla="*/ 232370 w 1444539"/>
                    <a:gd name="connsiteY2" fmla="*/ 676399 h 1063761"/>
                    <a:gd name="connsiteX3" fmla="*/ 1132482 w 1444539"/>
                    <a:gd name="connsiteY3" fmla="*/ 857374 h 1063761"/>
                    <a:gd name="connsiteX4" fmla="*/ 1342032 w 1444539"/>
                    <a:gd name="connsiteY4" fmla="*/ 1055017 h 1063761"/>
                    <a:gd name="connsiteX5" fmla="*/ 1434901 w 1444539"/>
                    <a:gd name="connsiteY5" fmla="*/ 924049 h 1063761"/>
                    <a:gd name="connsiteX6" fmla="*/ 1365522 w 1444539"/>
                    <a:gd name="connsiteY6" fmla="*/ 696974 h 1063761"/>
                    <a:gd name="connsiteX7" fmla="*/ 106164 w 1444539"/>
                    <a:gd name="connsiteY7" fmla="*/ 385886 h 1063761"/>
                    <a:gd name="connsiteX8" fmla="*/ 1389 w 1444539"/>
                    <a:gd name="connsiteY8" fmla="*/ 531142 h 1063761"/>
                    <a:gd name="connsiteX0" fmla="*/ 1389 w 1444539"/>
                    <a:gd name="connsiteY0" fmla="*/ 531142 h 1063761"/>
                    <a:gd name="connsiteX1" fmla="*/ 34726 w 1444539"/>
                    <a:gd name="connsiteY1" fmla="*/ 635917 h 1063761"/>
                    <a:gd name="connsiteX2" fmla="*/ 232370 w 1444539"/>
                    <a:gd name="connsiteY2" fmla="*/ 676399 h 1063761"/>
                    <a:gd name="connsiteX3" fmla="*/ 1132482 w 1444539"/>
                    <a:gd name="connsiteY3" fmla="*/ 857374 h 1063761"/>
                    <a:gd name="connsiteX4" fmla="*/ 1342032 w 1444539"/>
                    <a:gd name="connsiteY4" fmla="*/ 1055017 h 1063761"/>
                    <a:gd name="connsiteX5" fmla="*/ 1434901 w 1444539"/>
                    <a:gd name="connsiteY5" fmla="*/ 924049 h 1063761"/>
                    <a:gd name="connsiteX6" fmla="*/ 1365522 w 1444539"/>
                    <a:gd name="connsiteY6" fmla="*/ 696974 h 1063761"/>
                    <a:gd name="connsiteX7" fmla="*/ 106164 w 1444539"/>
                    <a:gd name="connsiteY7" fmla="*/ 385886 h 1063761"/>
                    <a:gd name="connsiteX8" fmla="*/ 1389 w 1444539"/>
                    <a:gd name="connsiteY8" fmla="*/ 531142 h 1063761"/>
                    <a:gd name="connsiteX0" fmla="*/ 1389 w 1447168"/>
                    <a:gd name="connsiteY0" fmla="*/ 531142 h 1063761"/>
                    <a:gd name="connsiteX1" fmla="*/ 34726 w 1447168"/>
                    <a:gd name="connsiteY1" fmla="*/ 635917 h 1063761"/>
                    <a:gd name="connsiteX2" fmla="*/ 232370 w 1447168"/>
                    <a:gd name="connsiteY2" fmla="*/ 676399 h 1063761"/>
                    <a:gd name="connsiteX3" fmla="*/ 1132482 w 1447168"/>
                    <a:gd name="connsiteY3" fmla="*/ 857374 h 1063761"/>
                    <a:gd name="connsiteX4" fmla="*/ 1342032 w 1447168"/>
                    <a:gd name="connsiteY4" fmla="*/ 1055017 h 1063761"/>
                    <a:gd name="connsiteX5" fmla="*/ 1437530 w 1447168"/>
                    <a:gd name="connsiteY5" fmla="*/ 912998 h 1063761"/>
                    <a:gd name="connsiteX6" fmla="*/ 1365522 w 1447168"/>
                    <a:gd name="connsiteY6" fmla="*/ 696974 h 1063761"/>
                    <a:gd name="connsiteX7" fmla="*/ 106164 w 1447168"/>
                    <a:gd name="connsiteY7" fmla="*/ 385886 h 1063761"/>
                    <a:gd name="connsiteX8" fmla="*/ 1389 w 1447168"/>
                    <a:gd name="connsiteY8" fmla="*/ 531142 h 1063761"/>
                    <a:gd name="connsiteX0" fmla="*/ 1389 w 1447168"/>
                    <a:gd name="connsiteY0" fmla="*/ 531142 h 1063761"/>
                    <a:gd name="connsiteX1" fmla="*/ 34726 w 1447168"/>
                    <a:gd name="connsiteY1" fmla="*/ 635917 h 1063761"/>
                    <a:gd name="connsiteX2" fmla="*/ 232370 w 1447168"/>
                    <a:gd name="connsiteY2" fmla="*/ 676399 h 1063761"/>
                    <a:gd name="connsiteX3" fmla="*/ 1132482 w 1447168"/>
                    <a:gd name="connsiteY3" fmla="*/ 857374 h 1063761"/>
                    <a:gd name="connsiteX4" fmla="*/ 1342032 w 1447168"/>
                    <a:gd name="connsiteY4" fmla="*/ 1055017 h 1063761"/>
                    <a:gd name="connsiteX5" fmla="*/ 1437530 w 1447168"/>
                    <a:gd name="connsiteY5" fmla="*/ 912998 h 1063761"/>
                    <a:gd name="connsiteX6" fmla="*/ 1365522 w 1447168"/>
                    <a:gd name="connsiteY6" fmla="*/ 696974 h 1063761"/>
                    <a:gd name="connsiteX7" fmla="*/ 106164 w 1447168"/>
                    <a:gd name="connsiteY7" fmla="*/ 385886 h 1063761"/>
                    <a:gd name="connsiteX8" fmla="*/ 1389 w 1447168"/>
                    <a:gd name="connsiteY8" fmla="*/ 531142 h 1063761"/>
                    <a:gd name="connsiteX0" fmla="*/ 1389 w 1447167"/>
                    <a:gd name="connsiteY0" fmla="*/ 531142 h 1063761"/>
                    <a:gd name="connsiteX1" fmla="*/ 34726 w 1447167"/>
                    <a:gd name="connsiteY1" fmla="*/ 635917 h 1063761"/>
                    <a:gd name="connsiteX2" fmla="*/ 232370 w 1447167"/>
                    <a:gd name="connsiteY2" fmla="*/ 676399 h 1063761"/>
                    <a:gd name="connsiteX3" fmla="*/ 1132482 w 1447167"/>
                    <a:gd name="connsiteY3" fmla="*/ 857374 h 1063761"/>
                    <a:gd name="connsiteX4" fmla="*/ 1342032 w 1447167"/>
                    <a:gd name="connsiteY4" fmla="*/ 1055017 h 1063761"/>
                    <a:gd name="connsiteX5" fmla="*/ 1437529 w 1447167"/>
                    <a:gd name="connsiteY5" fmla="*/ 912998 h 1063761"/>
                    <a:gd name="connsiteX6" fmla="*/ 1365522 w 1447167"/>
                    <a:gd name="connsiteY6" fmla="*/ 696974 h 1063761"/>
                    <a:gd name="connsiteX7" fmla="*/ 106164 w 1447167"/>
                    <a:gd name="connsiteY7" fmla="*/ 385886 h 1063761"/>
                    <a:gd name="connsiteX8" fmla="*/ 1389 w 1447167"/>
                    <a:gd name="connsiteY8" fmla="*/ 531142 h 1063761"/>
                    <a:gd name="connsiteX0" fmla="*/ 1389 w 1447167"/>
                    <a:gd name="connsiteY0" fmla="*/ 531142 h 1063761"/>
                    <a:gd name="connsiteX1" fmla="*/ 34726 w 1447167"/>
                    <a:gd name="connsiteY1" fmla="*/ 635917 h 1063761"/>
                    <a:gd name="connsiteX2" fmla="*/ 232370 w 1447167"/>
                    <a:gd name="connsiteY2" fmla="*/ 676399 h 1063761"/>
                    <a:gd name="connsiteX3" fmla="*/ 1132482 w 1447167"/>
                    <a:gd name="connsiteY3" fmla="*/ 857374 h 1063761"/>
                    <a:gd name="connsiteX4" fmla="*/ 1342032 w 1447167"/>
                    <a:gd name="connsiteY4" fmla="*/ 1055017 h 1063761"/>
                    <a:gd name="connsiteX5" fmla="*/ 1437529 w 1447167"/>
                    <a:gd name="connsiteY5" fmla="*/ 912998 h 1063761"/>
                    <a:gd name="connsiteX6" fmla="*/ 1365522 w 1447167"/>
                    <a:gd name="connsiteY6" fmla="*/ 696974 h 1063761"/>
                    <a:gd name="connsiteX7" fmla="*/ 106164 w 1447167"/>
                    <a:gd name="connsiteY7" fmla="*/ 385886 h 1063761"/>
                    <a:gd name="connsiteX8" fmla="*/ 1389 w 1447167"/>
                    <a:gd name="connsiteY8" fmla="*/ 531142 h 1063761"/>
                    <a:gd name="connsiteX0" fmla="*/ 221799 w 1562802"/>
                    <a:gd name="connsiteY0" fmla="*/ 385886 h 1063761"/>
                    <a:gd name="connsiteX1" fmla="*/ 150361 w 1562802"/>
                    <a:gd name="connsiteY1" fmla="*/ 635917 h 1063761"/>
                    <a:gd name="connsiteX2" fmla="*/ 348005 w 1562802"/>
                    <a:gd name="connsiteY2" fmla="*/ 676399 h 1063761"/>
                    <a:gd name="connsiteX3" fmla="*/ 1248117 w 1562802"/>
                    <a:gd name="connsiteY3" fmla="*/ 857374 h 1063761"/>
                    <a:gd name="connsiteX4" fmla="*/ 1457667 w 1562802"/>
                    <a:gd name="connsiteY4" fmla="*/ 1055017 h 1063761"/>
                    <a:gd name="connsiteX5" fmla="*/ 1553164 w 1562802"/>
                    <a:gd name="connsiteY5" fmla="*/ 912998 h 1063761"/>
                    <a:gd name="connsiteX6" fmla="*/ 1481157 w 1562802"/>
                    <a:gd name="connsiteY6" fmla="*/ 696974 h 1063761"/>
                    <a:gd name="connsiteX7" fmla="*/ 221799 w 1562802"/>
                    <a:gd name="connsiteY7" fmla="*/ 385886 h 1063761"/>
                    <a:gd name="connsiteX0" fmla="*/ 135962 w 1476965"/>
                    <a:gd name="connsiteY0" fmla="*/ 385886 h 1063761"/>
                    <a:gd name="connsiteX1" fmla="*/ 64524 w 1476965"/>
                    <a:gd name="connsiteY1" fmla="*/ 635917 h 1063761"/>
                    <a:gd name="connsiteX2" fmla="*/ 262168 w 1476965"/>
                    <a:gd name="connsiteY2" fmla="*/ 676399 h 1063761"/>
                    <a:gd name="connsiteX3" fmla="*/ 1162280 w 1476965"/>
                    <a:gd name="connsiteY3" fmla="*/ 857374 h 1063761"/>
                    <a:gd name="connsiteX4" fmla="*/ 1371830 w 1476965"/>
                    <a:gd name="connsiteY4" fmla="*/ 1055017 h 1063761"/>
                    <a:gd name="connsiteX5" fmla="*/ 1467327 w 1476965"/>
                    <a:gd name="connsiteY5" fmla="*/ 912998 h 1063761"/>
                    <a:gd name="connsiteX6" fmla="*/ 1395320 w 1476965"/>
                    <a:gd name="connsiteY6" fmla="*/ 696974 h 1063761"/>
                    <a:gd name="connsiteX7" fmla="*/ 135962 w 1476965"/>
                    <a:gd name="connsiteY7" fmla="*/ 385886 h 1063761"/>
                    <a:gd name="connsiteX0" fmla="*/ 119752 w 1460755"/>
                    <a:gd name="connsiteY0" fmla="*/ 385886 h 1063761"/>
                    <a:gd name="connsiteX1" fmla="*/ 48314 w 1460755"/>
                    <a:gd name="connsiteY1" fmla="*/ 635917 h 1063761"/>
                    <a:gd name="connsiteX2" fmla="*/ 245958 w 1460755"/>
                    <a:gd name="connsiteY2" fmla="*/ 676399 h 1063761"/>
                    <a:gd name="connsiteX3" fmla="*/ 1146070 w 1460755"/>
                    <a:gd name="connsiteY3" fmla="*/ 857374 h 1063761"/>
                    <a:gd name="connsiteX4" fmla="*/ 1355620 w 1460755"/>
                    <a:gd name="connsiteY4" fmla="*/ 1055017 h 1063761"/>
                    <a:gd name="connsiteX5" fmla="*/ 1451117 w 1460755"/>
                    <a:gd name="connsiteY5" fmla="*/ 912998 h 1063761"/>
                    <a:gd name="connsiteX6" fmla="*/ 1379110 w 1460755"/>
                    <a:gd name="connsiteY6" fmla="*/ 696974 h 1063761"/>
                    <a:gd name="connsiteX7" fmla="*/ 119752 w 1460755"/>
                    <a:gd name="connsiteY7" fmla="*/ 385886 h 1063761"/>
                    <a:gd name="connsiteX0" fmla="*/ 122877 w 1463880"/>
                    <a:gd name="connsiteY0" fmla="*/ 385886 h 1063761"/>
                    <a:gd name="connsiteX1" fmla="*/ 51439 w 1463880"/>
                    <a:gd name="connsiteY1" fmla="*/ 635917 h 1063761"/>
                    <a:gd name="connsiteX2" fmla="*/ 249083 w 1463880"/>
                    <a:gd name="connsiteY2" fmla="*/ 676399 h 1063761"/>
                    <a:gd name="connsiteX3" fmla="*/ 1149195 w 1463880"/>
                    <a:gd name="connsiteY3" fmla="*/ 857374 h 1063761"/>
                    <a:gd name="connsiteX4" fmla="*/ 1358745 w 1463880"/>
                    <a:gd name="connsiteY4" fmla="*/ 1055017 h 1063761"/>
                    <a:gd name="connsiteX5" fmla="*/ 1454242 w 1463880"/>
                    <a:gd name="connsiteY5" fmla="*/ 912998 h 1063761"/>
                    <a:gd name="connsiteX6" fmla="*/ 1382235 w 1463880"/>
                    <a:gd name="connsiteY6" fmla="*/ 696974 h 1063761"/>
                    <a:gd name="connsiteX7" fmla="*/ 122877 w 1463880"/>
                    <a:gd name="connsiteY7" fmla="*/ 385886 h 1063761"/>
                    <a:gd name="connsiteX0" fmla="*/ 122877 w 1463880"/>
                    <a:gd name="connsiteY0" fmla="*/ 385886 h 1063761"/>
                    <a:gd name="connsiteX1" fmla="*/ 51439 w 1463880"/>
                    <a:gd name="connsiteY1" fmla="*/ 635917 h 1063761"/>
                    <a:gd name="connsiteX2" fmla="*/ 249083 w 1463880"/>
                    <a:gd name="connsiteY2" fmla="*/ 676399 h 1063761"/>
                    <a:gd name="connsiteX3" fmla="*/ 1149195 w 1463880"/>
                    <a:gd name="connsiteY3" fmla="*/ 857374 h 1063761"/>
                    <a:gd name="connsiteX4" fmla="*/ 1358745 w 1463880"/>
                    <a:gd name="connsiteY4" fmla="*/ 1055017 h 1063761"/>
                    <a:gd name="connsiteX5" fmla="*/ 1454242 w 1463880"/>
                    <a:gd name="connsiteY5" fmla="*/ 912998 h 1063761"/>
                    <a:gd name="connsiteX6" fmla="*/ 1382235 w 1463880"/>
                    <a:gd name="connsiteY6" fmla="*/ 696974 h 1063761"/>
                    <a:gd name="connsiteX7" fmla="*/ 122877 w 1463880"/>
                    <a:gd name="connsiteY7" fmla="*/ 385886 h 1063761"/>
                    <a:gd name="connsiteX0" fmla="*/ 122877 w 1463880"/>
                    <a:gd name="connsiteY0" fmla="*/ 385886 h 1063761"/>
                    <a:gd name="connsiteX1" fmla="*/ 51439 w 1463880"/>
                    <a:gd name="connsiteY1" fmla="*/ 635917 h 1063761"/>
                    <a:gd name="connsiteX2" fmla="*/ 249083 w 1463880"/>
                    <a:gd name="connsiteY2" fmla="*/ 676399 h 1063761"/>
                    <a:gd name="connsiteX3" fmla="*/ 1149195 w 1463880"/>
                    <a:gd name="connsiteY3" fmla="*/ 857374 h 1063761"/>
                    <a:gd name="connsiteX4" fmla="*/ 1358745 w 1463880"/>
                    <a:gd name="connsiteY4" fmla="*/ 1055017 h 1063761"/>
                    <a:gd name="connsiteX5" fmla="*/ 1454242 w 1463880"/>
                    <a:gd name="connsiteY5" fmla="*/ 912998 h 1063761"/>
                    <a:gd name="connsiteX6" fmla="*/ 1382235 w 1463880"/>
                    <a:gd name="connsiteY6" fmla="*/ 696974 h 1063761"/>
                    <a:gd name="connsiteX7" fmla="*/ 122877 w 1463880"/>
                    <a:gd name="connsiteY7" fmla="*/ 385886 h 1063761"/>
                    <a:gd name="connsiteX0" fmla="*/ 122877 w 1463880"/>
                    <a:gd name="connsiteY0" fmla="*/ 385886 h 1063761"/>
                    <a:gd name="connsiteX1" fmla="*/ 51439 w 1463880"/>
                    <a:gd name="connsiteY1" fmla="*/ 635917 h 1063761"/>
                    <a:gd name="connsiteX2" fmla="*/ 249083 w 1463880"/>
                    <a:gd name="connsiteY2" fmla="*/ 676399 h 1063761"/>
                    <a:gd name="connsiteX3" fmla="*/ 1149195 w 1463880"/>
                    <a:gd name="connsiteY3" fmla="*/ 857374 h 1063761"/>
                    <a:gd name="connsiteX4" fmla="*/ 1358745 w 1463880"/>
                    <a:gd name="connsiteY4" fmla="*/ 1055017 h 1063761"/>
                    <a:gd name="connsiteX5" fmla="*/ 1454242 w 1463880"/>
                    <a:gd name="connsiteY5" fmla="*/ 912998 h 1063761"/>
                    <a:gd name="connsiteX6" fmla="*/ 1382235 w 1463880"/>
                    <a:gd name="connsiteY6" fmla="*/ 696974 h 1063761"/>
                    <a:gd name="connsiteX7" fmla="*/ 122877 w 1463880"/>
                    <a:gd name="connsiteY7" fmla="*/ 385886 h 1063761"/>
                    <a:gd name="connsiteX0" fmla="*/ 122877 w 1463880"/>
                    <a:gd name="connsiteY0" fmla="*/ 385886 h 1063761"/>
                    <a:gd name="connsiteX1" fmla="*/ 51439 w 1463880"/>
                    <a:gd name="connsiteY1" fmla="*/ 635917 h 1063761"/>
                    <a:gd name="connsiteX2" fmla="*/ 249083 w 1463880"/>
                    <a:gd name="connsiteY2" fmla="*/ 676399 h 1063761"/>
                    <a:gd name="connsiteX3" fmla="*/ 1149195 w 1463880"/>
                    <a:gd name="connsiteY3" fmla="*/ 857374 h 1063761"/>
                    <a:gd name="connsiteX4" fmla="*/ 1358745 w 1463880"/>
                    <a:gd name="connsiteY4" fmla="*/ 1055017 h 1063761"/>
                    <a:gd name="connsiteX5" fmla="*/ 1454242 w 1463880"/>
                    <a:gd name="connsiteY5" fmla="*/ 912998 h 1063761"/>
                    <a:gd name="connsiteX6" fmla="*/ 1382235 w 1463880"/>
                    <a:gd name="connsiteY6" fmla="*/ 696974 h 1063761"/>
                    <a:gd name="connsiteX7" fmla="*/ 122877 w 1463880"/>
                    <a:gd name="connsiteY7" fmla="*/ 385886 h 1063761"/>
                    <a:gd name="connsiteX0" fmla="*/ 125946 w 1466949"/>
                    <a:gd name="connsiteY0" fmla="*/ 385886 h 1063761"/>
                    <a:gd name="connsiteX1" fmla="*/ 54508 w 1466949"/>
                    <a:gd name="connsiteY1" fmla="*/ 635917 h 1063761"/>
                    <a:gd name="connsiteX2" fmla="*/ 252152 w 1466949"/>
                    <a:gd name="connsiteY2" fmla="*/ 676399 h 1063761"/>
                    <a:gd name="connsiteX3" fmla="*/ 1152264 w 1466949"/>
                    <a:gd name="connsiteY3" fmla="*/ 857374 h 1063761"/>
                    <a:gd name="connsiteX4" fmla="*/ 1361814 w 1466949"/>
                    <a:gd name="connsiteY4" fmla="*/ 1055017 h 1063761"/>
                    <a:gd name="connsiteX5" fmla="*/ 1457311 w 1466949"/>
                    <a:gd name="connsiteY5" fmla="*/ 912998 h 1063761"/>
                    <a:gd name="connsiteX6" fmla="*/ 1385304 w 1466949"/>
                    <a:gd name="connsiteY6" fmla="*/ 696974 h 1063761"/>
                    <a:gd name="connsiteX7" fmla="*/ 125946 w 1466949"/>
                    <a:gd name="connsiteY7" fmla="*/ 385886 h 1063761"/>
                    <a:gd name="connsiteX0" fmla="*/ 122877 w 1463880"/>
                    <a:gd name="connsiteY0" fmla="*/ 385886 h 1063761"/>
                    <a:gd name="connsiteX1" fmla="*/ 51439 w 1463880"/>
                    <a:gd name="connsiteY1" fmla="*/ 635917 h 1063761"/>
                    <a:gd name="connsiteX2" fmla="*/ 249083 w 1463880"/>
                    <a:gd name="connsiteY2" fmla="*/ 676399 h 1063761"/>
                    <a:gd name="connsiteX3" fmla="*/ 1149195 w 1463880"/>
                    <a:gd name="connsiteY3" fmla="*/ 857374 h 1063761"/>
                    <a:gd name="connsiteX4" fmla="*/ 1358745 w 1463880"/>
                    <a:gd name="connsiteY4" fmla="*/ 1055017 h 1063761"/>
                    <a:gd name="connsiteX5" fmla="*/ 1454242 w 1463880"/>
                    <a:gd name="connsiteY5" fmla="*/ 912998 h 1063761"/>
                    <a:gd name="connsiteX6" fmla="*/ 1382235 w 1463880"/>
                    <a:gd name="connsiteY6" fmla="*/ 696974 h 1063761"/>
                    <a:gd name="connsiteX7" fmla="*/ 122877 w 1463880"/>
                    <a:gd name="connsiteY7" fmla="*/ 385886 h 1063761"/>
                    <a:gd name="connsiteX0" fmla="*/ 122877 w 1463880"/>
                    <a:gd name="connsiteY0" fmla="*/ 385886 h 1063761"/>
                    <a:gd name="connsiteX1" fmla="*/ 51439 w 1463880"/>
                    <a:gd name="connsiteY1" fmla="*/ 635917 h 1063761"/>
                    <a:gd name="connsiteX2" fmla="*/ 249083 w 1463880"/>
                    <a:gd name="connsiteY2" fmla="*/ 676399 h 1063761"/>
                    <a:gd name="connsiteX3" fmla="*/ 1149195 w 1463880"/>
                    <a:gd name="connsiteY3" fmla="*/ 857374 h 1063761"/>
                    <a:gd name="connsiteX4" fmla="*/ 1358745 w 1463880"/>
                    <a:gd name="connsiteY4" fmla="*/ 1055017 h 1063761"/>
                    <a:gd name="connsiteX5" fmla="*/ 1454242 w 1463880"/>
                    <a:gd name="connsiteY5" fmla="*/ 912998 h 1063761"/>
                    <a:gd name="connsiteX6" fmla="*/ 1382235 w 1463880"/>
                    <a:gd name="connsiteY6" fmla="*/ 696974 h 1063761"/>
                    <a:gd name="connsiteX7" fmla="*/ 122877 w 1463880"/>
                    <a:gd name="connsiteY7" fmla="*/ 385886 h 1063761"/>
                    <a:gd name="connsiteX0" fmla="*/ 122877 w 1463880"/>
                    <a:gd name="connsiteY0" fmla="*/ 385886 h 1063761"/>
                    <a:gd name="connsiteX1" fmla="*/ 51439 w 1463880"/>
                    <a:gd name="connsiteY1" fmla="*/ 635917 h 1063761"/>
                    <a:gd name="connsiteX2" fmla="*/ 249083 w 1463880"/>
                    <a:gd name="connsiteY2" fmla="*/ 676399 h 1063761"/>
                    <a:gd name="connsiteX3" fmla="*/ 1149195 w 1463880"/>
                    <a:gd name="connsiteY3" fmla="*/ 857374 h 1063761"/>
                    <a:gd name="connsiteX4" fmla="*/ 1358745 w 1463880"/>
                    <a:gd name="connsiteY4" fmla="*/ 1055017 h 1063761"/>
                    <a:gd name="connsiteX5" fmla="*/ 1454242 w 1463880"/>
                    <a:gd name="connsiteY5" fmla="*/ 912998 h 1063761"/>
                    <a:gd name="connsiteX6" fmla="*/ 1382235 w 1463880"/>
                    <a:gd name="connsiteY6" fmla="*/ 696974 h 1063761"/>
                    <a:gd name="connsiteX7" fmla="*/ 122877 w 1463880"/>
                    <a:gd name="connsiteY7" fmla="*/ 385886 h 1063761"/>
                    <a:gd name="connsiteX0" fmla="*/ 122877 w 1463880"/>
                    <a:gd name="connsiteY0" fmla="*/ 385886 h 1063761"/>
                    <a:gd name="connsiteX1" fmla="*/ 51439 w 1463880"/>
                    <a:gd name="connsiteY1" fmla="*/ 635917 h 1063761"/>
                    <a:gd name="connsiteX2" fmla="*/ 249083 w 1463880"/>
                    <a:gd name="connsiteY2" fmla="*/ 676399 h 1063761"/>
                    <a:gd name="connsiteX3" fmla="*/ 1149195 w 1463880"/>
                    <a:gd name="connsiteY3" fmla="*/ 857374 h 1063761"/>
                    <a:gd name="connsiteX4" fmla="*/ 1358745 w 1463880"/>
                    <a:gd name="connsiteY4" fmla="*/ 1055017 h 1063761"/>
                    <a:gd name="connsiteX5" fmla="*/ 1454242 w 1463880"/>
                    <a:gd name="connsiteY5" fmla="*/ 912998 h 1063761"/>
                    <a:gd name="connsiteX6" fmla="*/ 1382235 w 1463880"/>
                    <a:gd name="connsiteY6" fmla="*/ 696974 h 1063761"/>
                    <a:gd name="connsiteX7" fmla="*/ 122877 w 1463880"/>
                    <a:gd name="connsiteY7" fmla="*/ 385886 h 1063761"/>
                    <a:gd name="connsiteX0" fmla="*/ 122877 w 1463880"/>
                    <a:gd name="connsiteY0" fmla="*/ 385886 h 1063761"/>
                    <a:gd name="connsiteX1" fmla="*/ 51439 w 1463880"/>
                    <a:gd name="connsiteY1" fmla="*/ 635917 h 1063761"/>
                    <a:gd name="connsiteX2" fmla="*/ 249083 w 1463880"/>
                    <a:gd name="connsiteY2" fmla="*/ 676399 h 1063761"/>
                    <a:gd name="connsiteX3" fmla="*/ 1149195 w 1463880"/>
                    <a:gd name="connsiteY3" fmla="*/ 857374 h 1063761"/>
                    <a:gd name="connsiteX4" fmla="*/ 1358745 w 1463880"/>
                    <a:gd name="connsiteY4" fmla="*/ 1055017 h 1063761"/>
                    <a:gd name="connsiteX5" fmla="*/ 1454242 w 1463880"/>
                    <a:gd name="connsiteY5" fmla="*/ 912998 h 1063761"/>
                    <a:gd name="connsiteX6" fmla="*/ 1382235 w 1463880"/>
                    <a:gd name="connsiteY6" fmla="*/ 696974 h 1063761"/>
                    <a:gd name="connsiteX7" fmla="*/ 122877 w 1463880"/>
                    <a:gd name="connsiteY7" fmla="*/ 385886 h 1063761"/>
                    <a:gd name="connsiteX0" fmla="*/ 122877 w 1463880"/>
                    <a:gd name="connsiteY0" fmla="*/ 389991 h 1067866"/>
                    <a:gd name="connsiteX1" fmla="*/ 51439 w 1463880"/>
                    <a:gd name="connsiteY1" fmla="*/ 640022 h 1067866"/>
                    <a:gd name="connsiteX2" fmla="*/ 249083 w 1463880"/>
                    <a:gd name="connsiteY2" fmla="*/ 680504 h 1067866"/>
                    <a:gd name="connsiteX3" fmla="*/ 1149195 w 1463880"/>
                    <a:gd name="connsiteY3" fmla="*/ 861479 h 1067866"/>
                    <a:gd name="connsiteX4" fmla="*/ 1358745 w 1463880"/>
                    <a:gd name="connsiteY4" fmla="*/ 1059122 h 1067866"/>
                    <a:gd name="connsiteX5" fmla="*/ 1454242 w 1463880"/>
                    <a:gd name="connsiteY5" fmla="*/ 917103 h 1067866"/>
                    <a:gd name="connsiteX6" fmla="*/ 1382235 w 1463880"/>
                    <a:gd name="connsiteY6" fmla="*/ 701079 h 1067866"/>
                    <a:gd name="connsiteX7" fmla="*/ 122877 w 1463880"/>
                    <a:gd name="connsiteY7" fmla="*/ 389991 h 10678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1463880" h="1067866">
                      <a:moveTo>
                        <a:pt x="122877" y="389991"/>
                      </a:moveTo>
                      <a:cubicBezTo>
                        <a:pt x="0" y="530392"/>
                        <a:pt x="21922" y="581682"/>
                        <a:pt x="51439" y="640022"/>
                      </a:cubicBezTo>
                      <a:cubicBezTo>
                        <a:pt x="80002" y="671326"/>
                        <a:pt x="151428" y="687771"/>
                        <a:pt x="249083" y="680504"/>
                      </a:cubicBezTo>
                      <a:cubicBezTo>
                        <a:pt x="557269" y="675581"/>
                        <a:pt x="877572" y="513023"/>
                        <a:pt x="1149195" y="861479"/>
                      </a:cubicBezTo>
                      <a:cubicBezTo>
                        <a:pt x="1259763" y="1067866"/>
                        <a:pt x="1321566" y="1035274"/>
                        <a:pt x="1358745" y="1059122"/>
                      </a:cubicBezTo>
                      <a:cubicBezTo>
                        <a:pt x="1439535" y="1057672"/>
                        <a:pt x="1463880" y="986866"/>
                        <a:pt x="1454242" y="917103"/>
                      </a:cubicBezTo>
                      <a:cubicBezTo>
                        <a:pt x="1449357" y="864877"/>
                        <a:pt x="1451008" y="805124"/>
                        <a:pt x="1382235" y="701079"/>
                      </a:cubicBezTo>
                      <a:cubicBezTo>
                        <a:pt x="969176" y="0"/>
                        <a:pt x="270391" y="255005"/>
                        <a:pt x="122877" y="389991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chemeClr val="bg1">
                        <a:alpha val="0"/>
                      </a:schemeClr>
                    </a:gs>
                    <a:gs pos="0">
                      <a:schemeClr val="bg1">
                        <a:lumMod val="95000"/>
                        <a:alpha val="51000"/>
                      </a:schemeClr>
                    </a:gs>
                  </a:gsLst>
                  <a:lin ang="5400000" scaled="1"/>
                  <a:tileRect/>
                </a:gradFill>
                <a:ln w="19050">
                  <a:noFill/>
                  <a:headEnd type="oval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0" name="타원 29"/>
                <p:cNvSpPr/>
                <p:nvPr/>
              </p:nvSpPr>
              <p:spPr bwMode="auto">
                <a:xfrm rot="18635110">
                  <a:off x="5879907" y="2968516"/>
                  <a:ext cx="230958" cy="137245"/>
                </a:xfrm>
                <a:prstGeom prst="ellipse">
                  <a:avLst/>
                </a:prstGeom>
                <a:gradFill flip="none" rotWithShape="1">
                  <a:gsLst>
                    <a:gs pos="1500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/>
                </a:p>
              </p:txBody>
            </p:sp>
            <p:sp>
              <p:nvSpPr>
                <p:cNvPr id="31" name="반짝 327"/>
                <p:cNvSpPr/>
                <p:nvPr/>
              </p:nvSpPr>
              <p:spPr>
                <a:xfrm rot="6731452">
                  <a:off x="6272520" y="2330112"/>
                  <a:ext cx="748491" cy="1618989"/>
                </a:xfrm>
                <a:prstGeom prst="moon">
                  <a:avLst>
                    <a:gd name="adj" fmla="val 14214"/>
                  </a:avLst>
                </a:prstGeom>
                <a:gradFill>
                  <a:gsLst>
                    <a:gs pos="23000">
                      <a:schemeClr val="bg1"/>
                    </a:gs>
                    <a:gs pos="63000">
                      <a:srgbClr val="000000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2" name="자유형 31"/>
                <p:cNvSpPr/>
                <p:nvPr/>
              </p:nvSpPr>
              <p:spPr>
                <a:xfrm rot="5772590">
                  <a:off x="6666145" y="3562930"/>
                  <a:ext cx="793294" cy="578689"/>
                </a:xfrm>
                <a:custGeom>
                  <a:avLst/>
                  <a:gdLst>
                    <a:gd name="connsiteX0" fmla="*/ 0 w 1433512"/>
                    <a:gd name="connsiteY0" fmla="*/ 145256 h 669131"/>
                    <a:gd name="connsiteX1" fmla="*/ 33337 w 1433512"/>
                    <a:gd name="connsiteY1" fmla="*/ 250031 h 669131"/>
                    <a:gd name="connsiteX2" fmla="*/ 230981 w 1433512"/>
                    <a:gd name="connsiteY2" fmla="*/ 290513 h 669131"/>
                    <a:gd name="connsiteX3" fmla="*/ 1131093 w 1433512"/>
                    <a:gd name="connsiteY3" fmla="*/ 471488 h 669131"/>
                    <a:gd name="connsiteX4" fmla="*/ 1340643 w 1433512"/>
                    <a:gd name="connsiteY4" fmla="*/ 669131 h 669131"/>
                    <a:gd name="connsiteX5" fmla="*/ 1433512 w 1433512"/>
                    <a:gd name="connsiteY5" fmla="*/ 538163 h 669131"/>
                    <a:gd name="connsiteX6" fmla="*/ 1312068 w 1433512"/>
                    <a:gd name="connsiteY6" fmla="*/ 250031 h 669131"/>
                    <a:gd name="connsiteX7" fmla="*/ 104775 w 1433512"/>
                    <a:gd name="connsiteY7" fmla="*/ 0 h 669131"/>
                    <a:gd name="connsiteX8" fmla="*/ 0 w 1433512"/>
                    <a:gd name="connsiteY8" fmla="*/ 145256 h 669131"/>
                    <a:gd name="connsiteX0" fmla="*/ 0 w 1433512"/>
                    <a:gd name="connsiteY0" fmla="*/ 369478 h 893353"/>
                    <a:gd name="connsiteX1" fmla="*/ 33337 w 1433512"/>
                    <a:gd name="connsiteY1" fmla="*/ 474253 h 893353"/>
                    <a:gd name="connsiteX2" fmla="*/ 230981 w 1433512"/>
                    <a:gd name="connsiteY2" fmla="*/ 514735 h 893353"/>
                    <a:gd name="connsiteX3" fmla="*/ 1131093 w 1433512"/>
                    <a:gd name="connsiteY3" fmla="*/ 695710 h 893353"/>
                    <a:gd name="connsiteX4" fmla="*/ 1340643 w 1433512"/>
                    <a:gd name="connsiteY4" fmla="*/ 893353 h 893353"/>
                    <a:gd name="connsiteX5" fmla="*/ 1433512 w 1433512"/>
                    <a:gd name="connsiteY5" fmla="*/ 762385 h 893353"/>
                    <a:gd name="connsiteX6" fmla="*/ 1312068 w 1433512"/>
                    <a:gd name="connsiteY6" fmla="*/ 474253 h 893353"/>
                    <a:gd name="connsiteX7" fmla="*/ 104775 w 1433512"/>
                    <a:gd name="connsiteY7" fmla="*/ 224222 h 893353"/>
                    <a:gd name="connsiteX8" fmla="*/ 0 w 1433512"/>
                    <a:gd name="connsiteY8" fmla="*/ 369478 h 893353"/>
                    <a:gd name="connsiteX0" fmla="*/ 0 w 1433512"/>
                    <a:gd name="connsiteY0" fmla="*/ 369478 h 893353"/>
                    <a:gd name="connsiteX1" fmla="*/ 33337 w 1433512"/>
                    <a:gd name="connsiteY1" fmla="*/ 474253 h 893353"/>
                    <a:gd name="connsiteX2" fmla="*/ 230981 w 1433512"/>
                    <a:gd name="connsiteY2" fmla="*/ 514735 h 893353"/>
                    <a:gd name="connsiteX3" fmla="*/ 1131093 w 1433512"/>
                    <a:gd name="connsiteY3" fmla="*/ 695710 h 893353"/>
                    <a:gd name="connsiteX4" fmla="*/ 1340643 w 1433512"/>
                    <a:gd name="connsiteY4" fmla="*/ 893353 h 893353"/>
                    <a:gd name="connsiteX5" fmla="*/ 1433512 w 1433512"/>
                    <a:gd name="connsiteY5" fmla="*/ 762385 h 893353"/>
                    <a:gd name="connsiteX6" fmla="*/ 1312068 w 1433512"/>
                    <a:gd name="connsiteY6" fmla="*/ 474253 h 893353"/>
                    <a:gd name="connsiteX7" fmla="*/ 104775 w 1433512"/>
                    <a:gd name="connsiteY7" fmla="*/ 224222 h 893353"/>
                    <a:gd name="connsiteX8" fmla="*/ 0 w 1433512"/>
                    <a:gd name="connsiteY8" fmla="*/ 369478 h 893353"/>
                    <a:gd name="connsiteX0" fmla="*/ 0 w 1433512"/>
                    <a:gd name="connsiteY0" fmla="*/ 369478 h 893353"/>
                    <a:gd name="connsiteX1" fmla="*/ 33337 w 1433512"/>
                    <a:gd name="connsiteY1" fmla="*/ 474253 h 893353"/>
                    <a:gd name="connsiteX2" fmla="*/ 230981 w 1433512"/>
                    <a:gd name="connsiteY2" fmla="*/ 514735 h 893353"/>
                    <a:gd name="connsiteX3" fmla="*/ 1131093 w 1433512"/>
                    <a:gd name="connsiteY3" fmla="*/ 695710 h 893353"/>
                    <a:gd name="connsiteX4" fmla="*/ 1340643 w 1433512"/>
                    <a:gd name="connsiteY4" fmla="*/ 893353 h 893353"/>
                    <a:gd name="connsiteX5" fmla="*/ 1433512 w 1433512"/>
                    <a:gd name="connsiteY5" fmla="*/ 762385 h 893353"/>
                    <a:gd name="connsiteX6" fmla="*/ 1312068 w 1433512"/>
                    <a:gd name="connsiteY6" fmla="*/ 474253 h 893353"/>
                    <a:gd name="connsiteX7" fmla="*/ 104775 w 1433512"/>
                    <a:gd name="connsiteY7" fmla="*/ 224222 h 893353"/>
                    <a:gd name="connsiteX8" fmla="*/ 0 w 1433512"/>
                    <a:gd name="connsiteY8" fmla="*/ 369478 h 893353"/>
                    <a:gd name="connsiteX0" fmla="*/ 0 w 1433512"/>
                    <a:gd name="connsiteY0" fmla="*/ 369478 h 893353"/>
                    <a:gd name="connsiteX1" fmla="*/ 33337 w 1433512"/>
                    <a:gd name="connsiteY1" fmla="*/ 474253 h 893353"/>
                    <a:gd name="connsiteX2" fmla="*/ 230981 w 1433512"/>
                    <a:gd name="connsiteY2" fmla="*/ 514735 h 893353"/>
                    <a:gd name="connsiteX3" fmla="*/ 1131093 w 1433512"/>
                    <a:gd name="connsiteY3" fmla="*/ 695710 h 893353"/>
                    <a:gd name="connsiteX4" fmla="*/ 1340643 w 1433512"/>
                    <a:gd name="connsiteY4" fmla="*/ 893353 h 893353"/>
                    <a:gd name="connsiteX5" fmla="*/ 1433512 w 1433512"/>
                    <a:gd name="connsiteY5" fmla="*/ 762385 h 893353"/>
                    <a:gd name="connsiteX6" fmla="*/ 1312068 w 1433512"/>
                    <a:gd name="connsiteY6" fmla="*/ 474253 h 893353"/>
                    <a:gd name="connsiteX7" fmla="*/ 104775 w 1433512"/>
                    <a:gd name="connsiteY7" fmla="*/ 224222 h 893353"/>
                    <a:gd name="connsiteX8" fmla="*/ 0 w 1433512"/>
                    <a:gd name="connsiteY8" fmla="*/ 369478 h 893353"/>
                    <a:gd name="connsiteX0" fmla="*/ 0 w 1433512"/>
                    <a:gd name="connsiteY0" fmla="*/ 369478 h 893353"/>
                    <a:gd name="connsiteX1" fmla="*/ 33337 w 1433512"/>
                    <a:gd name="connsiteY1" fmla="*/ 474253 h 893353"/>
                    <a:gd name="connsiteX2" fmla="*/ 230981 w 1433512"/>
                    <a:gd name="connsiteY2" fmla="*/ 514735 h 893353"/>
                    <a:gd name="connsiteX3" fmla="*/ 1131093 w 1433512"/>
                    <a:gd name="connsiteY3" fmla="*/ 695710 h 893353"/>
                    <a:gd name="connsiteX4" fmla="*/ 1340643 w 1433512"/>
                    <a:gd name="connsiteY4" fmla="*/ 893353 h 893353"/>
                    <a:gd name="connsiteX5" fmla="*/ 1433512 w 1433512"/>
                    <a:gd name="connsiteY5" fmla="*/ 762385 h 893353"/>
                    <a:gd name="connsiteX6" fmla="*/ 1312068 w 1433512"/>
                    <a:gd name="connsiteY6" fmla="*/ 474253 h 893353"/>
                    <a:gd name="connsiteX7" fmla="*/ 104775 w 1433512"/>
                    <a:gd name="connsiteY7" fmla="*/ 224222 h 893353"/>
                    <a:gd name="connsiteX8" fmla="*/ 0 w 1433512"/>
                    <a:gd name="connsiteY8" fmla="*/ 369478 h 893353"/>
                    <a:gd name="connsiteX0" fmla="*/ 0 w 1435968"/>
                    <a:gd name="connsiteY0" fmla="*/ 369478 h 893353"/>
                    <a:gd name="connsiteX1" fmla="*/ 33337 w 1435968"/>
                    <a:gd name="connsiteY1" fmla="*/ 474253 h 893353"/>
                    <a:gd name="connsiteX2" fmla="*/ 230981 w 1435968"/>
                    <a:gd name="connsiteY2" fmla="*/ 514735 h 893353"/>
                    <a:gd name="connsiteX3" fmla="*/ 1131093 w 1435968"/>
                    <a:gd name="connsiteY3" fmla="*/ 695710 h 893353"/>
                    <a:gd name="connsiteX4" fmla="*/ 1340643 w 1435968"/>
                    <a:gd name="connsiteY4" fmla="*/ 893353 h 893353"/>
                    <a:gd name="connsiteX5" fmla="*/ 1433512 w 1435968"/>
                    <a:gd name="connsiteY5" fmla="*/ 762385 h 893353"/>
                    <a:gd name="connsiteX6" fmla="*/ 1312068 w 1435968"/>
                    <a:gd name="connsiteY6" fmla="*/ 474253 h 893353"/>
                    <a:gd name="connsiteX7" fmla="*/ 104775 w 1435968"/>
                    <a:gd name="connsiteY7" fmla="*/ 224222 h 893353"/>
                    <a:gd name="connsiteX8" fmla="*/ 0 w 1435968"/>
                    <a:gd name="connsiteY8" fmla="*/ 369478 h 893353"/>
                    <a:gd name="connsiteX0" fmla="*/ 0 w 1435968"/>
                    <a:gd name="connsiteY0" fmla="*/ 369478 h 893353"/>
                    <a:gd name="connsiteX1" fmla="*/ 33337 w 1435968"/>
                    <a:gd name="connsiteY1" fmla="*/ 474253 h 893353"/>
                    <a:gd name="connsiteX2" fmla="*/ 230981 w 1435968"/>
                    <a:gd name="connsiteY2" fmla="*/ 514735 h 893353"/>
                    <a:gd name="connsiteX3" fmla="*/ 1131093 w 1435968"/>
                    <a:gd name="connsiteY3" fmla="*/ 695710 h 893353"/>
                    <a:gd name="connsiteX4" fmla="*/ 1340643 w 1435968"/>
                    <a:gd name="connsiteY4" fmla="*/ 893353 h 893353"/>
                    <a:gd name="connsiteX5" fmla="*/ 1433512 w 1435968"/>
                    <a:gd name="connsiteY5" fmla="*/ 762385 h 893353"/>
                    <a:gd name="connsiteX6" fmla="*/ 1312068 w 1435968"/>
                    <a:gd name="connsiteY6" fmla="*/ 474253 h 893353"/>
                    <a:gd name="connsiteX7" fmla="*/ 104775 w 1435968"/>
                    <a:gd name="connsiteY7" fmla="*/ 224222 h 893353"/>
                    <a:gd name="connsiteX8" fmla="*/ 0 w 1435968"/>
                    <a:gd name="connsiteY8" fmla="*/ 369478 h 893353"/>
                    <a:gd name="connsiteX0" fmla="*/ 0 w 1435968"/>
                    <a:gd name="connsiteY0" fmla="*/ 369478 h 893353"/>
                    <a:gd name="connsiteX1" fmla="*/ 33337 w 1435968"/>
                    <a:gd name="connsiteY1" fmla="*/ 474253 h 893353"/>
                    <a:gd name="connsiteX2" fmla="*/ 230981 w 1435968"/>
                    <a:gd name="connsiteY2" fmla="*/ 514735 h 893353"/>
                    <a:gd name="connsiteX3" fmla="*/ 1131093 w 1435968"/>
                    <a:gd name="connsiteY3" fmla="*/ 695710 h 893353"/>
                    <a:gd name="connsiteX4" fmla="*/ 1340643 w 1435968"/>
                    <a:gd name="connsiteY4" fmla="*/ 893353 h 893353"/>
                    <a:gd name="connsiteX5" fmla="*/ 1433512 w 1435968"/>
                    <a:gd name="connsiteY5" fmla="*/ 762385 h 893353"/>
                    <a:gd name="connsiteX6" fmla="*/ 1312068 w 1435968"/>
                    <a:gd name="connsiteY6" fmla="*/ 474253 h 893353"/>
                    <a:gd name="connsiteX7" fmla="*/ 104775 w 1435968"/>
                    <a:gd name="connsiteY7" fmla="*/ 224222 h 893353"/>
                    <a:gd name="connsiteX8" fmla="*/ 0 w 1435968"/>
                    <a:gd name="connsiteY8" fmla="*/ 369478 h 893353"/>
                    <a:gd name="connsiteX0" fmla="*/ 0 w 1435968"/>
                    <a:gd name="connsiteY0" fmla="*/ 369478 h 893353"/>
                    <a:gd name="connsiteX1" fmla="*/ 33337 w 1435968"/>
                    <a:gd name="connsiteY1" fmla="*/ 474253 h 893353"/>
                    <a:gd name="connsiteX2" fmla="*/ 230981 w 1435968"/>
                    <a:gd name="connsiteY2" fmla="*/ 514735 h 893353"/>
                    <a:gd name="connsiteX3" fmla="*/ 1131093 w 1435968"/>
                    <a:gd name="connsiteY3" fmla="*/ 695710 h 893353"/>
                    <a:gd name="connsiteX4" fmla="*/ 1340643 w 1435968"/>
                    <a:gd name="connsiteY4" fmla="*/ 893353 h 893353"/>
                    <a:gd name="connsiteX5" fmla="*/ 1433512 w 1435968"/>
                    <a:gd name="connsiteY5" fmla="*/ 762385 h 893353"/>
                    <a:gd name="connsiteX6" fmla="*/ 1312068 w 1435968"/>
                    <a:gd name="connsiteY6" fmla="*/ 474253 h 893353"/>
                    <a:gd name="connsiteX7" fmla="*/ 104775 w 1435968"/>
                    <a:gd name="connsiteY7" fmla="*/ 224222 h 893353"/>
                    <a:gd name="connsiteX8" fmla="*/ 0 w 1435968"/>
                    <a:gd name="connsiteY8" fmla="*/ 369478 h 893353"/>
                    <a:gd name="connsiteX0" fmla="*/ 0 w 1435968"/>
                    <a:gd name="connsiteY0" fmla="*/ 369478 h 893353"/>
                    <a:gd name="connsiteX1" fmla="*/ 33337 w 1435968"/>
                    <a:gd name="connsiteY1" fmla="*/ 474253 h 893353"/>
                    <a:gd name="connsiteX2" fmla="*/ 230981 w 1435968"/>
                    <a:gd name="connsiteY2" fmla="*/ 514735 h 893353"/>
                    <a:gd name="connsiteX3" fmla="*/ 1131093 w 1435968"/>
                    <a:gd name="connsiteY3" fmla="*/ 695710 h 893353"/>
                    <a:gd name="connsiteX4" fmla="*/ 1340643 w 1435968"/>
                    <a:gd name="connsiteY4" fmla="*/ 893353 h 893353"/>
                    <a:gd name="connsiteX5" fmla="*/ 1433512 w 1435968"/>
                    <a:gd name="connsiteY5" fmla="*/ 762385 h 893353"/>
                    <a:gd name="connsiteX6" fmla="*/ 1312068 w 1435968"/>
                    <a:gd name="connsiteY6" fmla="*/ 474253 h 893353"/>
                    <a:gd name="connsiteX7" fmla="*/ 104775 w 1435968"/>
                    <a:gd name="connsiteY7" fmla="*/ 224222 h 893353"/>
                    <a:gd name="connsiteX8" fmla="*/ 0 w 1435968"/>
                    <a:gd name="connsiteY8" fmla="*/ 369478 h 893353"/>
                    <a:gd name="connsiteX0" fmla="*/ 0 w 1435968"/>
                    <a:gd name="connsiteY0" fmla="*/ 369478 h 897868"/>
                    <a:gd name="connsiteX1" fmla="*/ 33337 w 1435968"/>
                    <a:gd name="connsiteY1" fmla="*/ 474253 h 897868"/>
                    <a:gd name="connsiteX2" fmla="*/ 230981 w 1435968"/>
                    <a:gd name="connsiteY2" fmla="*/ 514735 h 897868"/>
                    <a:gd name="connsiteX3" fmla="*/ 1131093 w 1435968"/>
                    <a:gd name="connsiteY3" fmla="*/ 695710 h 897868"/>
                    <a:gd name="connsiteX4" fmla="*/ 1340643 w 1435968"/>
                    <a:gd name="connsiteY4" fmla="*/ 893353 h 897868"/>
                    <a:gd name="connsiteX5" fmla="*/ 1433512 w 1435968"/>
                    <a:gd name="connsiteY5" fmla="*/ 762385 h 897868"/>
                    <a:gd name="connsiteX6" fmla="*/ 1312068 w 1435968"/>
                    <a:gd name="connsiteY6" fmla="*/ 474253 h 897868"/>
                    <a:gd name="connsiteX7" fmla="*/ 104775 w 1435968"/>
                    <a:gd name="connsiteY7" fmla="*/ 224222 h 897868"/>
                    <a:gd name="connsiteX8" fmla="*/ 0 w 1435968"/>
                    <a:gd name="connsiteY8" fmla="*/ 369478 h 897868"/>
                    <a:gd name="connsiteX0" fmla="*/ 0 w 1435968"/>
                    <a:gd name="connsiteY0" fmla="*/ 369478 h 897868"/>
                    <a:gd name="connsiteX1" fmla="*/ 33337 w 1435968"/>
                    <a:gd name="connsiteY1" fmla="*/ 474253 h 897868"/>
                    <a:gd name="connsiteX2" fmla="*/ 230981 w 1435968"/>
                    <a:gd name="connsiteY2" fmla="*/ 514735 h 897868"/>
                    <a:gd name="connsiteX3" fmla="*/ 1131093 w 1435968"/>
                    <a:gd name="connsiteY3" fmla="*/ 695710 h 897868"/>
                    <a:gd name="connsiteX4" fmla="*/ 1340643 w 1435968"/>
                    <a:gd name="connsiteY4" fmla="*/ 893353 h 897868"/>
                    <a:gd name="connsiteX5" fmla="*/ 1433512 w 1435968"/>
                    <a:gd name="connsiteY5" fmla="*/ 762385 h 897868"/>
                    <a:gd name="connsiteX6" fmla="*/ 1312068 w 1435968"/>
                    <a:gd name="connsiteY6" fmla="*/ 474253 h 897868"/>
                    <a:gd name="connsiteX7" fmla="*/ 104775 w 1435968"/>
                    <a:gd name="connsiteY7" fmla="*/ 224222 h 897868"/>
                    <a:gd name="connsiteX8" fmla="*/ 0 w 1435968"/>
                    <a:gd name="connsiteY8" fmla="*/ 369478 h 897868"/>
                    <a:gd name="connsiteX0" fmla="*/ 0 w 1435968"/>
                    <a:gd name="connsiteY0" fmla="*/ 369478 h 897868"/>
                    <a:gd name="connsiteX1" fmla="*/ 33337 w 1435968"/>
                    <a:gd name="connsiteY1" fmla="*/ 474253 h 897868"/>
                    <a:gd name="connsiteX2" fmla="*/ 230981 w 1435968"/>
                    <a:gd name="connsiteY2" fmla="*/ 514735 h 897868"/>
                    <a:gd name="connsiteX3" fmla="*/ 1131093 w 1435968"/>
                    <a:gd name="connsiteY3" fmla="*/ 695710 h 897868"/>
                    <a:gd name="connsiteX4" fmla="*/ 1340643 w 1435968"/>
                    <a:gd name="connsiteY4" fmla="*/ 893353 h 897868"/>
                    <a:gd name="connsiteX5" fmla="*/ 1433512 w 1435968"/>
                    <a:gd name="connsiteY5" fmla="*/ 762385 h 897868"/>
                    <a:gd name="connsiteX6" fmla="*/ 1312068 w 1435968"/>
                    <a:gd name="connsiteY6" fmla="*/ 474253 h 897868"/>
                    <a:gd name="connsiteX7" fmla="*/ 104775 w 1435968"/>
                    <a:gd name="connsiteY7" fmla="*/ 224222 h 897868"/>
                    <a:gd name="connsiteX8" fmla="*/ 0 w 1435968"/>
                    <a:gd name="connsiteY8" fmla="*/ 369478 h 897868"/>
                    <a:gd name="connsiteX0" fmla="*/ 0 w 1435968"/>
                    <a:gd name="connsiteY0" fmla="*/ 369478 h 897868"/>
                    <a:gd name="connsiteX1" fmla="*/ 33337 w 1435968"/>
                    <a:gd name="connsiteY1" fmla="*/ 474253 h 897868"/>
                    <a:gd name="connsiteX2" fmla="*/ 230981 w 1435968"/>
                    <a:gd name="connsiteY2" fmla="*/ 514735 h 897868"/>
                    <a:gd name="connsiteX3" fmla="*/ 1131093 w 1435968"/>
                    <a:gd name="connsiteY3" fmla="*/ 695710 h 897868"/>
                    <a:gd name="connsiteX4" fmla="*/ 1340643 w 1435968"/>
                    <a:gd name="connsiteY4" fmla="*/ 893353 h 897868"/>
                    <a:gd name="connsiteX5" fmla="*/ 1433512 w 1435968"/>
                    <a:gd name="connsiteY5" fmla="*/ 762385 h 897868"/>
                    <a:gd name="connsiteX6" fmla="*/ 1312068 w 1435968"/>
                    <a:gd name="connsiteY6" fmla="*/ 474253 h 897868"/>
                    <a:gd name="connsiteX7" fmla="*/ 104775 w 1435968"/>
                    <a:gd name="connsiteY7" fmla="*/ 224222 h 897868"/>
                    <a:gd name="connsiteX8" fmla="*/ 0 w 1435968"/>
                    <a:gd name="connsiteY8" fmla="*/ 369478 h 897868"/>
                    <a:gd name="connsiteX0" fmla="*/ 31192 w 1467160"/>
                    <a:gd name="connsiteY0" fmla="*/ 369478 h 897868"/>
                    <a:gd name="connsiteX1" fmla="*/ 64529 w 1467160"/>
                    <a:gd name="connsiteY1" fmla="*/ 474253 h 897868"/>
                    <a:gd name="connsiteX2" fmla="*/ 262173 w 1467160"/>
                    <a:gd name="connsiteY2" fmla="*/ 514735 h 897868"/>
                    <a:gd name="connsiteX3" fmla="*/ 1162285 w 1467160"/>
                    <a:gd name="connsiteY3" fmla="*/ 695710 h 897868"/>
                    <a:gd name="connsiteX4" fmla="*/ 1371835 w 1467160"/>
                    <a:gd name="connsiteY4" fmla="*/ 893353 h 897868"/>
                    <a:gd name="connsiteX5" fmla="*/ 1464704 w 1467160"/>
                    <a:gd name="connsiteY5" fmla="*/ 762385 h 897868"/>
                    <a:gd name="connsiteX6" fmla="*/ 1343260 w 1467160"/>
                    <a:gd name="connsiteY6" fmla="*/ 474253 h 897868"/>
                    <a:gd name="connsiteX7" fmla="*/ 135967 w 1467160"/>
                    <a:gd name="connsiteY7" fmla="*/ 224222 h 897868"/>
                    <a:gd name="connsiteX8" fmla="*/ 31192 w 1467160"/>
                    <a:gd name="connsiteY8" fmla="*/ 369478 h 897868"/>
                    <a:gd name="connsiteX0" fmla="*/ 19744 w 1455712"/>
                    <a:gd name="connsiteY0" fmla="*/ 369478 h 897868"/>
                    <a:gd name="connsiteX1" fmla="*/ 53081 w 1455712"/>
                    <a:gd name="connsiteY1" fmla="*/ 474253 h 897868"/>
                    <a:gd name="connsiteX2" fmla="*/ 250725 w 1455712"/>
                    <a:gd name="connsiteY2" fmla="*/ 514735 h 897868"/>
                    <a:gd name="connsiteX3" fmla="*/ 1150837 w 1455712"/>
                    <a:gd name="connsiteY3" fmla="*/ 695710 h 897868"/>
                    <a:gd name="connsiteX4" fmla="*/ 1360387 w 1455712"/>
                    <a:gd name="connsiteY4" fmla="*/ 893353 h 897868"/>
                    <a:gd name="connsiteX5" fmla="*/ 1453256 w 1455712"/>
                    <a:gd name="connsiteY5" fmla="*/ 762385 h 897868"/>
                    <a:gd name="connsiteX6" fmla="*/ 1331812 w 1455712"/>
                    <a:gd name="connsiteY6" fmla="*/ 474253 h 897868"/>
                    <a:gd name="connsiteX7" fmla="*/ 124519 w 1455712"/>
                    <a:gd name="connsiteY7" fmla="*/ 224222 h 897868"/>
                    <a:gd name="connsiteX8" fmla="*/ 19744 w 1455712"/>
                    <a:gd name="connsiteY8" fmla="*/ 369478 h 897868"/>
                    <a:gd name="connsiteX0" fmla="*/ 19744 w 1455712"/>
                    <a:gd name="connsiteY0" fmla="*/ 369478 h 897868"/>
                    <a:gd name="connsiteX1" fmla="*/ 53081 w 1455712"/>
                    <a:gd name="connsiteY1" fmla="*/ 474253 h 897868"/>
                    <a:gd name="connsiteX2" fmla="*/ 250725 w 1455712"/>
                    <a:gd name="connsiteY2" fmla="*/ 514735 h 897868"/>
                    <a:gd name="connsiteX3" fmla="*/ 1150837 w 1455712"/>
                    <a:gd name="connsiteY3" fmla="*/ 695710 h 897868"/>
                    <a:gd name="connsiteX4" fmla="*/ 1360387 w 1455712"/>
                    <a:gd name="connsiteY4" fmla="*/ 893353 h 897868"/>
                    <a:gd name="connsiteX5" fmla="*/ 1453256 w 1455712"/>
                    <a:gd name="connsiteY5" fmla="*/ 762385 h 897868"/>
                    <a:gd name="connsiteX6" fmla="*/ 1331812 w 1455712"/>
                    <a:gd name="connsiteY6" fmla="*/ 474253 h 897868"/>
                    <a:gd name="connsiteX7" fmla="*/ 124519 w 1455712"/>
                    <a:gd name="connsiteY7" fmla="*/ 224222 h 897868"/>
                    <a:gd name="connsiteX8" fmla="*/ 19744 w 1455712"/>
                    <a:gd name="connsiteY8" fmla="*/ 369478 h 897868"/>
                    <a:gd name="connsiteX0" fmla="*/ 19744 w 1455712"/>
                    <a:gd name="connsiteY0" fmla="*/ 369478 h 897868"/>
                    <a:gd name="connsiteX1" fmla="*/ 53081 w 1455712"/>
                    <a:gd name="connsiteY1" fmla="*/ 474253 h 897868"/>
                    <a:gd name="connsiteX2" fmla="*/ 250725 w 1455712"/>
                    <a:gd name="connsiteY2" fmla="*/ 514735 h 897868"/>
                    <a:gd name="connsiteX3" fmla="*/ 1150837 w 1455712"/>
                    <a:gd name="connsiteY3" fmla="*/ 695710 h 897868"/>
                    <a:gd name="connsiteX4" fmla="*/ 1360387 w 1455712"/>
                    <a:gd name="connsiteY4" fmla="*/ 893353 h 897868"/>
                    <a:gd name="connsiteX5" fmla="*/ 1453256 w 1455712"/>
                    <a:gd name="connsiteY5" fmla="*/ 762385 h 897868"/>
                    <a:gd name="connsiteX6" fmla="*/ 1331812 w 1455712"/>
                    <a:gd name="connsiteY6" fmla="*/ 474253 h 897868"/>
                    <a:gd name="connsiteX7" fmla="*/ 124519 w 1455712"/>
                    <a:gd name="connsiteY7" fmla="*/ 224222 h 897868"/>
                    <a:gd name="connsiteX8" fmla="*/ 19744 w 1455712"/>
                    <a:gd name="connsiteY8" fmla="*/ 369478 h 897868"/>
                    <a:gd name="connsiteX0" fmla="*/ 19744 w 1455712"/>
                    <a:gd name="connsiteY0" fmla="*/ 369478 h 897868"/>
                    <a:gd name="connsiteX1" fmla="*/ 53081 w 1455712"/>
                    <a:gd name="connsiteY1" fmla="*/ 474253 h 897868"/>
                    <a:gd name="connsiteX2" fmla="*/ 250725 w 1455712"/>
                    <a:gd name="connsiteY2" fmla="*/ 514735 h 897868"/>
                    <a:gd name="connsiteX3" fmla="*/ 1150837 w 1455712"/>
                    <a:gd name="connsiteY3" fmla="*/ 695710 h 897868"/>
                    <a:gd name="connsiteX4" fmla="*/ 1360387 w 1455712"/>
                    <a:gd name="connsiteY4" fmla="*/ 893353 h 897868"/>
                    <a:gd name="connsiteX5" fmla="*/ 1453256 w 1455712"/>
                    <a:gd name="connsiteY5" fmla="*/ 762385 h 897868"/>
                    <a:gd name="connsiteX6" fmla="*/ 1331812 w 1455712"/>
                    <a:gd name="connsiteY6" fmla="*/ 474253 h 897868"/>
                    <a:gd name="connsiteX7" fmla="*/ 124519 w 1455712"/>
                    <a:gd name="connsiteY7" fmla="*/ 224222 h 897868"/>
                    <a:gd name="connsiteX8" fmla="*/ 19744 w 1455712"/>
                    <a:gd name="connsiteY8" fmla="*/ 369478 h 897868"/>
                    <a:gd name="connsiteX0" fmla="*/ 0 w 1435968"/>
                    <a:gd name="connsiteY0" fmla="*/ 369478 h 897868"/>
                    <a:gd name="connsiteX1" fmla="*/ 33337 w 1435968"/>
                    <a:gd name="connsiteY1" fmla="*/ 474253 h 897868"/>
                    <a:gd name="connsiteX2" fmla="*/ 230981 w 1435968"/>
                    <a:gd name="connsiteY2" fmla="*/ 514735 h 897868"/>
                    <a:gd name="connsiteX3" fmla="*/ 1131093 w 1435968"/>
                    <a:gd name="connsiteY3" fmla="*/ 695710 h 897868"/>
                    <a:gd name="connsiteX4" fmla="*/ 1340643 w 1435968"/>
                    <a:gd name="connsiteY4" fmla="*/ 893353 h 897868"/>
                    <a:gd name="connsiteX5" fmla="*/ 1433512 w 1435968"/>
                    <a:gd name="connsiteY5" fmla="*/ 762385 h 897868"/>
                    <a:gd name="connsiteX6" fmla="*/ 1312068 w 1435968"/>
                    <a:gd name="connsiteY6" fmla="*/ 474253 h 897868"/>
                    <a:gd name="connsiteX7" fmla="*/ 104775 w 1435968"/>
                    <a:gd name="connsiteY7" fmla="*/ 224222 h 897868"/>
                    <a:gd name="connsiteX8" fmla="*/ 0 w 1435968"/>
                    <a:gd name="connsiteY8" fmla="*/ 369478 h 897868"/>
                    <a:gd name="connsiteX0" fmla="*/ 0 w 1435968"/>
                    <a:gd name="connsiteY0" fmla="*/ 369478 h 897868"/>
                    <a:gd name="connsiteX1" fmla="*/ 33337 w 1435968"/>
                    <a:gd name="connsiteY1" fmla="*/ 474253 h 897868"/>
                    <a:gd name="connsiteX2" fmla="*/ 230981 w 1435968"/>
                    <a:gd name="connsiteY2" fmla="*/ 514735 h 897868"/>
                    <a:gd name="connsiteX3" fmla="*/ 1131093 w 1435968"/>
                    <a:gd name="connsiteY3" fmla="*/ 695710 h 897868"/>
                    <a:gd name="connsiteX4" fmla="*/ 1340643 w 1435968"/>
                    <a:gd name="connsiteY4" fmla="*/ 893353 h 897868"/>
                    <a:gd name="connsiteX5" fmla="*/ 1433512 w 1435968"/>
                    <a:gd name="connsiteY5" fmla="*/ 762385 h 897868"/>
                    <a:gd name="connsiteX6" fmla="*/ 1312068 w 1435968"/>
                    <a:gd name="connsiteY6" fmla="*/ 474253 h 897868"/>
                    <a:gd name="connsiteX7" fmla="*/ 104775 w 1435968"/>
                    <a:gd name="connsiteY7" fmla="*/ 224222 h 897868"/>
                    <a:gd name="connsiteX8" fmla="*/ 0 w 1435968"/>
                    <a:gd name="connsiteY8" fmla="*/ 369478 h 897868"/>
                    <a:gd name="connsiteX0" fmla="*/ 13730 w 1449698"/>
                    <a:gd name="connsiteY0" fmla="*/ 369478 h 897868"/>
                    <a:gd name="connsiteX1" fmla="*/ 47067 w 1449698"/>
                    <a:gd name="connsiteY1" fmla="*/ 474253 h 897868"/>
                    <a:gd name="connsiteX2" fmla="*/ 244711 w 1449698"/>
                    <a:gd name="connsiteY2" fmla="*/ 514735 h 897868"/>
                    <a:gd name="connsiteX3" fmla="*/ 1144823 w 1449698"/>
                    <a:gd name="connsiteY3" fmla="*/ 695710 h 897868"/>
                    <a:gd name="connsiteX4" fmla="*/ 1354373 w 1449698"/>
                    <a:gd name="connsiteY4" fmla="*/ 893353 h 897868"/>
                    <a:gd name="connsiteX5" fmla="*/ 1447242 w 1449698"/>
                    <a:gd name="connsiteY5" fmla="*/ 762385 h 897868"/>
                    <a:gd name="connsiteX6" fmla="*/ 1325798 w 1449698"/>
                    <a:gd name="connsiteY6" fmla="*/ 474253 h 897868"/>
                    <a:gd name="connsiteX7" fmla="*/ 118505 w 1449698"/>
                    <a:gd name="connsiteY7" fmla="*/ 224222 h 897868"/>
                    <a:gd name="connsiteX8" fmla="*/ 13730 w 1449698"/>
                    <a:gd name="connsiteY8" fmla="*/ 369478 h 897868"/>
                    <a:gd name="connsiteX0" fmla="*/ 13730 w 1449698"/>
                    <a:gd name="connsiteY0" fmla="*/ 369478 h 897868"/>
                    <a:gd name="connsiteX1" fmla="*/ 47067 w 1449698"/>
                    <a:gd name="connsiteY1" fmla="*/ 474253 h 897868"/>
                    <a:gd name="connsiteX2" fmla="*/ 244711 w 1449698"/>
                    <a:gd name="connsiteY2" fmla="*/ 514735 h 897868"/>
                    <a:gd name="connsiteX3" fmla="*/ 1144823 w 1449698"/>
                    <a:gd name="connsiteY3" fmla="*/ 695710 h 897868"/>
                    <a:gd name="connsiteX4" fmla="*/ 1354373 w 1449698"/>
                    <a:gd name="connsiteY4" fmla="*/ 893353 h 897868"/>
                    <a:gd name="connsiteX5" fmla="*/ 1447242 w 1449698"/>
                    <a:gd name="connsiteY5" fmla="*/ 762385 h 897868"/>
                    <a:gd name="connsiteX6" fmla="*/ 1325798 w 1449698"/>
                    <a:gd name="connsiteY6" fmla="*/ 474253 h 897868"/>
                    <a:gd name="connsiteX7" fmla="*/ 118505 w 1449698"/>
                    <a:gd name="connsiteY7" fmla="*/ 224222 h 897868"/>
                    <a:gd name="connsiteX8" fmla="*/ 13730 w 1449698"/>
                    <a:gd name="connsiteY8" fmla="*/ 369478 h 897868"/>
                    <a:gd name="connsiteX0" fmla="*/ 13730 w 1449698"/>
                    <a:gd name="connsiteY0" fmla="*/ 369478 h 897868"/>
                    <a:gd name="connsiteX1" fmla="*/ 47067 w 1449698"/>
                    <a:gd name="connsiteY1" fmla="*/ 474253 h 897868"/>
                    <a:gd name="connsiteX2" fmla="*/ 244711 w 1449698"/>
                    <a:gd name="connsiteY2" fmla="*/ 514735 h 897868"/>
                    <a:gd name="connsiteX3" fmla="*/ 1144823 w 1449698"/>
                    <a:gd name="connsiteY3" fmla="*/ 695710 h 897868"/>
                    <a:gd name="connsiteX4" fmla="*/ 1354373 w 1449698"/>
                    <a:gd name="connsiteY4" fmla="*/ 893353 h 897868"/>
                    <a:gd name="connsiteX5" fmla="*/ 1447242 w 1449698"/>
                    <a:gd name="connsiteY5" fmla="*/ 762385 h 897868"/>
                    <a:gd name="connsiteX6" fmla="*/ 1325798 w 1449698"/>
                    <a:gd name="connsiteY6" fmla="*/ 474253 h 897868"/>
                    <a:gd name="connsiteX7" fmla="*/ 118505 w 1449698"/>
                    <a:gd name="connsiteY7" fmla="*/ 224222 h 897868"/>
                    <a:gd name="connsiteX8" fmla="*/ 13730 w 1449698"/>
                    <a:gd name="connsiteY8" fmla="*/ 369478 h 897868"/>
                    <a:gd name="connsiteX0" fmla="*/ 13730 w 1449698"/>
                    <a:gd name="connsiteY0" fmla="*/ 369478 h 897868"/>
                    <a:gd name="connsiteX1" fmla="*/ 47067 w 1449698"/>
                    <a:gd name="connsiteY1" fmla="*/ 474253 h 897868"/>
                    <a:gd name="connsiteX2" fmla="*/ 244711 w 1449698"/>
                    <a:gd name="connsiteY2" fmla="*/ 514735 h 897868"/>
                    <a:gd name="connsiteX3" fmla="*/ 1144823 w 1449698"/>
                    <a:gd name="connsiteY3" fmla="*/ 695710 h 897868"/>
                    <a:gd name="connsiteX4" fmla="*/ 1354373 w 1449698"/>
                    <a:gd name="connsiteY4" fmla="*/ 893353 h 897868"/>
                    <a:gd name="connsiteX5" fmla="*/ 1447242 w 1449698"/>
                    <a:gd name="connsiteY5" fmla="*/ 762385 h 897868"/>
                    <a:gd name="connsiteX6" fmla="*/ 1325798 w 1449698"/>
                    <a:gd name="connsiteY6" fmla="*/ 474253 h 897868"/>
                    <a:gd name="connsiteX7" fmla="*/ 118505 w 1449698"/>
                    <a:gd name="connsiteY7" fmla="*/ 224222 h 897868"/>
                    <a:gd name="connsiteX8" fmla="*/ 13730 w 1449698"/>
                    <a:gd name="connsiteY8" fmla="*/ 369478 h 897868"/>
                    <a:gd name="connsiteX0" fmla="*/ 13730 w 1449698"/>
                    <a:gd name="connsiteY0" fmla="*/ 433400 h 961790"/>
                    <a:gd name="connsiteX1" fmla="*/ 47067 w 1449698"/>
                    <a:gd name="connsiteY1" fmla="*/ 538175 h 961790"/>
                    <a:gd name="connsiteX2" fmla="*/ 244711 w 1449698"/>
                    <a:gd name="connsiteY2" fmla="*/ 578657 h 961790"/>
                    <a:gd name="connsiteX3" fmla="*/ 1144823 w 1449698"/>
                    <a:gd name="connsiteY3" fmla="*/ 759632 h 961790"/>
                    <a:gd name="connsiteX4" fmla="*/ 1354373 w 1449698"/>
                    <a:gd name="connsiteY4" fmla="*/ 957275 h 961790"/>
                    <a:gd name="connsiteX5" fmla="*/ 1447242 w 1449698"/>
                    <a:gd name="connsiteY5" fmla="*/ 826307 h 961790"/>
                    <a:gd name="connsiteX6" fmla="*/ 1325798 w 1449698"/>
                    <a:gd name="connsiteY6" fmla="*/ 538175 h 961790"/>
                    <a:gd name="connsiteX7" fmla="*/ 118505 w 1449698"/>
                    <a:gd name="connsiteY7" fmla="*/ 288144 h 961790"/>
                    <a:gd name="connsiteX8" fmla="*/ 13730 w 1449698"/>
                    <a:gd name="connsiteY8" fmla="*/ 433400 h 961790"/>
                    <a:gd name="connsiteX0" fmla="*/ 13730 w 1449698"/>
                    <a:gd name="connsiteY0" fmla="*/ 433400 h 961790"/>
                    <a:gd name="connsiteX1" fmla="*/ 47067 w 1449698"/>
                    <a:gd name="connsiteY1" fmla="*/ 538175 h 961790"/>
                    <a:gd name="connsiteX2" fmla="*/ 244711 w 1449698"/>
                    <a:gd name="connsiteY2" fmla="*/ 578657 h 961790"/>
                    <a:gd name="connsiteX3" fmla="*/ 1144823 w 1449698"/>
                    <a:gd name="connsiteY3" fmla="*/ 759632 h 961790"/>
                    <a:gd name="connsiteX4" fmla="*/ 1354373 w 1449698"/>
                    <a:gd name="connsiteY4" fmla="*/ 957275 h 961790"/>
                    <a:gd name="connsiteX5" fmla="*/ 1447242 w 1449698"/>
                    <a:gd name="connsiteY5" fmla="*/ 826307 h 961790"/>
                    <a:gd name="connsiteX6" fmla="*/ 1325798 w 1449698"/>
                    <a:gd name="connsiteY6" fmla="*/ 538175 h 961790"/>
                    <a:gd name="connsiteX7" fmla="*/ 118505 w 1449698"/>
                    <a:gd name="connsiteY7" fmla="*/ 288144 h 961790"/>
                    <a:gd name="connsiteX8" fmla="*/ 13730 w 1449698"/>
                    <a:gd name="connsiteY8" fmla="*/ 433400 h 961790"/>
                    <a:gd name="connsiteX0" fmla="*/ 13730 w 1458975"/>
                    <a:gd name="connsiteY0" fmla="*/ 433400 h 961790"/>
                    <a:gd name="connsiteX1" fmla="*/ 47067 w 1458975"/>
                    <a:gd name="connsiteY1" fmla="*/ 538175 h 961790"/>
                    <a:gd name="connsiteX2" fmla="*/ 244711 w 1458975"/>
                    <a:gd name="connsiteY2" fmla="*/ 578657 h 961790"/>
                    <a:gd name="connsiteX3" fmla="*/ 1144823 w 1458975"/>
                    <a:gd name="connsiteY3" fmla="*/ 759632 h 961790"/>
                    <a:gd name="connsiteX4" fmla="*/ 1354373 w 1458975"/>
                    <a:gd name="connsiteY4" fmla="*/ 957275 h 961790"/>
                    <a:gd name="connsiteX5" fmla="*/ 1447242 w 1458975"/>
                    <a:gd name="connsiteY5" fmla="*/ 826307 h 961790"/>
                    <a:gd name="connsiteX6" fmla="*/ 1325798 w 1458975"/>
                    <a:gd name="connsiteY6" fmla="*/ 538175 h 961790"/>
                    <a:gd name="connsiteX7" fmla="*/ 118505 w 1458975"/>
                    <a:gd name="connsiteY7" fmla="*/ 288144 h 961790"/>
                    <a:gd name="connsiteX8" fmla="*/ 13730 w 1458975"/>
                    <a:gd name="connsiteY8" fmla="*/ 433400 h 961790"/>
                    <a:gd name="connsiteX0" fmla="*/ 13730 w 1458975"/>
                    <a:gd name="connsiteY0" fmla="*/ 372344 h 900734"/>
                    <a:gd name="connsiteX1" fmla="*/ 47067 w 1458975"/>
                    <a:gd name="connsiteY1" fmla="*/ 477119 h 900734"/>
                    <a:gd name="connsiteX2" fmla="*/ 244711 w 1458975"/>
                    <a:gd name="connsiteY2" fmla="*/ 517601 h 900734"/>
                    <a:gd name="connsiteX3" fmla="*/ 1144823 w 1458975"/>
                    <a:gd name="connsiteY3" fmla="*/ 698576 h 900734"/>
                    <a:gd name="connsiteX4" fmla="*/ 1354373 w 1458975"/>
                    <a:gd name="connsiteY4" fmla="*/ 896219 h 900734"/>
                    <a:gd name="connsiteX5" fmla="*/ 1447242 w 1458975"/>
                    <a:gd name="connsiteY5" fmla="*/ 765251 h 900734"/>
                    <a:gd name="connsiteX6" fmla="*/ 1377863 w 1458975"/>
                    <a:gd name="connsiteY6" fmla="*/ 538175 h 900734"/>
                    <a:gd name="connsiteX7" fmla="*/ 118505 w 1458975"/>
                    <a:gd name="connsiteY7" fmla="*/ 227088 h 900734"/>
                    <a:gd name="connsiteX8" fmla="*/ 13730 w 1458975"/>
                    <a:gd name="connsiteY8" fmla="*/ 372344 h 900734"/>
                    <a:gd name="connsiteX0" fmla="*/ 13730 w 1458975"/>
                    <a:gd name="connsiteY0" fmla="*/ 372344 h 900734"/>
                    <a:gd name="connsiteX1" fmla="*/ 47067 w 1458975"/>
                    <a:gd name="connsiteY1" fmla="*/ 477119 h 900734"/>
                    <a:gd name="connsiteX2" fmla="*/ 244711 w 1458975"/>
                    <a:gd name="connsiteY2" fmla="*/ 517601 h 900734"/>
                    <a:gd name="connsiteX3" fmla="*/ 1144823 w 1458975"/>
                    <a:gd name="connsiteY3" fmla="*/ 698576 h 900734"/>
                    <a:gd name="connsiteX4" fmla="*/ 1354373 w 1458975"/>
                    <a:gd name="connsiteY4" fmla="*/ 896219 h 900734"/>
                    <a:gd name="connsiteX5" fmla="*/ 1447242 w 1458975"/>
                    <a:gd name="connsiteY5" fmla="*/ 765251 h 900734"/>
                    <a:gd name="connsiteX6" fmla="*/ 1377863 w 1458975"/>
                    <a:gd name="connsiteY6" fmla="*/ 538175 h 900734"/>
                    <a:gd name="connsiteX7" fmla="*/ 118505 w 1458975"/>
                    <a:gd name="connsiteY7" fmla="*/ 227088 h 900734"/>
                    <a:gd name="connsiteX8" fmla="*/ 13730 w 1458975"/>
                    <a:gd name="connsiteY8" fmla="*/ 372344 h 900734"/>
                    <a:gd name="connsiteX0" fmla="*/ 13730 w 1458975"/>
                    <a:gd name="connsiteY0" fmla="*/ 372344 h 900734"/>
                    <a:gd name="connsiteX1" fmla="*/ 47067 w 1458975"/>
                    <a:gd name="connsiteY1" fmla="*/ 477119 h 900734"/>
                    <a:gd name="connsiteX2" fmla="*/ 244711 w 1458975"/>
                    <a:gd name="connsiteY2" fmla="*/ 517601 h 900734"/>
                    <a:gd name="connsiteX3" fmla="*/ 1144823 w 1458975"/>
                    <a:gd name="connsiteY3" fmla="*/ 698576 h 900734"/>
                    <a:gd name="connsiteX4" fmla="*/ 1354373 w 1458975"/>
                    <a:gd name="connsiteY4" fmla="*/ 896219 h 900734"/>
                    <a:gd name="connsiteX5" fmla="*/ 1447242 w 1458975"/>
                    <a:gd name="connsiteY5" fmla="*/ 765251 h 900734"/>
                    <a:gd name="connsiteX6" fmla="*/ 1377863 w 1458975"/>
                    <a:gd name="connsiteY6" fmla="*/ 538175 h 900734"/>
                    <a:gd name="connsiteX7" fmla="*/ 118505 w 1458975"/>
                    <a:gd name="connsiteY7" fmla="*/ 227088 h 900734"/>
                    <a:gd name="connsiteX8" fmla="*/ 13730 w 1458975"/>
                    <a:gd name="connsiteY8" fmla="*/ 372344 h 900734"/>
                    <a:gd name="connsiteX0" fmla="*/ 13730 w 1458975"/>
                    <a:gd name="connsiteY0" fmla="*/ 372344 h 900734"/>
                    <a:gd name="connsiteX1" fmla="*/ 47067 w 1458975"/>
                    <a:gd name="connsiteY1" fmla="*/ 477119 h 900734"/>
                    <a:gd name="connsiteX2" fmla="*/ 244711 w 1458975"/>
                    <a:gd name="connsiteY2" fmla="*/ 517601 h 900734"/>
                    <a:gd name="connsiteX3" fmla="*/ 1144823 w 1458975"/>
                    <a:gd name="connsiteY3" fmla="*/ 698576 h 900734"/>
                    <a:gd name="connsiteX4" fmla="*/ 1354373 w 1458975"/>
                    <a:gd name="connsiteY4" fmla="*/ 896219 h 900734"/>
                    <a:gd name="connsiteX5" fmla="*/ 1447242 w 1458975"/>
                    <a:gd name="connsiteY5" fmla="*/ 765251 h 900734"/>
                    <a:gd name="connsiteX6" fmla="*/ 1377863 w 1458975"/>
                    <a:gd name="connsiteY6" fmla="*/ 538175 h 900734"/>
                    <a:gd name="connsiteX7" fmla="*/ 118505 w 1458975"/>
                    <a:gd name="connsiteY7" fmla="*/ 227088 h 900734"/>
                    <a:gd name="connsiteX8" fmla="*/ 13730 w 1458975"/>
                    <a:gd name="connsiteY8" fmla="*/ 372344 h 900734"/>
                    <a:gd name="connsiteX0" fmla="*/ 13730 w 1458975"/>
                    <a:gd name="connsiteY0" fmla="*/ 372344 h 911239"/>
                    <a:gd name="connsiteX1" fmla="*/ 47067 w 1458975"/>
                    <a:gd name="connsiteY1" fmla="*/ 477119 h 911239"/>
                    <a:gd name="connsiteX2" fmla="*/ 244711 w 1458975"/>
                    <a:gd name="connsiteY2" fmla="*/ 517601 h 911239"/>
                    <a:gd name="connsiteX3" fmla="*/ 1144823 w 1458975"/>
                    <a:gd name="connsiteY3" fmla="*/ 698576 h 911239"/>
                    <a:gd name="connsiteX4" fmla="*/ 1354373 w 1458975"/>
                    <a:gd name="connsiteY4" fmla="*/ 896219 h 911239"/>
                    <a:gd name="connsiteX5" fmla="*/ 1447242 w 1458975"/>
                    <a:gd name="connsiteY5" fmla="*/ 765251 h 911239"/>
                    <a:gd name="connsiteX6" fmla="*/ 1377863 w 1458975"/>
                    <a:gd name="connsiteY6" fmla="*/ 538175 h 911239"/>
                    <a:gd name="connsiteX7" fmla="*/ 118505 w 1458975"/>
                    <a:gd name="connsiteY7" fmla="*/ 227088 h 911239"/>
                    <a:gd name="connsiteX8" fmla="*/ 13730 w 1458975"/>
                    <a:gd name="connsiteY8" fmla="*/ 372344 h 911239"/>
                    <a:gd name="connsiteX0" fmla="*/ 13730 w 1458975"/>
                    <a:gd name="connsiteY0" fmla="*/ 372344 h 918767"/>
                    <a:gd name="connsiteX1" fmla="*/ 47067 w 1458975"/>
                    <a:gd name="connsiteY1" fmla="*/ 477119 h 918767"/>
                    <a:gd name="connsiteX2" fmla="*/ 244711 w 1458975"/>
                    <a:gd name="connsiteY2" fmla="*/ 517601 h 918767"/>
                    <a:gd name="connsiteX3" fmla="*/ 1144823 w 1458975"/>
                    <a:gd name="connsiteY3" fmla="*/ 698576 h 918767"/>
                    <a:gd name="connsiteX4" fmla="*/ 1354373 w 1458975"/>
                    <a:gd name="connsiteY4" fmla="*/ 896219 h 918767"/>
                    <a:gd name="connsiteX5" fmla="*/ 1447242 w 1458975"/>
                    <a:gd name="connsiteY5" fmla="*/ 765251 h 918767"/>
                    <a:gd name="connsiteX6" fmla="*/ 1377863 w 1458975"/>
                    <a:gd name="connsiteY6" fmla="*/ 538175 h 918767"/>
                    <a:gd name="connsiteX7" fmla="*/ 118505 w 1458975"/>
                    <a:gd name="connsiteY7" fmla="*/ 227088 h 918767"/>
                    <a:gd name="connsiteX8" fmla="*/ 13730 w 1458975"/>
                    <a:gd name="connsiteY8" fmla="*/ 372344 h 918767"/>
                    <a:gd name="connsiteX0" fmla="*/ 13730 w 1458975"/>
                    <a:gd name="connsiteY0" fmla="*/ 372344 h 900734"/>
                    <a:gd name="connsiteX1" fmla="*/ 47067 w 1458975"/>
                    <a:gd name="connsiteY1" fmla="*/ 477119 h 900734"/>
                    <a:gd name="connsiteX2" fmla="*/ 244711 w 1458975"/>
                    <a:gd name="connsiteY2" fmla="*/ 517601 h 900734"/>
                    <a:gd name="connsiteX3" fmla="*/ 1144823 w 1458975"/>
                    <a:gd name="connsiteY3" fmla="*/ 698576 h 900734"/>
                    <a:gd name="connsiteX4" fmla="*/ 1354373 w 1458975"/>
                    <a:gd name="connsiteY4" fmla="*/ 896219 h 900734"/>
                    <a:gd name="connsiteX5" fmla="*/ 1447242 w 1458975"/>
                    <a:gd name="connsiteY5" fmla="*/ 765251 h 900734"/>
                    <a:gd name="connsiteX6" fmla="*/ 1377863 w 1458975"/>
                    <a:gd name="connsiteY6" fmla="*/ 538175 h 900734"/>
                    <a:gd name="connsiteX7" fmla="*/ 118505 w 1458975"/>
                    <a:gd name="connsiteY7" fmla="*/ 227088 h 900734"/>
                    <a:gd name="connsiteX8" fmla="*/ 13730 w 1458975"/>
                    <a:gd name="connsiteY8" fmla="*/ 372344 h 900734"/>
                    <a:gd name="connsiteX0" fmla="*/ 13730 w 1458975"/>
                    <a:gd name="connsiteY0" fmla="*/ 372344 h 897435"/>
                    <a:gd name="connsiteX1" fmla="*/ 47067 w 1458975"/>
                    <a:gd name="connsiteY1" fmla="*/ 477119 h 897435"/>
                    <a:gd name="connsiteX2" fmla="*/ 244711 w 1458975"/>
                    <a:gd name="connsiteY2" fmla="*/ 517601 h 897435"/>
                    <a:gd name="connsiteX3" fmla="*/ 1144823 w 1458975"/>
                    <a:gd name="connsiteY3" fmla="*/ 698576 h 897435"/>
                    <a:gd name="connsiteX4" fmla="*/ 1354373 w 1458975"/>
                    <a:gd name="connsiteY4" fmla="*/ 896219 h 897435"/>
                    <a:gd name="connsiteX5" fmla="*/ 1447242 w 1458975"/>
                    <a:gd name="connsiteY5" fmla="*/ 765251 h 897435"/>
                    <a:gd name="connsiteX6" fmla="*/ 1377863 w 1458975"/>
                    <a:gd name="connsiteY6" fmla="*/ 538175 h 897435"/>
                    <a:gd name="connsiteX7" fmla="*/ 118505 w 1458975"/>
                    <a:gd name="connsiteY7" fmla="*/ 227088 h 897435"/>
                    <a:gd name="connsiteX8" fmla="*/ 13730 w 1458975"/>
                    <a:gd name="connsiteY8" fmla="*/ 372344 h 897435"/>
                    <a:gd name="connsiteX0" fmla="*/ 13730 w 1458975"/>
                    <a:gd name="connsiteY0" fmla="*/ 372344 h 897435"/>
                    <a:gd name="connsiteX1" fmla="*/ 47067 w 1458975"/>
                    <a:gd name="connsiteY1" fmla="*/ 477119 h 897435"/>
                    <a:gd name="connsiteX2" fmla="*/ 244711 w 1458975"/>
                    <a:gd name="connsiteY2" fmla="*/ 517601 h 897435"/>
                    <a:gd name="connsiteX3" fmla="*/ 1144823 w 1458975"/>
                    <a:gd name="connsiteY3" fmla="*/ 698576 h 897435"/>
                    <a:gd name="connsiteX4" fmla="*/ 1354373 w 1458975"/>
                    <a:gd name="connsiteY4" fmla="*/ 896219 h 897435"/>
                    <a:gd name="connsiteX5" fmla="*/ 1447242 w 1458975"/>
                    <a:gd name="connsiteY5" fmla="*/ 765251 h 897435"/>
                    <a:gd name="connsiteX6" fmla="*/ 1377863 w 1458975"/>
                    <a:gd name="connsiteY6" fmla="*/ 538175 h 897435"/>
                    <a:gd name="connsiteX7" fmla="*/ 118505 w 1458975"/>
                    <a:gd name="connsiteY7" fmla="*/ 227088 h 897435"/>
                    <a:gd name="connsiteX8" fmla="*/ 13730 w 1458975"/>
                    <a:gd name="connsiteY8" fmla="*/ 372344 h 897435"/>
                    <a:gd name="connsiteX0" fmla="*/ 13730 w 1458975"/>
                    <a:gd name="connsiteY0" fmla="*/ 372344 h 897435"/>
                    <a:gd name="connsiteX1" fmla="*/ 47067 w 1458975"/>
                    <a:gd name="connsiteY1" fmla="*/ 477119 h 897435"/>
                    <a:gd name="connsiteX2" fmla="*/ 244711 w 1458975"/>
                    <a:gd name="connsiteY2" fmla="*/ 517601 h 897435"/>
                    <a:gd name="connsiteX3" fmla="*/ 1144823 w 1458975"/>
                    <a:gd name="connsiteY3" fmla="*/ 698576 h 897435"/>
                    <a:gd name="connsiteX4" fmla="*/ 1354373 w 1458975"/>
                    <a:gd name="connsiteY4" fmla="*/ 896219 h 897435"/>
                    <a:gd name="connsiteX5" fmla="*/ 1447242 w 1458975"/>
                    <a:gd name="connsiteY5" fmla="*/ 765251 h 897435"/>
                    <a:gd name="connsiteX6" fmla="*/ 1377863 w 1458975"/>
                    <a:gd name="connsiteY6" fmla="*/ 538175 h 897435"/>
                    <a:gd name="connsiteX7" fmla="*/ 118505 w 1458975"/>
                    <a:gd name="connsiteY7" fmla="*/ 227088 h 897435"/>
                    <a:gd name="connsiteX8" fmla="*/ 13730 w 1458975"/>
                    <a:gd name="connsiteY8" fmla="*/ 372344 h 897435"/>
                    <a:gd name="connsiteX0" fmla="*/ 13730 w 1458975"/>
                    <a:gd name="connsiteY0" fmla="*/ 372344 h 897435"/>
                    <a:gd name="connsiteX1" fmla="*/ 47067 w 1458975"/>
                    <a:gd name="connsiteY1" fmla="*/ 477119 h 897435"/>
                    <a:gd name="connsiteX2" fmla="*/ 244711 w 1458975"/>
                    <a:gd name="connsiteY2" fmla="*/ 517601 h 897435"/>
                    <a:gd name="connsiteX3" fmla="*/ 1144823 w 1458975"/>
                    <a:gd name="connsiteY3" fmla="*/ 698576 h 897435"/>
                    <a:gd name="connsiteX4" fmla="*/ 1354373 w 1458975"/>
                    <a:gd name="connsiteY4" fmla="*/ 896219 h 897435"/>
                    <a:gd name="connsiteX5" fmla="*/ 1447242 w 1458975"/>
                    <a:gd name="connsiteY5" fmla="*/ 765251 h 897435"/>
                    <a:gd name="connsiteX6" fmla="*/ 1377863 w 1458975"/>
                    <a:gd name="connsiteY6" fmla="*/ 538175 h 897435"/>
                    <a:gd name="connsiteX7" fmla="*/ 118505 w 1458975"/>
                    <a:gd name="connsiteY7" fmla="*/ 227088 h 897435"/>
                    <a:gd name="connsiteX8" fmla="*/ 13730 w 1458975"/>
                    <a:gd name="connsiteY8" fmla="*/ 372344 h 897435"/>
                    <a:gd name="connsiteX0" fmla="*/ 13730 w 1458975"/>
                    <a:gd name="connsiteY0" fmla="*/ 372344 h 897435"/>
                    <a:gd name="connsiteX1" fmla="*/ 47067 w 1458975"/>
                    <a:gd name="connsiteY1" fmla="*/ 477119 h 897435"/>
                    <a:gd name="connsiteX2" fmla="*/ 244711 w 1458975"/>
                    <a:gd name="connsiteY2" fmla="*/ 517601 h 897435"/>
                    <a:gd name="connsiteX3" fmla="*/ 1144823 w 1458975"/>
                    <a:gd name="connsiteY3" fmla="*/ 698576 h 897435"/>
                    <a:gd name="connsiteX4" fmla="*/ 1354373 w 1458975"/>
                    <a:gd name="connsiteY4" fmla="*/ 896219 h 897435"/>
                    <a:gd name="connsiteX5" fmla="*/ 1447242 w 1458975"/>
                    <a:gd name="connsiteY5" fmla="*/ 765251 h 897435"/>
                    <a:gd name="connsiteX6" fmla="*/ 1377863 w 1458975"/>
                    <a:gd name="connsiteY6" fmla="*/ 538175 h 897435"/>
                    <a:gd name="connsiteX7" fmla="*/ 118505 w 1458975"/>
                    <a:gd name="connsiteY7" fmla="*/ 227088 h 897435"/>
                    <a:gd name="connsiteX8" fmla="*/ 13730 w 1458975"/>
                    <a:gd name="connsiteY8" fmla="*/ 372344 h 897435"/>
                    <a:gd name="connsiteX0" fmla="*/ 13730 w 1458975"/>
                    <a:gd name="connsiteY0" fmla="*/ 372344 h 897435"/>
                    <a:gd name="connsiteX1" fmla="*/ 47067 w 1458975"/>
                    <a:gd name="connsiteY1" fmla="*/ 477119 h 897435"/>
                    <a:gd name="connsiteX2" fmla="*/ 244711 w 1458975"/>
                    <a:gd name="connsiteY2" fmla="*/ 517601 h 897435"/>
                    <a:gd name="connsiteX3" fmla="*/ 1144823 w 1458975"/>
                    <a:gd name="connsiteY3" fmla="*/ 698576 h 897435"/>
                    <a:gd name="connsiteX4" fmla="*/ 1354373 w 1458975"/>
                    <a:gd name="connsiteY4" fmla="*/ 896219 h 897435"/>
                    <a:gd name="connsiteX5" fmla="*/ 1447242 w 1458975"/>
                    <a:gd name="connsiteY5" fmla="*/ 765251 h 897435"/>
                    <a:gd name="connsiteX6" fmla="*/ 1377863 w 1458975"/>
                    <a:gd name="connsiteY6" fmla="*/ 538175 h 897435"/>
                    <a:gd name="connsiteX7" fmla="*/ 118505 w 1458975"/>
                    <a:gd name="connsiteY7" fmla="*/ 227088 h 897435"/>
                    <a:gd name="connsiteX8" fmla="*/ 13730 w 1458975"/>
                    <a:gd name="connsiteY8" fmla="*/ 372344 h 897435"/>
                    <a:gd name="connsiteX0" fmla="*/ 13730 w 1458975"/>
                    <a:gd name="connsiteY0" fmla="*/ 372344 h 897435"/>
                    <a:gd name="connsiteX1" fmla="*/ 47067 w 1458975"/>
                    <a:gd name="connsiteY1" fmla="*/ 477119 h 897435"/>
                    <a:gd name="connsiteX2" fmla="*/ 244711 w 1458975"/>
                    <a:gd name="connsiteY2" fmla="*/ 517601 h 897435"/>
                    <a:gd name="connsiteX3" fmla="*/ 1144823 w 1458975"/>
                    <a:gd name="connsiteY3" fmla="*/ 698576 h 897435"/>
                    <a:gd name="connsiteX4" fmla="*/ 1354373 w 1458975"/>
                    <a:gd name="connsiteY4" fmla="*/ 896219 h 897435"/>
                    <a:gd name="connsiteX5" fmla="*/ 1447242 w 1458975"/>
                    <a:gd name="connsiteY5" fmla="*/ 765251 h 897435"/>
                    <a:gd name="connsiteX6" fmla="*/ 1377863 w 1458975"/>
                    <a:gd name="connsiteY6" fmla="*/ 538175 h 897435"/>
                    <a:gd name="connsiteX7" fmla="*/ 118505 w 1458975"/>
                    <a:gd name="connsiteY7" fmla="*/ 227088 h 897435"/>
                    <a:gd name="connsiteX8" fmla="*/ 13730 w 1458975"/>
                    <a:gd name="connsiteY8" fmla="*/ 372344 h 897435"/>
                    <a:gd name="connsiteX0" fmla="*/ 13730 w 1458975"/>
                    <a:gd name="connsiteY0" fmla="*/ 372344 h 897435"/>
                    <a:gd name="connsiteX1" fmla="*/ 47067 w 1458975"/>
                    <a:gd name="connsiteY1" fmla="*/ 477119 h 897435"/>
                    <a:gd name="connsiteX2" fmla="*/ 244711 w 1458975"/>
                    <a:gd name="connsiteY2" fmla="*/ 517601 h 897435"/>
                    <a:gd name="connsiteX3" fmla="*/ 1144823 w 1458975"/>
                    <a:gd name="connsiteY3" fmla="*/ 698576 h 897435"/>
                    <a:gd name="connsiteX4" fmla="*/ 1354373 w 1458975"/>
                    <a:gd name="connsiteY4" fmla="*/ 896219 h 897435"/>
                    <a:gd name="connsiteX5" fmla="*/ 1447242 w 1458975"/>
                    <a:gd name="connsiteY5" fmla="*/ 765251 h 897435"/>
                    <a:gd name="connsiteX6" fmla="*/ 1377863 w 1458975"/>
                    <a:gd name="connsiteY6" fmla="*/ 538175 h 897435"/>
                    <a:gd name="connsiteX7" fmla="*/ 118505 w 1458975"/>
                    <a:gd name="connsiteY7" fmla="*/ 227088 h 897435"/>
                    <a:gd name="connsiteX8" fmla="*/ 13730 w 1458975"/>
                    <a:gd name="connsiteY8" fmla="*/ 372344 h 897435"/>
                    <a:gd name="connsiteX0" fmla="*/ 21618 w 1466863"/>
                    <a:gd name="connsiteY0" fmla="*/ 372344 h 897435"/>
                    <a:gd name="connsiteX1" fmla="*/ 54955 w 1466863"/>
                    <a:gd name="connsiteY1" fmla="*/ 477119 h 897435"/>
                    <a:gd name="connsiteX2" fmla="*/ 252599 w 1466863"/>
                    <a:gd name="connsiteY2" fmla="*/ 517601 h 897435"/>
                    <a:gd name="connsiteX3" fmla="*/ 1152711 w 1466863"/>
                    <a:gd name="connsiteY3" fmla="*/ 698576 h 897435"/>
                    <a:gd name="connsiteX4" fmla="*/ 1362261 w 1466863"/>
                    <a:gd name="connsiteY4" fmla="*/ 896219 h 897435"/>
                    <a:gd name="connsiteX5" fmla="*/ 1455130 w 1466863"/>
                    <a:gd name="connsiteY5" fmla="*/ 765251 h 897435"/>
                    <a:gd name="connsiteX6" fmla="*/ 1385751 w 1466863"/>
                    <a:gd name="connsiteY6" fmla="*/ 538175 h 897435"/>
                    <a:gd name="connsiteX7" fmla="*/ 126393 w 1466863"/>
                    <a:gd name="connsiteY7" fmla="*/ 227088 h 897435"/>
                    <a:gd name="connsiteX8" fmla="*/ 21618 w 1466863"/>
                    <a:gd name="connsiteY8" fmla="*/ 372344 h 897435"/>
                    <a:gd name="connsiteX0" fmla="*/ 22362 w 1467607"/>
                    <a:gd name="connsiteY0" fmla="*/ 372344 h 897435"/>
                    <a:gd name="connsiteX1" fmla="*/ 55699 w 1467607"/>
                    <a:gd name="connsiteY1" fmla="*/ 477119 h 897435"/>
                    <a:gd name="connsiteX2" fmla="*/ 253343 w 1467607"/>
                    <a:gd name="connsiteY2" fmla="*/ 517601 h 897435"/>
                    <a:gd name="connsiteX3" fmla="*/ 1153455 w 1467607"/>
                    <a:gd name="connsiteY3" fmla="*/ 698576 h 897435"/>
                    <a:gd name="connsiteX4" fmla="*/ 1363005 w 1467607"/>
                    <a:gd name="connsiteY4" fmla="*/ 896219 h 897435"/>
                    <a:gd name="connsiteX5" fmla="*/ 1455874 w 1467607"/>
                    <a:gd name="connsiteY5" fmla="*/ 765251 h 897435"/>
                    <a:gd name="connsiteX6" fmla="*/ 1386495 w 1467607"/>
                    <a:gd name="connsiteY6" fmla="*/ 538175 h 897435"/>
                    <a:gd name="connsiteX7" fmla="*/ 127137 w 1467607"/>
                    <a:gd name="connsiteY7" fmla="*/ 227088 h 897435"/>
                    <a:gd name="connsiteX8" fmla="*/ 22362 w 1467607"/>
                    <a:gd name="connsiteY8" fmla="*/ 372344 h 897435"/>
                    <a:gd name="connsiteX0" fmla="*/ 1389 w 1446634"/>
                    <a:gd name="connsiteY0" fmla="*/ 372344 h 897435"/>
                    <a:gd name="connsiteX1" fmla="*/ 34726 w 1446634"/>
                    <a:gd name="connsiteY1" fmla="*/ 477119 h 897435"/>
                    <a:gd name="connsiteX2" fmla="*/ 232370 w 1446634"/>
                    <a:gd name="connsiteY2" fmla="*/ 517601 h 897435"/>
                    <a:gd name="connsiteX3" fmla="*/ 1132482 w 1446634"/>
                    <a:gd name="connsiteY3" fmla="*/ 698576 h 897435"/>
                    <a:gd name="connsiteX4" fmla="*/ 1342032 w 1446634"/>
                    <a:gd name="connsiteY4" fmla="*/ 896219 h 897435"/>
                    <a:gd name="connsiteX5" fmla="*/ 1434901 w 1446634"/>
                    <a:gd name="connsiteY5" fmla="*/ 765251 h 897435"/>
                    <a:gd name="connsiteX6" fmla="*/ 1365522 w 1446634"/>
                    <a:gd name="connsiteY6" fmla="*/ 538175 h 897435"/>
                    <a:gd name="connsiteX7" fmla="*/ 106164 w 1446634"/>
                    <a:gd name="connsiteY7" fmla="*/ 227088 h 897435"/>
                    <a:gd name="connsiteX8" fmla="*/ 1389 w 1446634"/>
                    <a:gd name="connsiteY8" fmla="*/ 372344 h 897435"/>
                    <a:gd name="connsiteX0" fmla="*/ 1389 w 1446634"/>
                    <a:gd name="connsiteY0" fmla="*/ 372344 h 897435"/>
                    <a:gd name="connsiteX1" fmla="*/ 34726 w 1446634"/>
                    <a:gd name="connsiteY1" fmla="*/ 477119 h 897435"/>
                    <a:gd name="connsiteX2" fmla="*/ 232370 w 1446634"/>
                    <a:gd name="connsiteY2" fmla="*/ 517601 h 897435"/>
                    <a:gd name="connsiteX3" fmla="*/ 1132482 w 1446634"/>
                    <a:gd name="connsiteY3" fmla="*/ 698576 h 897435"/>
                    <a:gd name="connsiteX4" fmla="*/ 1342032 w 1446634"/>
                    <a:gd name="connsiteY4" fmla="*/ 896219 h 897435"/>
                    <a:gd name="connsiteX5" fmla="*/ 1434901 w 1446634"/>
                    <a:gd name="connsiteY5" fmla="*/ 765251 h 897435"/>
                    <a:gd name="connsiteX6" fmla="*/ 1365522 w 1446634"/>
                    <a:gd name="connsiteY6" fmla="*/ 538175 h 897435"/>
                    <a:gd name="connsiteX7" fmla="*/ 106164 w 1446634"/>
                    <a:gd name="connsiteY7" fmla="*/ 227088 h 897435"/>
                    <a:gd name="connsiteX8" fmla="*/ 1389 w 1446634"/>
                    <a:gd name="connsiteY8" fmla="*/ 372344 h 897435"/>
                    <a:gd name="connsiteX0" fmla="*/ 1389 w 1446634"/>
                    <a:gd name="connsiteY0" fmla="*/ 372344 h 897435"/>
                    <a:gd name="connsiteX1" fmla="*/ 34726 w 1446634"/>
                    <a:gd name="connsiteY1" fmla="*/ 477119 h 897435"/>
                    <a:gd name="connsiteX2" fmla="*/ 232370 w 1446634"/>
                    <a:gd name="connsiteY2" fmla="*/ 517601 h 897435"/>
                    <a:gd name="connsiteX3" fmla="*/ 1132482 w 1446634"/>
                    <a:gd name="connsiteY3" fmla="*/ 698576 h 897435"/>
                    <a:gd name="connsiteX4" fmla="*/ 1342032 w 1446634"/>
                    <a:gd name="connsiteY4" fmla="*/ 896219 h 897435"/>
                    <a:gd name="connsiteX5" fmla="*/ 1434901 w 1446634"/>
                    <a:gd name="connsiteY5" fmla="*/ 765251 h 897435"/>
                    <a:gd name="connsiteX6" fmla="*/ 1365522 w 1446634"/>
                    <a:gd name="connsiteY6" fmla="*/ 538175 h 897435"/>
                    <a:gd name="connsiteX7" fmla="*/ 106164 w 1446634"/>
                    <a:gd name="connsiteY7" fmla="*/ 227088 h 897435"/>
                    <a:gd name="connsiteX8" fmla="*/ 1389 w 1446634"/>
                    <a:gd name="connsiteY8" fmla="*/ 372344 h 897435"/>
                    <a:gd name="connsiteX0" fmla="*/ 1389 w 1444539"/>
                    <a:gd name="connsiteY0" fmla="*/ 372344 h 897435"/>
                    <a:gd name="connsiteX1" fmla="*/ 34726 w 1444539"/>
                    <a:gd name="connsiteY1" fmla="*/ 477119 h 897435"/>
                    <a:gd name="connsiteX2" fmla="*/ 232370 w 1444539"/>
                    <a:gd name="connsiteY2" fmla="*/ 517601 h 897435"/>
                    <a:gd name="connsiteX3" fmla="*/ 1132482 w 1444539"/>
                    <a:gd name="connsiteY3" fmla="*/ 698576 h 897435"/>
                    <a:gd name="connsiteX4" fmla="*/ 1342032 w 1444539"/>
                    <a:gd name="connsiteY4" fmla="*/ 896219 h 897435"/>
                    <a:gd name="connsiteX5" fmla="*/ 1434901 w 1444539"/>
                    <a:gd name="connsiteY5" fmla="*/ 765251 h 897435"/>
                    <a:gd name="connsiteX6" fmla="*/ 1365522 w 1444539"/>
                    <a:gd name="connsiteY6" fmla="*/ 538175 h 897435"/>
                    <a:gd name="connsiteX7" fmla="*/ 106164 w 1444539"/>
                    <a:gd name="connsiteY7" fmla="*/ 227088 h 897435"/>
                    <a:gd name="connsiteX8" fmla="*/ 1389 w 1444539"/>
                    <a:gd name="connsiteY8" fmla="*/ 372344 h 897435"/>
                    <a:gd name="connsiteX0" fmla="*/ 1389 w 1444539"/>
                    <a:gd name="connsiteY0" fmla="*/ 372344 h 897435"/>
                    <a:gd name="connsiteX1" fmla="*/ 34726 w 1444539"/>
                    <a:gd name="connsiteY1" fmla="*/ 477119 h 897435"/>
                    <a:gd name="connsiteX2" fmla="*/ 232370 w 1444539"/>
                    <a:gd name="connsiteY2" fmla="*/ 517601 h 897435"/>
                    <a:gd name="connsiteX3" fmla="*/ 1132482 w 1444539"/>
                    <a:gd name="connsiteY3" fmla="*/ 698576 h 897435"/>
                    <a:gd name="connsiteX4" fmla="*/ 1342032 w 1444539"/>
                    <a:gd name="connsiteY4" fmla="*/ 896219 h 897435"/>
                    <a:gd name="connsiteX5" fmla="*/ 1434901 w 1444539"/>
                    <a:gd name="connsiteY5" fmla="*/ 765251 h 897435"/>
                    <a:gd name="connsiteX6" fmla="*/ 1365522 w 1444539"/>
                    <a:gd name="connsiteY6" fmla="*/ 538175 h 897435"/>
                    <a:gd name="connsiteX7" fmla="*/ 106164 w 1444539"/>
                    <a:gd name="connsiteY7" fmla="*/ 227088 h 897435"/>
                    <a:gd name="connsiteX8" fmla="*/ 1389 w 1444539"/>
                    <a:gd name="connsiteY8" fmla="*/ 372344 h 897435"/>
                    <a:gd name="connsiteX0" fmla="*/ 1389 w 1444539"/>
                    <a:gd name="connsiteY0" fmla="*/ 372343 h 897434"/>
                    <a:gd name="connsiteX1" fmla="*/ 34726 w 1444539"/>
                    <a:gd name="connsiteY1" fmla="*/ 477118 h 897434"/>
                    <a:gd name="connsiteX2" fmla="*/ 232370 w 1444539"/>
                    <a:gd name="connsiteY2" fmla="*/ 517600 h 897434"/>
                    <a:gd name="connsiteX3" fmla="*/ 1132482 w 1444539"/>
                    <a:gd name="connsiteY3" fmla="*/ 698575 h 897434"/>
                    <a:gd name="connsiteX4" fmla="*/ 1342032 w 1444539"/>
                    <a:gd name="connsiteY4" fmla="*/ 896218 h 897434"/>
                    <a:gd name="connsiteX5" fmla="*/ 1434901 w 1444539"/>
                    <a:gd name="connsiteY5" fmla="*/ 765250 h 897434"/>
                    <a:gd name="connsiteX6" fmla="*/ 1365522 w 1444539"/>
                    <a:gd name="connsiteY6" fmla="*/ 538175 h 897434"/>
                    <a:gd name="connsiteX7" fmla="*/ 106164 w 1444539"/>
                    <a:gd name="connsiteY7" fmla="*/ 227087 h 897434"/>
                    <a:gd name="connsiteX8" fmla="*/ 1389 w 1444539"/>
                    <a:gd name="connsiteY8" fmla="*/ 372343 h 897434"/>
                    <a:gd name="connsiteX0" fmla="*/ 1389 w 1444539"/>
                    <a:gd name="connsiteY0" fmla="*/ 386258 h 911349"/>
                    <a:gd name="connsiteX1" fmla="*/ 34726 w 1444539"/>
                    <a:gd name="connsiteY1" fmla="*/ 491033 h 911349"/>
                    <a:gd name="connsiteX2" fmla="*/ 232370 w 1444539"/>
                    <a:gd name="connsiteY2" fmla="*/ 531515 h 911349"/>
                    <a:gd name="connsiteX3" fmla="*/ 1132482 w 1444539"/>
                    <a:gd name="connsiteY3" fmla="*/ 712490 h 911349"/>
                    <a:gd name="connsiteX4" fmla="*/ 1342032 w 1444539"/>
                    <a:gd name="connsiteY4" fmla="*/ 910133 h 911349"/>
                    <a:gd name="connsiteX5" fmla="*/ 1434901 w 1444539"/>
                    <a:gd name="connsiteY5" fmla="*/ 779165 h 911349"/>
                    <a:gd name="connsiteX6" fmla="*/ 1365522 w 1444539"/>
                    <a:gd name="connsiteY6" fmla="*/ 552090 h 911349"/>
                    <a:gd name="connsiteX7" fmla="*/ 106164 w 1444539"/>
                    <a:gd name="connsiteY7" fmla="*/ 241002 h 911349"/>
                    <a:gd name="connsiteX8" fmla="*/ 1389 w 1444539"/>
                    <a:gd name="connsiteY8" fmla="*/ 386258 h 911349"/>
                    <a:gd name="connsiteX0" fmla="*/ 1389 w 1444539"/>
                    <a:gd name="connsiteY0" fmla="*/ 531142 h 1056233"/>
                    <a:gd name="connsiteX1" fmla="*/ 34726 w 1444539"/>
                    <a:gd name="connsiteY1" fmla="*/ 635917 h 1056233"/>
                    <a:gd name="connsiteX2" fmla="*/ 232370 w 1444539"/>
                    <a:gd name="connsiteY2" fmla="*/ 676399 h 1056233"/>
                    <a:gd name="connsiteX3" fmla="*/ 1132482 w 1444539"/>
                    <a:gd name="connsiteY3" fmla="*/ 857374 h 1056233"/>
                    <a:gd name="connsiteX4" fmla="*/ 1342032 w 1444539"/>
                    <a:gd name="connsiteY4" fmla="*/ 1055017 h 1056233"/>
                    <a:gd name="connsiteX5" fmla="*/ 1434901 w 1444539"/>
                    <a:gd name="connsiteY5" fmla="*/ 924049 h 1056233"/>
                    <a:gd name="connsiteX6" fmla="*/ 1365522 w 1444539"/>
                    <a:gd name="connsiteY6" fmla="*/ 696974 h 1056233"/>
                    <a:gd name="connsiteX7" fmla="*/ 106164 w 1444539"/>
                    <a:gd name="connsiteY7" fmla="*/ 385886 h 1056233"/>
                    <a:gd name="connsiteX8" fmla="*/ 1389 w 1444539"/>
                    <a:gd name="connsiteY8" fmla="*/ 531142 h 1056233"/>
                    <a:gd name="connsiteX0" fmla="*/ 1389 w 1444539"/>
                    <a:gd name="connsiteY0" fmla="*/ 531142 h 1063761"/>
                    <a:gd name="connsiteX1" fmla="*/ 34726 w 1444539"/>
                    <a:gd name="connsiteY1" fmla="*/ 635917 h 1063761"/>
                    <a:gd name="connsiteX2" fmla="*/ 232370 w 1444539"/>
                    <a:gd name="connsiteY2" fmla="*/ 676399 h 1063761"/>
                    <a:gd name="connsiteX3" fmla="*/ 1132482 w 1444539"/>
                    <a:gd name="connsiteY3" fmla="*/ 857374 h 1063761"/>
                    <a:gd name="connsiteX4" fmla="*/ 1342032 w 1444539"/>
                    <a:gd name="connsiteY4" fmla="*/ 1055017 h 1063761"/>
                    <a:gd name="connsiteX5" fmla="*/ 1434901 w 1444539"/>
                    <a:gd name="connsiteY5" fmla="*/ 924049 h 1063761"/>
                    <a:gd name="connsiteX6" fmla="*/ 1365522 w 1444539"/>
                    <a:gd name="connsiteY6" fmla="*/ 696974 h 1063761"/>
                    <a:gd name="connsiteX7" fmla="*/ 106164 w 1444539"/>
                    <a:gd name="connsiteY7" fmla="*/ 385886 h 1063761"/>
                    <a:gd name="connsiteX8" fmla="*/ 1389 w 1444539"/>
                    <a:gd name="connsiteY8" fmla="*/ 531142 h 1063761"/>
                    <a:gd name="connsiteX0" fmla="*/ 1389 w 1444539"/>
                    <a:gd name="connsiteY0" fmla="*/ 531142 h 1063761"/>
                    <a:gd name="connsiteX1" fmla="*/ 34726 w 1444539"/>
                    <a:gd name="connsiteY1" fmla="*/ 635917 h 1063761"/>
                    <a:gd name="connsiteX2" fmla="*/ 232370 w 1444539"/>
                    <a:gd name="connsiteY2" fmla="*/ 676399 h 1063761"/>
                    <a:gd name="connsiteX3" fmla="*/ 1132482 w 1444539"/>
                    <a:gd name="connsiteY3" fmla="*/ 857374 h 1063761"/>
                    <a:gd name="connsiteX4" fmla="*/ 1342032 w 1444539"/>
                    <a:gd name="connsiteY4" fmla="*/ 1055017 h 1063761"/>
                    <a:gd name="connsiteX5" fmla="*/ 1434901 w 1444539"/>
                    <a:gd name="connsiteY5" fmla="*/ 924049 h 1063761"/>
                    <a:gd name="connsiteX6" fmla="*/ 1365522 w 1444539"/>
                    <a:gd name="connsiteY6" fmla="*/ 696974 h 1063761"/>
                    <a:gd name="connsiteX7" fmla="*/ 106164 w 1444539"/>
                    <a:gd name="connsiteY7" fmla="*/ 385886 h 1063761"/>
                    <a:gd name="connsiteX8" fmla="*/ 1389 w 1444539"/>
                    <a:gd name="connsiteY8" fmla="*/ 531142 h 1063761"/>
                    <a:gd name="connsiteX0" fmla="*/ 1389 w 1444539"/>
                    <a:gd name="connsiteY0" fmla="*/ 531142 h 1063761"/>
                    <a:gd name="connsiteX1" fmla="*/ 34726 w 1444539"/>
                    <a:gd name="connsiteY1" fmla="*/ 635917 h 1063761"/>
                    <a:gd name="connsiteX2" fmla="*/ 232370 w 1444539"/>
                    <a:gd name="connsiteY2" fmla="*/ 676399 h 1063761"/>
                    <a:gd name="connsiteX3" fmla="*/ 1132482 w 1444539"/>
                    <a:gd name="connsiteY3" fmla="*/ 857374 h 1063761"/>
                    <a:gd name="connsiteX4" fmla="*/ 1342032 w 1444539"/>
                    <a:gd name="connsiteY4" fmla="*/ 1055017 h 1063761"/>
                    <a:gd name="connsiteX5" fmla="*/ 1434901 w 1444539"/>
                    <a:gd name="connsiteY5" fmla="*/ 924049 h 1063761"/>
                    <a:gd name="connsiteX6" fmla="*/ 1365522 w 1444539"/>
                    <a:gd name="connsiteY6" fmla="*/ 696974 h 1063761"/>
                    <a:gd name="connsiteX7" fmla="*/ 106164 w 1444539"/>
                    <a:gd name="connsiteY7" fmla="*/ 385886 h 1063761"/>
                    <a:gd name="connsiteX8" fmla="*/ 1389 w 1444539"/>
                    <a:gd name="connsiteY8" fmla="*/ 531142 h 1063761"/>
                    <a:gd name="connsiteX0" fmla="*/ 1389 w 1444539"/>
                    <a:gd name="connsiteY0" fmla="*/ 531142 h 1063761"/>
                    <a:gd name="connsiteX1" fmla="*/ 34726 w 1444539"/>
                    <a:gd name="connsiteY1" fmla="*/ 635917 h 1063761"/>
                    <a:gd name="connsiteX2" fmla="*/ 232370 w 1444539"/>
                    <a:gd name="connsiteY2" fmla="*/ 676399 h 1063761"/>
                    <a:gd name="connsiteX3" fmla="*/ 1132482 w 1444539"/>
                    <a:gd name="connsiteY3" fmla="*/ 857374 h 1063761"/>
                    <a:gd name="connsiteX4" fmla="*/ 1342032 w 1444539"/>
                    <a:gd name="connsiteY4" fmla="*/ 1055017 h 1063761"/>
                    <a:gd name="connsiteX5" fmla="*/ 1434901 w 1444539"/>
                    <a:gd name="connsiteY5" fmla="*/ 924049 h 1063761"/>
                    <a:gd name="connsiteX6" fmla="*/ 1365522 w 1444539"/>
                    <a:gd name="connsiteY6" fmla="*/ 696974 h 1063761"/>
                    <a:gd name="connsiteX7" fmla="*/ 106164 w 1444539"/>
                    <a:gd name="connsiteY7" fmla="*/ 385886 h 1063761"/>
                    <a:gd name="connsiteX8" fmla="*/ 1389 w 1444539"/>
                    <a:gd name="connsiteY8" fmla="*/ 531142 h 1063761"/>
                    <a:gd name="connsiteX0" fmla="*/ 1389 w 1444539"/>
                    <a:gd name="connsiteY0" fmla="*/ 531142 h 1063761"/>
                    <a:gd name="connsiteX1" fmla="*/ 34726 w 1444539"/>
                    <a:gd name="connsiteY1" fmla="*/ 635917 h 1063761"/>
                    <a:gd name="connsiteX2" fmla="*/ 232370 w 1444539"/>
                    <a:gd name="connsiteY2" fmla="*/ 676399 h 1063761"/>
                    <a:gd name="connsiteX3" fmla="*/ 1132482 w 1444539"/>
                    <a:gd name="connsiteY3" fmla="*/ 857374 h 1063761"/>
                    <a:gd name="connsiteX4" fmla="*/ 1342032 w 1444539"/>
                    <a:gd name="connsiteY4" fmla="*/ 1055017 h 1063761"/>
                    <a:gd name="connsiteX5" fmla="*/ 1434901 w 1444539"/>
                    <a:gd name="connsiteY5" fmla="*/ 924049 h 1063761"/>
                    <a:gd name="connsiteX6" fmla="*/ 1365522 w 1444539"/>
                    <a:gd name="connsiteY6" fmla="*/ 696974 h 1063761"/>
                    <a:gd name="connsiteX7" fmla="*/ 106164 w 1444539"/>
                    <a:gd name="connsiteY7" fmla="*/ 385886 h 1063761"/>
                    <a:gd name="connsiteX8" fmla="*/ 1389 w 1444539"/>
                    <a:gd name="connsiteY8" fmla="*/ 531142 h 1063761"/>
                    <a:gd name="connsiteX0" fmla="*/ 1389 w 1447168"/>
                    <a:gd name="connsiteY0" fmla="*/ 531142 h 1063761"/>
                    <a:gd name="connsiteX1" fmla="*/ 34726 w 1447168"/>
                    <a:gd name="connsiteY1" fmla="*/ 635917 h 1063761"/>
                    <a:gd name="connsiteX2" fmla="*/ 232370 w 1447168"/>
                    <a:gd name="connsiteY2" fmla="*/ 676399 h 1063761"/>
                    <a:gd name="connsiteX3" fmla="*/ 1132482 w 1447168"/>
                    <a:gd name="connsiteY3" fmla="*/ 857374 h 1063761"/>
                    <a:gd name="connsiteX4" fmla="*/ 1342032 w 1447168"/>
                    <a:gd name="connsiteY4" fmla="*/ 1055017 h 1063761"/>
                    <a:gd name="connsiteX5" fmla="*/ 1437530 w 1447168"/>
                    <a:gd name="connsiteY5" fmla="*/ 912998 h 1063761"/>
                    <a:gd name="connsiteX6" fmla="*/ 1365522 w 1447168"/>
                    <a:gd name="connsiteY6" fmla="*/ 696974 h 1063761"/>
                    <a:gd name="connsiteX7" fmla="*/ 106164 w 1447168"/>
                    <a:gd name="connsiteY7" fmla="*/ 385886 h 1063761"/>
                    <a:gd name="connsiteX8" fmla="*/ 1389 w 1447168"/>
                    <a:gd name="connsiteY8" fmla="*/ 531142 h 1063761"/>
                    <a:gd name="connsiteX0" fmla="*/ 1389 w 1447168"/>
                    <a:gd name="connsiteY0" fmla="*/ 531142 h 1063761"/>
                    <a:gd name="connsiteX1" fmla="*/ 34726 w 1447168"/>
                    <a:gd name="connsiteY1" fmla="*/ 635917 h 1063761"/>
                    <a:gd name="connsiteX2" fmla="*/ 232370 w 1447168"/>
                    <a:gd name="connsiteY2" fmla="*/ 676399 h 1063761"/>
                    <a:gd name="connsiteX3" fmla="*/ 1132482 w 1447168"/>
                    <a:gd name="connsiteY3" fmla="*/ 857374 h 1063761"/>
                    <a:gd name="connsiteX4" fmla="*/ 1342032 w 1447168"/>
                    <a:gd name="connsiteY4" fmla="*/ 1055017 h 1063761"/>
                    <a:gd name="connsiteX5" fmla="*/ 1437530 w 1447168"/>
                    <a:gd name="connsiteY5" fmla="*/ 912998 h 1063761"/>
                    <a:gd name="connsiteX6" fmla="*/ 1365522 w 1447168"/>
                    <a:gd name="connsiteY6" fmla="*/ 696974 h 1063761"/>
                    <a:gd name="connsiteX7" fmla="*/ 106164 w 1447168"/>
                    <a:gd name="connsiteY7" fmla="*/ 385886 h 1063761"/>
                    <a:gd name="connsiteX8" fmla="*/ 1389 w 1447168"/>
                    <a:gd name="connsiteY8" fmla="*/ 531142 h 1063761"/>
                    <a:gd name="connsiteX0" fmla="*/ 1389 w 1447167"/>
                    <a:gd name="connsiteY0" fmla="*/ 531142 h 1063761"/>
                    <a:gd name="connsiteX1" fmla="*/ 34726 w 1447167"/>
                    <a:gd name="connsiteY1" fmla="*/ 635917 h 1063761"/>
                    <a:gd name="connsiteX2" fmla="*/ 232370 w 1447167"/>
                    <a:gd name="connsiteY2" fmla="*/ 676399 h 1063761"/>
                    <a:gd name="connsiteX3" fmla="*/ 1132482 w 1447167"/>
                    <a:gd name="connsiteY3" fmla="*/ 857374 h 1063761"/>
                    <a:gd name="connsiteX4" fmla="*/ 1342032 w 1447167"/>
                    <a:gd name="connsiteY4" fmla="*/ 1055017 h 1063761"/>
                    <a:gd name="connsiteX5" fmla="*/ 1437529 w 1447167"/>
                    <a:gd name="connsiteY5" fmla="*/ 912998 h 1063761"/>
                    <a:gd name="connsiteX6" fmla="*/ 1365522 w 1447167"/>
                    <a:gd name="connsiteY6" fmla="*/ 696974 h 1063761"/>
                    <a:gd name="connsiteX7" fmla="*/ 106164 w 1447167"/>
                    <a:gd name="connsiteY7" fmla="*/ 385886 h 1063761"/>
                    <a:gd name="connsiteX8" fmla="*/ 1389 w 1447167"/>
                    <a:gd name="connsiteY8" fmla="*/ 531142 h 1063761"/>
                    <a:gd name="connsiteX0" fmla="*/ 1389 w 1447167"/>
                    <a:gd name="connsiteY0" fmla="*/ 531142 h 1063761"/>
                    <a:gd name="connsiteX1" fmla="*/ 34726 w 1447167"/>
                    <a:gd name="connsiteY1" fmla="*/ 635917 h 1063761"/>
                    <a:gd name="connsiteX2" fmla="*/ 232370 w 1447167"/>
                    <a:gd name="connsiteY2" fmla="*/ 676399 h 1063761"/>
                    <a:gd name="connsiteX3" fmla="*/ 1132482 w 1447167"/>
                    <a:gd name="connsiteY3" fmla="*/ 857374 h 1063761"/>
                    <a:gd name="connsiteX4" fmla="*/ 1342032 w 1447167"/>
                    <a:gd name="connsiteY4" fmla="*/ 1055017 h 1063761"/>
                    <a:gd name="connsiteX5" fmla="*/ 1437529 w 1447167"/>
                    <a:gd name="connsiteY5" fmla="*/ 912998 h 1063761"/>
                    <a:gd name="connsiteX6" fmla="*/ 1365522 w 1447167"/>
                    <a:gd name="connsiteY6" fmla="*/ 696974 h 1063761"/>
                    <a:gd name="connsiteX7" fmla="*/ 106164 w 1447167"/>
                    <a:gd name="connsiteY7" fmla="*/ 385886 h 1063761"/>
                    <a:gd name="connsiteX8" fmla="*/ 1389 w 1447167"/>
                    <a:gd name="connsiteY8" fmla="*/ 531142 h 1063761"/>
                    <a:gd name="connsiteX0" fmla="*/ 221799 w 1562802"/>
                    <a:gd name="connsiteY0" fmla="*/ 385886 h 1063761"/>
                    <a:gd name="connsiteX1" fmla="*/ 150361 w 1562802"/>
                    <a:gd name="connsiteY1" fmla="*/ 635917 h 1063761"/>
                    <a:gd name="connsiteX2" fmla="*/ 348005 w 1562802"/>
                    <a:gd name="connsiteY2" fmla="*/ 676399 h 1063761"/>
                    <a:gd name="connsiteX3" fmla="*/ 1248117 w 1562802"/>
                    <a:gd name="connsiteY3" fmla="*/ 857374 h 1063761"/>
                    <a:gd name="connsiteX4" fmla="*/ 1457667 w 1562802"/>
                    <a:gd name="connsiteY4" fmla="*/ 1055017 h 1063761"/>
                    <a:gd name="connsiteX5" fmla="*/ 1553164 w 1562802"/>
                    <a:gd name="connsiteY5" fmla="*/ 912998 h 1063761"/>
                    <a:gd name="connsiteX6" fmla="*/ 1481157 w 1562802"/>
                    <a:gd name="connsiteY6" fmla="*/ 696974 h 1063761"/>
                    <a:gd name="connsiteX7" fmla="*/ 221799 w 1562802"/>
                    <a:gd name="connsiteY7" fmla="*/ 385886 h 1063761"/>
                    <a:gd name="connsiteX0" fmla="*/ 135962 w 1476965"/>
                    <a:gd name="connsiteY0" fmla="*/ 385886 h 1063761"/>
                    <a:gd name="connsiteX1" fmla="*/ 64524 w 1476965"/>
                    <a:gd name="connsiteY1" fmla="*/ 635917 h 1063761"/>
                    <a:gd name="connsiteX2" fmla="*/ 262168 w 1476965"/>
                    <a:gd name="connsiteY2" fmla="*/ 676399 h 1063761"/>
                    <a:gd name="connsiteX3" fmla="*/ 1162280 w 1476965"/>
                    <a:gd name="connsiteY3" fmla="*/ 857374 h 1063761"/>
                    <a:gd name="connsiteX4" fmla="*/ 1371830 w 1476965"/>
                    <a:gd name="connsiteY4" fmla="*/ 1055017 h 1063761"/>
                    <a:gd name="connsiteX5" fmla="*/ 1467327 w 1476965"/>
                    <a:gd name="connsiteY5" fmla="*/ 912998 h 1063761"/>
                    <a:gd name="connsiteX6" fmla="*/ 1395320 w 1476965"/>
                    <a:gd name="connsiteY6" fmla="*/ 696974 h 1063761"/>
                    <a:gd name="connsiteX7" fmla="*/ 135962 w 1476965"/>
                    <a:gd name="connsiteY7" fmla="*/ 385886 h 1063761"/>
                    <a:gd name="connsiteX0" fmla="*/ 119752 w 1460755"/>
                    <a:gd name="connsiteY0" fmla="*/ 385886 h 1063761"/>
                    <a:gd name="connsiteX1" fmla="*/ 48314 w 1460755"/>
                    <a:gd name="connsiteY1" fmla="*/ 635917 h 1063761"/>
                    <a:gd name="connsiteX2" fmla="*/ 245958 w 1460755"/>
                    <a:gd name="connsiteY2" fmla="*/ 676399 h 1063761"/>
                    <a:gd name="connsiteX3" fmla="*/ 1146070 w 1460755"/>
                    <a:gd name="connsiteY3" fmla="*/ 857374 h 1063761"/>
                    <a:gd name="connsiteX4" fmla="*/ 1355620 w 1460755"/>
                    <a:gd name="connsiteY4" fmla="*/ 1055017 h 1063761"/>
                    <a:gd name="connsiteX5" fmla="*/ 1451117 w 1460755"/>
                    <a:gd name="connsiteY5" fmla="*/ 912998 h 1063761"/>
                    <a:gd name="connsiteX6" fmla="*/ 1379110 w 1460755"/>
                    <a:gd name="connsiteY6" fmla="*/ 696974 h 1063761"/>
                    <a:gd name="connsiteX7" fmla="*/ 119752 w 1460755"/>
                    <a:gd name="connsiteY7" fmla="*/ 385886 h 1063761"/>
                    <a:gd name="connsiteX0" fmla="*/ 122877 w 1463880"/>
                    <a:gd name="connsiteY0" fmla="*/ 385886 h 1063761"/>
                    <a:gd name="connsiteX1" fmla="*/ 51439 w 1463880"/>
                    <a:gd name="connsiteY1" fmla="*/ 635917 h 1063761"/>
                    <a:gd name="connsiteX2" fmla="*/ 249083 w 1463880"/>
                    <a:gd name="connsiteY2" fmla="*/ 676399 h 1063761"/>
                    <a:gd name="connsiteX3" fmla="*/ 1149195 w 1463880"/>
                    <a:gd name="connsiteY3" fmla="*/ 857374 h 1063761"/>
                    <a:gd name="connsiteX4" fmla="*/ 1358745 w 1463880"/>
                    <a:gd name="connsiteY4" fmla="*/ 1055017 h 1063761"/>
                    <a:gd name="connsiteX5" fmla="*/ 1454242 w 1463880"/>
                    <a:gd name="connsiteY5" fmla="*/ 912998 h 1063761"/>
                    <a:gd name="connsiteX6" fmla="*/ 1382235 w 1463880"/>
                    <a:gd name="connsiteY6" fmla="*/ 696974 h 1063761"/>
                    <a:gd name="connsiteX7" fmla="*/ 122877 w 1463880"/>
                    <a:gd name="connsiteY7" fmla="*/ 385886 h 1063761"/>
                    <a:gd name="connsiteX0" fmla="*/ 122877 w 1463880"/>
                    <a:gd name="connsiteY0" fmla="*/ 385886 h 1063761"/>
                    <a:gd name="connsiteX1" fmla="*/ 51439 w 1463880"/>
                    <a:gd name="connsiteY1" fmla="*/ 635917 h 1063761"/>
                    <a:gd name="connsiteX2" fmla="*/ 249083 w 1463880"/>
                    <a:gd name="connsiteY2" fmla="*/ 676399 h 1063761"/>
                    <a:gd name="connsiteX3" fmla="*/ 1149195 w 1463880"/>
                    <a:gd name="connsiteY3" fmla="*/ 857374 h 1063761"/>
                    <a:gd name="connsiteX4" fmla="*/ 1358745 w 1463880"/>
                    <a:gd name="connsiteY4" fmla="*/ 1055017 h 1063761"/>
                    <a:gd name="connsiteX5" fmla="*/ 1454242 w 1463880"/>
                    <a:gd name="connsiteY5" fmla="*/ 912998 h 1063761"/>
                    <a:gd name="connsiteX6" fmla="*/ 1382235 w 1463880"/>
                    <a:gd name="connsiteY6" fmla="*/ 696974 h 1063761"/>
                    <a:gd name="connsiteX7" fmla="*/ 122877 w 1463880"/>
                    <a:gd name="connsiteY7" fmla="*/ 385886 h 1063761"/>
                    <a:gd name="connsiteX0" fmla="*/ 122877 w 1463880"/>
                    <a:gd name="connsiteY0" fmla="*/ 385886 h 1063761"/>
                    <a:gd name="connsiteX1" fmla="*/ 51439 w 1463880"/>
                    <a:gd name="connsiteY1" fmla="*/ 635917 h 1063761"/>
                    <a:gd name="connsiteX2" fmla="*/ 249083 w 1463880"/>
                    <a:gd name="connsiteY2" fmla="*/ 676399 h 1063761"/>
                    <a:gd name="connsiteX3" fmla="*/ 1149195 w 1463880"/>
                    <a:gd name="connsiteY3" fmla="*/ 857374 h 1063761"/>
                    <a:gd name="connsiteX4" fmla="*/ 1358745 w 1463880"/>
                    <a:gd name="connsiteY4" fmla="*/ 1055017 h 1063761"/>
                    <a:gd name="connsiteX5" fmla="*/ 1454242 w 1463880"/>
                    <a:gd name="connsiteY5" fmla="*/ 912998 h 1063761"/>
                    <a:gd name="connsiteX6" fmla="*/ 1382235 w 1463880"/>
                    <a:gd name="connsiteY6" fmla="*/ 696974 h 1063761"/>
                    <a:gd name="connsiteX7" fmla="*/ 122877 w 1463880"/>
                    <a:gd name="connsiteY7" fmla="*/ 385886 h 1063761"/>
                    <a:gd name="connsiteX0" fmla="*/ 122877 w 1463880"/>
                    <a:gd name="connsiteY0" fmla="*/ 385886 h 1063761"/>
                    <a:gd name="connsiteX1" fmla="*/ 51439 w 1463880"/>
                    <a:gd name="connsiteY1" fmla="*/ 635917 h 1063761"/>
                    <a:gd name="connsiteX2" fmla="*/ 249083 w 1463880"/>
                    <a:gd name="connsiteY2" fmla="*/ 676399 h 1063761"/>
                    <a:gd name="connsiteX3" fmla="*/ 1149195 w 1463880"/>
                    <a:gd name="connsiteY3" fmla="*/ 857374 h 1063761"/>
                    <a:gd name="connsiteX4" fmla="*/ 1358745 w 1463880"/>
                    <a:gd name="connsiteY4" fmla="*/ 1055017 h 1063761"/>
                    <a:gd name="connsiteX5" fmla="*/ 1454242 w 1463880"/>
                    <a:gd name="connsiteY5" fmla="*/ 912998 h 1063761"/>
                    <a:gd name="connsiteX6" fmla="*/ 1382235 w 1463880"/>
                    <a:gd name="connsiteY6" fmla="*/ 696974 h 1063761"/>
                    <a:gd name="connsiteX7" fmla="*/ 122877 w 1463880"/>
                    <a:gd name="connsiteY7" fmla="*/ 385886 h 1063761"/>
                    <a:gd name="connsiteX0" fmla="*/ 122877 w 1463880"/>
                    <a:gd name="connsiteY0" fmla="*/ 385886 h 1063761"/>
                    <a:gd name="connsiteX1" fmla="*/ 51439 w 1463880"/>
                    <a:gd name="connsiteY1" fmla="*/ 635917 h 1063761"/>
                    <a:gd name="connsiteX2" fmla="*/ 249083 w 1463880"/>
                    <a:gd name="connsiteY2" fmla="*/ 676399 h 1063761"/>
                    <a:gd name="connsiteX3" fmla="*/ 1149195 w 1463880"/>
                    <a:gd name="connsiteY3" fmla="*/ 857374 h 1063761"/>
                    <a:gd name="connsiteX4" fmla="*/ 1358745 w 1463880"/>
                    <a:gd name="connsiteY4" fmla="*/ 1055017 h 1063761"/>
                    <a:gd name="connsiteX5" fmla="*/ 1454242 w 1463880"/>
                    <a:gd name="connsiteY5" fmla="*/ 912998 h 1063761"/>
                    <a:gd name="connsiteX6" fmla="*/ 1382235 w 1463880"/>
                    <a:gd name="connsiteY6" fmla="*/ 696974 h 1063761"/>
                    <a:gd name="connsiteX7" fmla="*/ 122877 w 1463880"/>
                    <a:gd name="connsiteY7" fmla="*/ 385886 h 1063761"/>
                    <a:gd name="connsiteX0" fmla="*/ 125946 w 1466949"/>
                    <a:gd name="connsiteY0" fmla="*/ 385886 h 1063761"/>
                    <a:gd name="connsiteX1" fmla="*/ 54508 w 1466949"/>
                    <a:gd name="connsiteY1" fmla="*/ 635917 h 1063761"/>
                    <a:gd name="connsiteX2" fmla="*/ 252152 w 1466949"/>
                    <a:gd name="connsiteY2" fmla="*/ 676399 h 1063761"/>
                    <a:gd name="connsiteX3" fmla="*/ 1152264 w 1466949"/>
                    <a:gd name="connsiteY3" fmla="*/ 857374 h 1063761"/>
                    <a:gd name="connsiteX4" fmla="*/ 1361814 w 1466949"/>
                    <a:gd name="connsiteY4" fmla="*/ 1055017 h 1063761"/>
                    <a:gd name="connsiteX5" fmla="*/ 1457311 w 1466949"/>
                    <a:gd name="connsiteY5" fmla="*/ 912998 h 1063761"/>
                    <a:gd name="connsiteX6" fmla="*/ 1385304 w 1466949"/>
                    <a:gd name="connsiteY6" fmla="*/ 696974 h 1063761"/>
                    <a:gd name="connsiteX7" fmla="*/ 125946 w 1466949"/>
                    <a:gd name="connsiteY7" fmla="*/ 385886 h 1063761"/>
                    <a:gd name="connsiteX0" fmla="*/ 122877 w 1463880"/>
                    <a:gd name="connsiteY0" fmla="*/ 385886 h 1063761"/>
                    <a:gd name="connsiteX1" fmla="*/ 51439 w 1463880"/>
                    <a:gd name="connsiteY1" fmla="*/ 635917 h 1063761"/>
                    <a:gd name="connsiteX2" fmla="*/ 249083 w 1463880"/>
                    <a:gd name="connsiteY2" fmla="*/ 676399 h 1063761"/>
                    <a:gd name="connsiteX3" fmla="*/ 1149195 w 1463880"/>
                    <a:gd name="connsiteY3" fmla="*/ 857374 h 1063761"/>
                    <a:gd name="connsiteX4" fmla="*/ 1358745 w 1463880"/>
                    <a:gd name="connsiteY4" fmla="*/ 1055017 h 1063761"/>
                    <a:gd name="connsiteX5" fmla="*/ 1454242 w 1463880"/>
                    <a:gd name="connsiteY5" fmla="*/ 912998 h 1063761"/>
                    <a:gd name="connsiteX6" fmla="*/ 1382235 w 1463880"/>
                    <a:gd name="connsiteY6" fmla="*/ 696974 h 1063761"/>
                    <a:gd name="connsiteX7" fmla="*/ 122877 w 1463880"/>
                    <a:gd name="connsiteY7" fmla="*/ 385886 h 1063761"/>
                    <a:gd name="connsiteX0" fmla="*/ 122877 w 1463880"/>
                    <a:gd name="connsiteY0" fmla="*/ 385886 h 1063761"/>
                    <a:gd name="connsiteX1" fmla="*/ 51439 w 1463880"/>
                    <a:gd name="connsiteY1" fmla="*/ 635917 h 1063761"/>
                    <a:gd name="connsiteX2" fmla="*/ 249083 w 1463880"/>
                    <a:gd name="connsiteY2" fmla="*/ 676399 h 1063761"/>
                    <a:gd name="connsiteX3" fmla="*/ 1149195 w 1463880"/>
                    <a:gd name="connsiteY3" fmla="*/ 857374 h 1063761"/>
                    <a:gd name="connsiteX4" fmla="*/ 1358745 w 1463880"/>
                    <a:gd name="connsiteY4" fmla="*/ 1055017 h 1063761"/>
                    <a:gd name="connsiteX5" fmla="*/ 1454242 w 1463880"/>
                    <a:gd name="connsiteY5" fmla="*/ 912998 h 1063761"/>
                    <a:gd name="connsiteX6" fmla="*/ 1382235 w 1463880"/>
                    <a:gd name="connsiteY6" fmla="*/ 696974 h 1063761"/>
                    <a:gd name="connsiteX7" fmla="*/ 122877 w 1463880"/>
                    <a:gd name="connsiteY7" fmla="*/ 385886 h 1063761"/>
                    <a:gd name="connsiteX0" fmla="*/ 122877 w 1463880"/>
                    <a:gd name="connsiteY0" fmla="*/ 385886 h 1063761"/>
                    <a:gd name="connsiteX1" fmla="*/ 51439 w 1463880"/>
                    <a:gd name="connsiteY1" fmla="*/ 635917 h 1063761"/>
                    <a:gd name="connsiteX2" fmla="*/ 249083 w 1463880"/>
                    <a:gd name="connsiteY2" fmla="*/ 676399 h 1063761"/>
                    <a:gd name="connsiteX3" fmla="*/ 1149195 w 1463880"/>
                    <a:gd name="connsiteY3" fmla="*/ 857374 h 1063761"/>
                    <a:gd name="connsiteX4" fmla="*/ 1358745 w 1463880"/>
                    <a:gd name="connsiteY4" fmla="*/ 1055017 h 1063761"/>
                    <a:gd name="connsiteX5" fmla="*/ 1454242 w 1463880"/>
                    <a:gd name="connsiteY5" fmla="*/ 912998 h 1063761"/>
                    <a:gd name="connsiteX6" fmla="*/ 1382235 w 1463880"/>
                    <a:gd name="connsiteY6" fmla="*/ 696974 h 1063761"/>
                    <a:gd name="connsiteX7" fmla="*/ 122877 w 1463880"/>
                    <a:gd name="connsiteY7" fmla="*/ 385886 h 1063761"/>
                    <a:gd name="connsiteX0" fmla="*/ 122877 w 1463880"/>
                    <a:gd name="connsiteY0" fmla="*/ 385886 h 1063761"/>
                    <a:gd name="connsiteX1" fmla="*/ 51439 w 1463880"/>
                    <a:gd name="connsiteY1" fmla="*/ 635917 h 1063761"/>
                    <a:gd name="connsiteX2" fmla="*/ 249083 w 1463880"/>
                    <a:gd name="connsiteY2" fmla="*/ 676399 h 1063761"/>
                    <a:gd name="connsiteX3" fmla="*/ 1149195 w 1463880"/>
                    <a:gd name="connsiteY3" fmla="*/ 857374 h 1063761"/>
                    <a:gd name="connsiteX4" fmla="*/ 1358745 w 1463880"/>
                    <a:gd name="connsiteY4" fmla="*/ 1055017 h 1063761"/>
                    <a:gd name="connsiteX5" fmla="*/ 1454242 w 1463880"/>
                    <a:gd name="connsiteY5" fmla="*/ 912998 h 1063761"/>
                    <a:gd name="connsiteX6" fmla="*/ 1382235 w 1463880"/>
                    <a:gd name="connsiteY6" fmla="*/ 696974 h 1063761"/>
                    <a:gd name="connsiteX7" fmla="*/ 122877 w 1463880"/>
                    <a:gd name="connsiteY7" fmla="*/ 385886 h 1063761"/>
                    <a:gd name="connsiteX0" fmla="*/ 122877 w 1463880"/>
                    <a:gd name="connsiteY0" fmla="*/ 385886 h 1063761"/>
                    <a:gd name="connsiteX1" fmla="*/ 51439 w 1463880"/>
                    <a:gd name="connsiteY1" fmla="*/ 635917 h 1063761"/>
                    <a:gd name="connsiteX2" fmla="*/ 249083 w 1463880"/>
                    <a:gd name="connsiteY2" fmla="*/ 676399 h 1063761"/>
                    <a:gd name="connsiteX3" fmla="*/ 1149195 w 1463880"/>
                    <a:gd name="connsiteY3" fmla="*/ 857374 h 1063761"/>
                    <a:gd name="connsiteX4" fmla="*/ 1358745 w 1463880"/>
                    <a:gd name="connsiteY4" fmla="*/ 1055017 h 1063761"/>
                    <a:gd name="connsiteX5" fmla="*/ 1454242 w 1463880"/>
                    <a:gd name="connsiteY5" fmla="*/ 912998 h 1063761"/>
                    <a:gd name="connsiteX6" fmla="*/ 1382235 w 1463880"/>
                    <a:gd name="connsiteY6" fmla="*/ 696974 h 1063761"/>
                    <a:gd name="connsiteX7" fmla="*/ 122877 w 1463880"/>
                    <a:gd name="connsiteY7" fmla="*/ 385886 h 1063761"/>
                    <a:gd name="connsiteX0" fmla="*/ 122877 w 1463880"/>
                    <a:gd name="connsiteY0" fmla="*/ 389991 h 1067866"/>
                    <a:gd name="connsiteX1" fmla="*/ 51439 w 1463880"/>
                    <a:gd name="connsiteY1" fmla="*/ 640022 h 1067866"/>
                    <a:gd name="connsiteX2" fmla="*/ 249083 w 1463880"/>
                    <a:gd name="connsiteY2" fmla="*/ 680504 h 1067866"/>
                    <a:gd name="connsiteX3" fmla="*/ 1149195 w 1463880"/>
                    <a:gd name="connsiteY3" fmla="*/ 861479 h 1067866"/>
                    <a:gd name="connsiteX4" fmla="*/ 1358745 w 1463880"/>
                    <a:gd name="connsiteY4" fmla="*/ 1059122 h 1067866"/>
                    <a:gd name="connsiteX5" fmla="*/ 1454242 w 1463880"/>
                    <a:gd name="connsiteY5" fmla="*/ 917103 h 1067866"/>
                    <a:gd name="connsiteX6" fmla="*/ 1382235 w 1463880"/>
                    <a:gd name="connsiteY6" fmla="*/ 701079 h 1067866"/>
                    <a:gd name="connsiteX7" fmla="*/ 122877 w 1463880"/>
                    <a:gd name="connsiteY7" fmla="*/ 389991 h 10678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1463880" h="1067866">
                      <a:moveTo>
                        <a:pt x="122877" y="389991"/>
                      </a:moveTo>
                      <a:cubicBezTo>
                        <a:pt x="0" y="530392"/>
                        <a:pt x="21922" y="581682"/>
                        <a:pt x="51439" y="640022"/>
                      </a:cubicBezTo>
                      <a:cubicBezTo>
                        <a:pt x="80002" y="671326"/>
                        <a:pt x="151428" y="687771"/>
                        <a:pt x="249083" y="680504"/>
                      </a:cubicBezTo>
                      <a:cubicBezTo>
                        <a:pt x="557269" y="675581"/>
                        <a:pt x="877572" y="513023"/>
                        <a:pt x="1149195" y="861479"/>
                      </a:cubicBezTo>
                      <a:cubicBezTo>
                        <a:pt x="1259763" y="1067866"/>
                        <a:pt x="1321566" y="1035274"/>
                        <a:pt x="1358745" y="1059122"/>
                      </a:cubicBezTo>
                      <a:cubicBezTo>
                        <a:pt x="1439535" y="1057672"/>
                        <a:pt x="1463880" y="986866"/>
                        <a:pt x="1454242" y="917103"/>
                      </a:cubicBezTo>
                      <a:cubicBezTo>
                        <a:pt x="1449357" y="864877"/>
                        <a:pt x="1451008" y="805124"/>
                        <a:pt x="1382235" y="701079"/>
                      </a:cubicBezTo>
                      <a:cubicBezTo>
                        <a:pt x="969176" y="0"/>
                        <a:pt x="270391" y="255005"/>
                        <a:pt x="122877" y="389991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chemeClr val="bg1">
                        <a:alpha val="0"/>
                      </a:schemeClr>
                    </a:gs>
                    <a:gs pos="0">
                      <a:schemeClr val="bg1">
                        <a:lumMod val="95000"/>
                        <a:alpha val="34000"/>
                      </a:schemeClr>
                    </a:gs>
                  </a:gsLst>
                  <a:lin ang="5400000" scaled="1"/>
                  <a:tileRect/>
                </a:gradFill>
                <a:ln w="19050">
                  <a:noFill/>
                  <a:headEnd type="oval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3" name="타원 32"/>
                <p:cNvSpPr/>
                <p:nvPr/>
              </p:nvSpPr>
              <p:spPr bwMode="auto">
                <a:xfrm rot="13645745">
                  <a:off x="7012780" y="4037228"/>
                  <a:ext cx="70042" cy="177375"/>
                </a:xfrm>
                <a:prstGeom prst="ellipse">
                  <a:avLst/>
                </a:prstGeom>
                <a:gradFill flip="none" rotWithShape="1">
                  <a:gsLst>
                    <a:gs pos="1500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/>
                </a:p>
              </p:txBody>
            </p:sp>
          </p:grpSp>
        </p:grpSp>
      </p:grpSp>
      <p:sp>
        <p:nvSpPr>
          <p:cNvPr id="34" name="내용 개체 틀 1"/>
          <p:cNvSpPr txBox="1">
            <a:spLocks/>
          </p:cNvSpPr>
          <p:nvPr/>
        </p:nvSpPr>
        <p:spPr>
          <a:xfrm>
            <a:off x="354814" y="1124744"/>
            <a:ext cx="8334909" cy="16561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 cmpd="dbl">
            <a:solidFill>
              <a:schemeClr val="accent1">
                <a:lumMod val="75000"/>
              </a:schemeClr>
            </a:solidFill>
          </a:ln>
        </p:spPr>
        <p:txBody>
          <a:bodyPr/>
          <a:lstStyle>
            <a:lvl1pPr marL="342900" indent="-3429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2000" dirty="0"/>
              <a:t>경제상의 이익에 “소비자가 통상 대가를 지급하지 아니하고는 취득할 수 없는 것이라고 인정되는 것”이 포함되는 바 </a:t>
            </a:r>
            <a:r>
              <a:rPr lang="ko-KR" altLang="en-US" sz="2000" b="1" dirty="0"/>
              <a:t>거래대상 간행물의 </a:t>
            </a:r>
            <a:r>
              <a:rPr lang="en-US" altLang="ko-KR" sz="2000" b="1" dirty="0"/>
              <a:t>MARC </a:t>
            </a:r>
            <a:r>
              <a:rPr lang="ko-KR" altLang="en-US" sz="2000" b="1" dirty="0"/>
              <a:t>작업</a:t>
            </a:r>
            <a:r>
              <a:rPr lang="en-US" altLang="ko-KR" sz="2000" dirty="0"/>
              <a:t>, </a:t>
            </a:r>
            <a:r>
              <a:rPr lang="ko-KR" altLang="en-US" sz="2000" b="1" dirty="0"/>
              <a:t>장비용역</a:t>
            </a:r>
            <a:r>
              <a:rPr lang="ko-KR" altLang="en-US" sz="2000" dirty="0"/>
              <a:t> 또는 </a:t>
            </a:r>
            <a:r>
              <a:rPr lang="ko-KR" altLang="en-US" sz="2000" b="1" dirty="0"/>
              <a:t>저자강연회 지원</a:t>
            </a:r>
            <a:r>
              <a:rPr lang="ko-KR" altLang="en-US" sz="2000" dirty="0"/>
              <a:t> 등이 가능한지 여부</a:t>
            </a:r>
            <a:r>
              <a:rPr lang="en-US" altLang="ko-KR" sz="2000" dirty="0"/>
              <a:t>(</a:t>
            </a:r>
            <a:r>
              <a:rPr lang="ko-KR" altLang="en-US" sz="2000" dirty="0"/>
              <a:t>제</a:t>
            </a:r>
            <a:r>
              <a:rPr lang="en-US" altLang="ko-KR" sz="2000" dirty="0"/>
              <a:t>22</a:t>
            </a:r>
            <a:r>
              <a:rPr lang="ko-KR" altLang="en-US" sz="2000" dirty="0"/>
              <a:t>조제</a:t>
            </a:r>
            <a:r>
              <a:rPr lang="en-US" altLang="ko-KR" sz="2000" dirty="0"/>
              <a:t>7</a:t>
            </a:r>
            <a:r>
              <a:rPr lang="ko-KR" altLang="en-US" sz="2000" dirty="0"/>
              <a:t>항</a:t>
            </a:r>
            <a:r>
              <a:rPr lang="en-US" altLang="ko-KR" sz="2000" dirty="0"/>
              <a:t>5</a:t>
            </a:r>
            <a:r>
              <a:rPr lang="ko-KR" altLang="en-US" sz="2000" dirty="0"/>
              <a:t>호 관련</a:t>
            </a:r>
            <a:r>
              <a:rPr lang="en-US" altLang="ko-KR" sz="2000" dirty="0" smtClean="0"/>
              <a:t>)</a:t>
            </a:r>
            <a:endParaRPr lang="ko-KR" altLang="en-US" sz="2000" dirty="0"/>
          </a:p>
        </p:txBody>
      </p:sp>
      <p:sp>
        <p:nvSpPr>
          <p:cNvPr id="35" name="텍스트 개체 틀 8"/>
          <p:cNvSpPr txBox="1">
            <a:spLocks/>
          </p:cNvSpPr>
          <p:nvPr/>
        </p:nvSpPr>
        <p:spPr>
          <a:xfrm>
            <a:off x="98928" y="44624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계약 시 유의사항</a:t>
            </a:r>
            <a:endParaRPr lang="ko-KR" alt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0889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3573016"/>
            <a:ext cx="7973394" cy="2664296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536" y="764704"/>
            <a:ext cx="8410835" cy="1728192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5"/>
          <a:srcRect b="48692"/>
          <a:stretch/>
        </p:blipFill>
        <p:spPr>
          <a:xfrm>
            <a:off x="2771800" y="2132856"/>
            <a:ext cx="6157266" cy="1512168"/>
          </a:xfrm>
          <a:prstGeom prst="rect">
            <a:avLst/>
          </a:prstGeom>
        </p:spPr>
      </p:pic>
      <p:sp>
        <p:nvSpPr>
          <p:cNvPr id="35" name="텍스트 개체 틀 8"/>
          <p:cNvSpPr txBox="1">
            <a:spLocks/>
          </p:cNvSpPr>
          <p:nvPr/>
        </p:nvSpPr>
        <p:spPr>
          <a:xfrm>
            <a:off x="98928" y="44624"/>
            <a:ext cx="8172400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계약 시 유의사항</a:t>
            </a:r>
            <a:endParaRPr lang="ko-KR" alt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6711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851921" y="3284984"/>
            <a:ext cx="509580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4400" dirty="0" smtClean="0">
                <a:solidFill>
                  <a:schemeClr val="tx2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굴림" pitchFamily="50" charset="-127"/>
              </a:rPr>
              <a:t>자주 묻는 질의답변</a:t>
            </a:r>
            <a:endParaRPr kumimoji="1" lang="en-US" altLang="ko-KR" sz="4400" dirty="0">
              <a:solidFill>
                <a:schemeClr val="tx2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68612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 smtClean="0"/>
              <a:t>전자계약</a:t>
            </a:r>
            <a:endParaRPr lang="ko-KR" altLang="en-US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611560" y="980728"/>
            <a:ext cx="7992888" cy="5328592"/>
          </a:xfrm>
          <a:prstGeom prst="roundRect">
            <a:avLst/>
          </a:prstGeom>
          <a:noFill/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/>
          <p:cNvSpPr/>
          <p:nvPr/>
        </p:nvSpPr>
        <p:spPr>
          <a:xfrm>
            <a:off x="827584" y="1196752"/>
            <a:ext cx="1368152" cy="1368152"/>
          </a:xfrm>
          <a:prstGeom prst="ellipse">
            <a:avLst/>
          </a:prstGeom>
          <a:solidFill>
            <a:srgbClr val="D6E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500" dirty="0" smtClean="0">
                <a:solidFill>
                  <a:schemeClr val="tx1"/>
                </a:solidFill>
              </a:rPr>
              <a:t>Q</a:t>
            </a:r>
            <a:endParaRPr lang="ko-KR" altLang="en-US" sz="7500" dirty="0">
              <a:solidFill>
                <a:schemeClr val="tx1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755576" y="2780928"/>
            <a:ext cx="7704856" cy="3384376"/>
          </a:xfrm>
          <a:prstGeom prst="roundRect">
            <a:avLst>
              <a:gd name="adj" fmla="val 24358"/>
            </a:avLst>
          </a:prstGeom>
          <a:solidFill>
            <a:srgbClr val="D6E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defRPr/>
            </a:pPr>
            <a:endParaRPr lang="en-US" altLang="ko-KR" sz="2200" b="1" spc="-100" dirty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2339752" y="1196752"/>
            <a:ext cx="6048672" cy="1368152"/>
          </a:xfrm>
          <a:prstGeom prst="roundRect">
            <a:avLst>
              <a:gd name="adj" fmla="val 46519"/>
            </a:avLst>
          </a:prstGeom>
          <a:solidFill>
            <a:srgbClr val="D6E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3096344" y="1535450"/>
            <a:ext cx="4644008" cy="669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spc="-200" dirty="0" smtClean="0"/>
              <a:t>S2B </a:t>
            </a:r>
            <a:r>
              <a:rPr lang="ko-KR" altLang="en-US" sz="2500" b="1" spc="-200" dirty="0" smtClean="0"/>
              <a:t>시스템 전자계약</a:t>
            </a:r>
            <a:endParaRPr lang="ko-KR" altLang="en-US" sz="2500" b="1" spc="-200" dirty="0"/>
          </a:p>
        </p:txBody>
      </p:sp>
      <p:sp>
        <p:nvSpPr>
          <p:cNvPr id="10" name="직사각형 9"/>
          <p:cNvSpPr/>
          <p:nvPr/>
        </p:nvSpPr>
        <p:spPr>
          <a:xfrm>
            <a:off x="1259632" y="3147933"/>
            <a:ext cx="676875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en-US" altLang="ko-KR" sz="3600" b="1" dirty="0" smtClean="0">
                <a:solidFill>
                  <a:srgbClr val="000000"/>
                </a:solidFill>
                <a:latin typeface="+mn-ea"/>
              </a:rPr>
              <a:t>S2B</a:t>
            </a:r>
            <a:r>
              <a:rPr lang="ko-KR" altLang="en-US" sz="3600" b="1" dirty="0" smtClean="0">
                <a:solidFill>
                  <a:srgbClr val="000000"/>
                </a:solidFill>
                <a:latin typeface="+mn-ea"/>
              </a:rPr>
              <a:t>에서 계약하지 않은 건인데</a:t>
            </a:r>
            <a:endParaRPr lang="en-US" altLang="ko-KR" sz="3600" b="1" dirty="0" smtClean="0">
              <a:solidFill>
                <a:srgbClr val="000000"/>
              </a:solidFill>
              <a:latin typeface="+mn-ea"/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sz="3600" b="1" spc="-100" dirty="0" smtClean="0">
                <a:solidFill>
                  <a:srgbClr val="000000"/>
                </a:solidFill>
                <a:latin typeface="+mn-ea"/>
              </a:rPr>
              <a:t>전자계약을 진행하고 싶습니다</a:t>
            </a:r>
            <a:r>
              <a:rPr lang="en-US" altLang="ko-KR" sz="3600" b="1" spc="-100" dirty="0" smtClean="0">
                <a:solidFill>
                  <a:srgbClr val="000000"/>
                </a:solidFill>
                <a:latin typeface="+mn-ea"/>
              </a:rPr>
              <a:t>.</a:t>
            </a:r>
          </a:p>
          <a:p>
            <a:pPr algn="just">
              <a:lnSpc>
                <a:spcPct val="150000"/>
              </a:lnSpc>
              <a:defRPr/>
            </a:pPr>
            <a:r>
              <a:rPr lang="ko-KR" altLang="en-US" sz="3600" b="1" spc="-100" dirty="0" smtClean="0">
                <a:solidFill>
                  <a:srgbClr val="000000"/>
                </a:solidFill>
                <a:latin typeface="+mn-ea"/>
              </a:rPr>
              <a:t>가능한가요</a:t>
            </a:r>
            <a:r>
              <a:rPr lang="en-US" altLang="ko-KR" sz="3600" b="1" spc="-100" dirty="0" smtClean="0">
                <a:solidFill>
                  <a:srgbClr val="000000"/>
                </a:solidFill>
                <a:latin typeface="+mn-ea"/>
              </a:rPr>
              <a:t>?</a:t>
            </a:r>
            <a:endParaRPr lang="en-US" altLang="ko-KR" sz="3600" b="1" spc="-70" dirty="0">
              <a:solidFill>
                <a:srgbClr val="000000"/>
              </a:solidFill>
            </a:endParaRPr>
          </a:p>
        </p:txBody>
      </p:sp>
      <p:sp>
        <p:nvSpPr>
          <p:cNvPr id="9" name="텍스트 개체 틀 2"/>
          <p:cNvSpPr>
            <a:spLocks noGrp="1"/>
          </p:cNvSpPr>
          <p:nvPr>
            <p:ph type="body" sz="quarter" idx="14"/>
          </p:nvPr>
        </p:nvSpPr>
        <p:spPr>
          <a:xfrm>
            <a:off x="183704" y="7351"/>
            <a:ext cx="787400" cy="787400"/>
          </a:xfrm>
        </p:spPr>
        <p:txBody>
          <a:bodyPr/>
          <a:lstStyle/>
          <a:p>
            <a:r>
              <a:rPr lang="en-US" altLang="ko-KR" dirty="0" smtClean="0"/>
              <a:t>1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41849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smtClean="0"/>
              <a:t>전자계약</a:t>
            </a:r>
            <a:endParaRPr lang="ko-KR" altLang="en-US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611560" y="980728"/>
            <a:ext cx="7992888" cy="5328592"/>
          </a:xfrm>
          <a:prstGeom prst="round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755576" y="1138682"/>
            <a:ext cx="7704856" cy="4968552"/>
          </a:xfrm>
          <a:prstGeom prst="roundRect">
            <a:avLst>
              <a:gd name="adj" fmla="val 15493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타원 6"/>
          <p:cNvSpPr/>
          <p:nvPr/>
        </p:nvSpPr>
        <p:spPr>
          <a:xfrm>
            <a:off x="799009" y="1196752"/>
            <a:ext cx="1368152" cy="1368152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500" dirty="0">
                <a:solidFill>
                  <a:schemeClr val="tx1"/>
                </a:solidFill>
              </a:rPr>
              <a:t>A</a:t>
            </a:r>
            <a:endParaRPr lang="ko-KR" altLang="en-US" sz="7500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827584" y="2780928"/>
            <a:ext cx="763815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ko-KR" altLang="en-US" sz="2200" b="1" spc="-70" dirty="0" err="1" smtClean="0"/>
              <a:t>마이데스크</a:t>
            </a:r>
            <a:r>
              <a:rPr lang="ko-KR" altLang="en-US" sz="2200" b="1" spc="-70" dirty="0" smtClean="0"/>
              <a:t> </a:t>
            </a:r>
            <a:r>
              <a:rPr lang="en-US" altLang="ko-KR" sz="2200" b="1" spc="-70" dirty="0" smtClean="0"/>
              <a:t>&gt; </a:t>
            </a:r>
            <a:r>
              <a:rPr lang="ko-KR" altLang="en-US" sz="2200" b="1" spc="-70" dirty="0" smtClean="0"/>
              <a:t>전자계약현황 </a:t>
            </a:r>
            <a:r>
              <a:rPr lang="en-US" altLang="ko-KR" sz="2200" b="1" spc="-70" dirty="0" smtClean="0"/>
              <a:t>&gt; </a:t>
            </a:r>
            <a:r>
              <a:rPr lang="ko-KR" altLang="en-US" sz="2200" b="1" spc="-70" dirty="0" smtClean="0"/>
              <a:t>계약현황 메뉴를 선택 한 후 화면</a:t>
            </a:r>
            <a:endParaRPr lang="en-US" altLang="ko-KR" sz="2200" b="1" spc="-70" dirty="0" smtClean="0"/>
          </a:p>
          <a:p>
            <a:pPr algn="just">
              <a:lnSpc>
                <a:spcPct val="150000"/>
              </a:lnSpc>
              <a:defRPr/>
            </a:pPr>
            <a:r>
              <a:rPr lang="ko-KR" altLang="en-US" sz="2200" b="1" spc="-70" dirty="0" smtClean="0">
                <a:solidFill>
                  <a:srgbClr val="000000"/>
                </a:solidFill>
              </a:rPr>
              <a:t>왼쪽 중앙 부분에 </a:t>
            </a:r>
            <a:r>
              <a:rPr lang="en-US" altLang="ko-KR" sz="2200" b="1" spc="-70" dirty="0" smtClean="0">
                <a:solidFill>
                  <a:srgbClr val="000000"/>
                </a:solidFill>
              </a:rPr>
              <a:t>“</a:t>
            </a:r>
            <a:r>
              <a:rPr lang="ko-KR" altLang="en-US" sz="2200" b="1" spc="-70" dirty="0" smtClean="0">
                <a:solidFill>
                  <a:srgbClr val="000000"/>
                </a:solidFill>
              </a:rPr>
              <a:t>계약서 작성</a:t>
            </a:r>
            <a:r>
              <a:rPr lang="en-US" altLang="ko-KR" sz="2200" b="1" spc="-70" dirty="0" smtClean="0">
                <a:solidFill>
                  <a:srgbClr val="000000"/>
                </a:solidFill>
              </a:rPr>
              <a:t>” </a:t>
            </a:r>
            <a:r>
              <a:rPr lang="ko-KR" altLang="en-US" sz="2200" b="1" spc="-70" dirty="0" smtClean="0">
                <a:solidFill>
                  <a:srgbClr val="000000"/>
                </a:solidFill>
              </a:rPr>
              <a:t>버튼을 클릭 하여 진행하시면 </a:t>
            </a:r>
            <a:endParaRPr lang="en-US" altLang="ko-KR" sz="2200" b="1" spc="-70" dirty="0" smtClean="0">
              <a:solidFill>
                <a:srgbClr val="000000"/>
              </a:solidFill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sz="2200" b="1" spc="-70" dirty="0" smtClean="0">
                <a:solidFill>
                  <a:srgbClr val="000000"/>
                </a:solidFill>
              </a:rPr>
              <a:t>됩니다</a:t>
            </a:r>
            <a:r>
              <a:rPr lang="en-US" altLang="ko-KR" sz="2200" b="1" spc="-70" dirty="0" smtClean="0">
                <a:solidFill>
                  <a:srgbClr val="000000"/>
                </a:solidFill>
              </a:rPr>
              <a:t>.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altLang="ko-KR" sz="2200" b="1" spc="-70" dirty="0" smtClean="0">
                <a:solidFill>
                  <a:srgbClr val="000000"/>
                </a:solidFill>
              </a:rPr>
              <a:t>(</a:t>
            </a:r>
            <a:r>
              <a:rPr lang="ko-KR" altLang="en-US" sz="2200" b="1" spc="-70" dirty="0" smtClean="0">
                <a:solidFill>
                  <a:srgbClr val="000000"/>
                </a:solidFill>
              </a:rPr>
              <a:t>단</a:t>
            </a:r>
            <a:r>
              <a:rPr lang="en-US" altLang="ko-KR" sz="2200" b="1" spc="-70" dirty="0" smtClean="0">
                <a:solidFill>
                  <a:srgbClr val="000000"/>
                </a:solidFill>
              </a:rPr>
              <a:t>, S2B</a:t>
            </a:r>
            <a:r>
              <a:rPr lang="ko-KR" altLang="en-US" sz="2200" b="1" spc="-70" dirty="0" smtClean="0">
                <a:solidFill>
                  <a:srgbClr val="000000"/>
                </a:solidFill>
              </a:rPr>
              <a:t>에 가입된 </a:t>
            </a:r>
            <a:r>
              <a:rPr lang="ko-KR" altLang="en-US" sz="2200" b="1" spc="-70" smtClean="0">
                <a:solidFill>
                  <a:srgbClr val="000000"/>
                </a:solidFill>
              </a:rPr>
              <a:t>공급업체만 가능합니다</a:t>
            </a:r>
            <a:r>
              <a:rPr lang="en-US" altLang="ko-KR" sz="2200" b="1" spc="-70" smtClean="0">
                <a:solidFill>
                  <a:srgbClr val="000000"/>
                </a:solidFill>
              </a:rPr>
              <a:t>)</a:t>
            </a:r>
            <a:endParaRPr lang="en-US" altLang="ko-KR" sz="2200" b="1" spc="-70" dirty="0" smtClean="0">
              <a:solidFill>
                <a:srgbClr val="000000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195736" y="1412776"/>
            <a:ext cx="6048672" cy="100811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lang="ko-KR" altLang="en-US" sz="2800" spc="-300" dirty="0" smtClean="0">
                <a:solidFill>
                  <a:srgbClr val="F9F9F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2800" spc="-300" dirty="0" err="1" smtClean="0">
                <a:solidFill>
                  <a:srgbClr val="F9F9F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마이데스크</a:t>
            </a:r>
            <a:r>
              <a:rPr lang="ko-KR" altLang="en-US" sz="2800" spc="-300" dirty="0" smtClean="0">
                <a:solidFill>
                  <a:srgbClr val="F9F9F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800" spc="-300" dirty="0">
                <a:solidFill>
                  <a:srgbClr val="F9F9F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 </a:t>
            </a:r>
            <a:r>
              <a:rPr lang="ko-KR" altLang="en-US" sz="2800" spc="-300" dirty="0" smtClean="0">
                <a:solidFill>
                  <a:srgbClr val="F9F9F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전자계약현황 </a:t>
            </a:r>
            <a:r>
              <a:rPr lang="en-US" altLang="ko-KR" sz="2800" spc="-300" dirty="0" smtClean="0">
                <a:solidFill>
                  <a:srgbClr val="F9F9F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 </a:t>
            </a:r>
            <a:r>
              <a:rPr lang="ko-KR" altLang="en-US" sz="2800" spc="-300" dirty="0" smtClean="0">
                <a:solidFill>
                  <a:srgbClr val="F9F9F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계약현황 </a:t>
            </a:r>
            <a:endParaRPr lang="en-US" altLang="ko-KR" sz="1400" spc="-3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9" name="텍스트 개체 틀 2"/>
          <p:cNvSpPr>
            <a:spLocks noGrp="1"/>
          </p:cNvSpPr>
          <p:nvPr>
            <p:ph type="body" sz="quarter" idx="14"/>
          </p:nvPr>
        </p:nvSpPr>
        <p:spPr>
          <a:xfrm>
            <a:off x="183704" y="7351"/>
            <a:ext cx="787400" cy="787400"/>
          </a:xfrm>
        </p:spPr>
        <p:txBody>
          <a:bodyPr/>
          <a:lstStyle/>
          <a:p>
            <a:r>
              <a:rPr lang="en-US" altLang="ko-KR" dirty="0" smtClean="0"/>
              <a:t>1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44999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smtClean="0"/>
              <a:t>전자계약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611560" y="980728"/>
            <a:ext cx="7992888" cy="5328592"/>
          </a:xfrm>
          <a:prstGeom prst="round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755576" y="1138682"/>
            <a:ext cx="7704856" cy="4968552"/>
          </a:xfrm>
          <a:prstGeom prst="roundRect">
            <a:avLst>
              <a:gd name="adj" fmla="val 15493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타원 6"/>
          <p:cNvSpPr/>
          <p:nvPr/>
        </p:nvSpPr>
        <p:spPr>
          <a:xfrm>
            <a:off x="799009" y="1196752"/>
            <a:ext cx="1368152" cy="1368152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500" dirty="0">
                <a:solidFill>
                  <a:schemeClr val="tx1"/>
                </a:solidFill>
              </a:rPr>
              <a:t>A</a:t>
            </a:r>
            <a:endParaRPr lang="ko-KR" altLang="en-US" sz="7500" dirty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195736" y="1412776"/>
            <a:ext cx="6048672" cy="100811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lang="ko-KR" altLang="en-US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2800" spc="-300" dirty="0" err="1" smtClean="0">
                <a:solidFill>
                  <a:srgbClr val="F9F9F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마이데스크</a:t>
            </a:r>
            <a:r>
              <a:rPr lang="ko-KR" altLang="en-US" sz="2800" spc="-300" dirty="0" smtClean="0">
                <a:solidFill>
                  <a:srgbClr val="F9F9F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800" spc="-300" dirty="0">
                <a:solidFill>
                  <a:srgbClr val="F9F9F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 </a:t>
            </a:r>
            <a:r>
              <a:rPr lang="ko-KR" altLang="en-US" sz="2800" spc="-300" dirty="0">
                <a:solidFill>
                  <a:srgbClr val="F9F9F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전자계약현황 </a:t>
            </a:r>
            <a:r>
              <a:rPr lang="en-US" altLang="ko-KR" sz="2800" spc="-300" dirty="0">
                <a:solidFill>
                  <a:srgbClr val="F9F9F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 </a:t>
            </a:r>
            <a:r>
              <a:rPr lang="ko-KR" altLang="en-US" sz="2800" spc="-300" dirty="0">
                <a:solidFill>
                  <a:srgbClr val="F9F9F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계약현황</a:t>
            </a:r>
            <a:endParaRPr lang="en-US" altLang="ko-KR" sz="1400" spc="-3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8434" y="2594608"/>
            <a:ext cx="7245974" cy="3285686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2460119" y="4485471"/>
            <a:ext cx="648072" cy="21602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01732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3"/>
          </p:nvPr>
        </p:nvSpPr>
        <p:spPr>
          <a:xfrm>
            <a:off x="971600" y="44624"/>
            <a:ext cx="8172400" cy="650577"/>
          </a:xfrm>
        </p:spPr>
        <p:txBody>
          <a:bodyPr/>
          <a:lstStyle/>
          <a:p>
            <a:r>
              <a:rPr lang="en-US" altLang="ko-KR" dirty="0" smtClean="0"/>
              <a:t>S2B </a:t>
            </a:r>
            <a:r>
              <a:rPr lang="ko-KR" altLang="en-US" dirty="0" smtClean="0"/>
              <a:t>수수료 세금계산서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dirty="0" smtClean="0"/>
              <a:t>2</a:t>
            </a:r>
            <a:endParaRPr lang="ko-KR" altLang="en-US" dirty="0"/>
          </a:p>
        </p:txBody>
      </p:sp>
      <p:grpSp>
        <p:nvGrpSpPr>
          <p:cNvPr id="5" name="그룹 4"/>
          <p:cNvGrpSpPr/>
          <p:nvPr/>
        </p:nvGrpSpPr>
        <p:grpSpPr>
          <a:xfrm>
            <a:off x="611560" y="980728"/>
            <a:ext cx="7992888" cy="5328592"/>
            <a:chOff x="611560" y="1268760"/>
            <a:chExt cx="7992888" cy="5328592"/>
          </a:xfrm>
        </p:grpSpPr>
        <p:sp>
          <p:nvSpPr>
            <p:cNvPr id="6" name="모서리가 둥근 직사각형 5"/>
            <p:cNvSpPr/>
            <p:nvPr/>
          </p:nvSpPr>
          <p:spPr>
            <a:xfrm>
              <a:off x="611560" y="1268760"/>
              <a:ext cx="7992888" cy="5328592"/>
            </a:xfrm>
            <a:prstGeom prst="roundRect">
              <a:avLst/>
            </a:prstGeom>
            <a:noFill/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타원 6"/>
            <p:cNvSpPr/>
            <p:nvPr/>
          </p:nvSpPr>
          <p:spPr>
            <a:xfrm>
              <a:off x="827584" y="1484784"/>
              <a:ext cx="1368152" cy="1368152"/>
            </a:xfrm>
            <a:prstGeom prst="ellipse">
              <a:avLst/>
            </a:prstGeom>
            <a:solidFill>
              <a:srgbClr val="D6EDB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7500" dirty="0" smtClean="0">
                  <a:solidFill>
                    <a:schemeClr val="tx1"/>
                  </a:solidFill>
                </a:rPr>
                <a:t>Q</a:t>
              </a:r>
              <a:endParaRPr lang="ko-KR" altLang="en-US" sz="7500" dirty="0">
                <a:solidFill>
                  <a:schemeClr val="tx1"/>
                </a:solidFill>
              </a:endParaRPr>
            </a:p>
          </p:txBody>
        </p:sp>
        <p:sp>
          <p:nvSpPr>
            <p:cNvPr id="12" name="모서리가 둥근 직사각형 11"/>
            <p:cNvSpPr/>
            <p:nvPr/>
          </p:nvSpPr>
          <p:spPr>
            <a:xfrm>
              <a:off x="755576" y="3068960"/>
              <a:ext cx="7704856" cy="3384376"/>
            </a:xfrm>
            <a:prstGeom prst="roundRect">
              <a:avLst>
                <a:gd name="adj" fmla="val 24358"/>
              </a:avLst>
            </a:prstGeom>
            <a:solidFill>
              <a:srgbClr val="D6EDB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50000"/>
                </a:lnSpc>
                <a:defRPr/>
              </a:pPr>
              <a:endParaRPr lang="en-US" altLang="ko-KR" sz="2200" b="1" spc="-100" dirty="0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3" name="모서리가 둥근 직사각형 12"/>
            <p:cNvSpPr/>
            <p:nvPr/>
          </p:nvSpPr>
          <p:spPr>
            <a:xfrm>
              <a:off x="2339752" y="1484784"/>
              <a:ext cx="6048672" cy="1368152"/>
            </a:xfrm>
            <a:prstGeom prst="roundRect">
              <a:avLst>
                <a:gd name="adj" fmla="val 46519"/>
              </a:avLst>
            </a:prstGeom>
            <a:solidFill>
              <a:srgbClr val="D6EDB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2592288" y="1737038"/>
              <a:ext cx="5508104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2500" b="1" dirty="0" smtClean="0"/>
                <a:t>S2B </a:t>
              </a:r>
              <a:r>
                <a:rPr lang="ko-KR" altLang="en-US" sz="2500" b="1" dirty="0" smtClean="0"/>
                <a:t>수수료 세금계산서 발급일자 </a:t>
              </a:r>
              <a:endParaRPr lang="en-US" altLang="ko-KR" sz="2500" b="1" dirty="0" smtClean="0"/>
            </a:p>
            <a:p>
              <a:r>
                <a:rPr lang="ko-KR" altLang="en-US" sz="2500" b="1" dirty="0" smtClean="0"/>
                <a:t>변경 가능여부</a:t>
              </a:r>
              <a:r>
                <a:rPr lang="en-US" altLang="ko-KR" sz="2500" b="1" dirty="0" smtClean="0"/>
                <a:t>.</a:t>
              </a:r>
              <a:endParaRPr lang="ko-KR" altLang="en-US" sz="2500" b="1" dirty="0"/>
            </a:p>
          </p:txBody>
        </p:sp>
      </p:grpSp>
      <p:sp>
        <p:nvSpPr>
          <p:cNvPr id="11" name="직사각형 10"/>
          <p:cNvSpPr/>
          <p:nvPr/>
        </p:nvSpPr>
        <p:spPr>
          <a:xfrm>
            <a:off x="1331640" y="3097771"/>
            <a:ext cx="7638156" cy="28161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ko-KR" altLang="en-US" sz="2200" b="1" dirty="0">
                <a:solidFill>
                  <a:srgbClr val="000000"/>
                </a:solidFill>
                <a:latin typeface="+mn-ea"/>
              </a:rPr>
              <a:t>수수료 대금지급과 관련하여 세금계산서 발급일자를 </a:t>
            </a:r>
            <a:endParaRPr lang="en-US" altLang="ko-KR" sz="2200" b="1" dirty="0">
              <a:solidFill>
                <a:srgbClr val="000000"/>
              </a:solidFill>
              <a:latin typeface="+mn-ea"/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sz="2200" b="1" dirty="0">
                <a:solidFill>
                  <a:srgbClr val="000000"/>
                </a:solidFill>
                <a:latin typeface="+mn-ea"/>
              </a:rPr>
              <a:t>변경하고자 합니다</a:t>
            </a:r>
            <a:r>
              <a:rPr lang="en-US" altLang="ko-KR" sz="2200" b="1" dirty="0">
                <a:solidFill>
                  <a:srgbClr val="000000"/>
                </a:solidFill>
                <a:latin typeface="+mn-ea"/>
              </a:rPr>
              <a:t>. </a:t>
            </a:r>
          </a:p>
          <a:p>
            <a:pPr algn="just">
              <a:lnSpc>
                <a:spcPct val="150000"/>
              </a:lnSpc>
              <a:defRPr/>
            </a:pPr>
            <a:endParaRPr lang="en-US" altLang="ko-KR" sz="800" b="1" dirty="0">
              <a:solidFill>
                <a:srgbClr val="000000"/>
              </a:solidFill>
              <a:latin typeface="+mn-ea"/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sz="2200" b="1" spc="-100" dirty="0">
                <a:solidFill>
                  <a:srgbClr val="000000"/>
                </a:solidFill>
                <a:latin typeface="+mn-ea"/>
              </a:rPr>
              <a:t>익월 </a:t>
            </a:r>
            <a:r>
              <a:rPr lang="en-US" altLang="ko-KR" sz="2200" b="1" spc="-100" dirty="0">
                <a:solidFill>
                  <a:srgbClr val="000000"/>
                </a:solidFill>
                <a:latin typeface="+mn-ea"/>
              </a:rPr>
              <a:t>1</a:t>
            </a:r>
            <a:r>
              <a:rPr lang="ko-KR" altLang="en-US" sz="2200" b="1" spc="-100" dirty="0">
                <a:solidFill>
                  <a:srgbClr val="000000"/>
                </a:solidFill>
                <a:latin typeface="+mn-ea"/>
              </a:rPr>
              <a:t>일과 관계없이 </a:t>
            </a:r>
            <a:r>
              <a:rPr lang="ko-KR" altLang="en-US" sz="2200" b="1" u="sng" spc="-100" dirty="0" err="1">
                <a:solidFill>
                  <a:srgbClr val="000000"/>
                </a:solidFill>
                <a:latin typeface="+mn-ea"/>
              </a:rPr>
              <a:t>선발행</a:t>
            </a:r>
            <a:r>
              <a:rPr lang="ko-KR" altLang="en-US" sz="2200" b="1" u="sng" spc="-100" dirty="0">
                <a:solidFill>
                  <a:srgbClr val="000000"/>
                </a:solidFill>
                <a:latin typeface="+mn-ea"/>
              </a:rPr>
              <a:t> 및 </a:t>
            </a:r>
            <a:r>
              <a:rPr lang="ko-KR" altLang="en-US" sz="2200" b="1" u="sng" spc="-100" dirty="0" err="1">
                <a:solidFill>
                  <a:srgbClr val="000000"/>
                </a:solidFill>
                <a:latin typeface="+mn-ea"/>
              </a:rPr>
              <a:t>재발행</a:t>
            </a:r>
            <a:r>
              <a:rPr lang="ko-KR" altLang="en-US" sz="2200" b="1" spc="-100" dirty="0" err="1">
                <a:solidFill>
                  <a:srgbClr val="000000"/>
                </a:solidFill>
                <a:latin typeface="+mn-ea"/>
              </a:rPr>
              <a:t>이</a:t>
            </a:r>
            <a:r>
              <a:rPr lang="ko-KR" altLang="en-US" sz="2200" b="1" spc="-100" dirty="0">
                <a:solidFill>
                  <a:srgbClr val="000000"/>
                </a:solidFill>
                <a:latin typeface="+mn-ea"/>
              </a:rPr>
              <a:t> 가능한지 알려</a:t>
            </a:r>
            <a:endParaRPr lang="en-US" altLang="ko-KR" sz="2200" b="1" spc="-100" dirty="0">
              <a:solidFill>
                <a:srgbClr val="000000"/>
              </a:solidFill>
              <a:latin typeface="+mn-ea"/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sz="2200" b="1" spc="-100" dirty="0">
                <a:solidFill>
                  <a:srgbClr val="000000"/>
                </a:solidFill>
                <a:latin typeface="+mn-ea"/>
              </a:rPr>
              <a:t>주세요</a:t>
            </a:r>
            <a:r>
              <a:rPr lang="en-US" altLang="ko-KR" sz="2200" b="1" spc="-100" dirty="0">
                <a:solidFill>
                  <a:srgbClr val="000000"/>
                </a:solidFill>
                <a:latin typeface="+mn-ea"/>
              </a:rPr>
              <a:t>.</a:t>
            </a:r>
          </a:p>
          <a:p>
            <a:pPr algn="just">
              <a:lnSpc>
                <a:spcPct val="150000"/>
              </a:lnSpc>
              <a:defRPr/>
            </a:pPr>
            <a:endParaRPr lang="en-US" altLang="ko-KR" sz="2200" b="1" spc="-7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113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 dirty="0" smtClean="0"/>
              <a:t>S2B</a:t>
            </a:r>
            <a:r>
              <a:rPr lang="ko-KR" altLang="en-US" dirty="0" smtClean="0"/>
              <a:t>수수료 세금계산서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611560" y="980728"/>
            <a:ext cx="7992888" cy="5328592"/>
          </a:xfrm>
          <a:prstGeom prst="round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755576" y="1172369"/>
            <a:ext cx="7704856" cy="4968552"/>
          </a:xfrm>
          <a:prstGeom prst="roundRect">
            <a:avLst>
              <a:gd name="adj" fmla="val 15493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타원 6"/>
          <p:cNvSpPr/>
          <p:nvPr/>
        </p:nvSpPr>
        <p:spPr>
          <a:xfrm>
            <a:off x="799009" y="1196752"/>
            <a:ext cx="1368152" cy="1368152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500" dirty="0">
                <a:solidFill>
                  <a:schemeClr val="tx1"/>
                </a:solidFill>
              </a:rPr>
              <a:t>A</a:t>
            </a:r>
            <a:endParaRPr lang="ko-KR" altLang="en-US" sz="7500" dirty="0">
              <a:solidFill>
                <a:schemeClr val="tx1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611560" y="2799578"/>
            <a:ext cx="797487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ko-KR" altLang="en-US" sz="2400" b="1" dirty="0" smtClean="0">
                <a:solidFill>
                  <a:srgbClr val="000000"/>
                </a:solidFill>
                <a:latin typeface="+mj-ea"/>
                <a:ea typeface="+mj-ea"/>
              </a:rPr>
              <a:t>○ </a:t>
            </a:r>
            <a:r>
              <a:rPr lang="ko-KR" altLang="en-US" sz="2400" b="1" dirty="0">
                <a:solidFill>
                  <a:srgbClr val="000000"/>
                </a:solidFill>
                <a:latin typeface="+mj-ea"/>
                <a:ea typeface="+mj-ea"/>
              </a:rPr>
              <a:t>세금계산서 </a:t>
            </a:r>
            <a:r>
              <a:rPr lang="ko-KR" altLang="en-US" sz="2400" b="1" dirty="0" err="1">
                <a:solidFill>
                  <a:srgbClr val="000000"/>
                </a:solidFill>
                <a:latin typeface="+mj-ea"/>
                <a:ea typeface="+mj-ea"/>
              </a:rPr>
              <a:t>선발행</a:t>
            </a:r>
            <a:r>
              <a:rPr lang="ko-KR" altLang="en-US" sz="2400" b="1" dirty="0">
                <a:solidFill>
                  <a:srgbClr val="000000"/>
                </a:solidFill>
                <a:latin typeface="+mj-ea"/>
                <a:ea typeface="+mj-ea"/>
              </a:rPr>
              <a:t> 및 </a:t>
            </a:r>
            <a:r>
              <a:rPr lang="ko-KR" altLang="en-US" sz="2400" b="1" dirty="0" err="1" smtClean="0">
                <a:solidFill>
                  <a:srgbClr val="000000"/>
                </a:solidFill>
                <a:latin typeface="+mj-ea"/>
                <a:ea typeface="+mj-ea"/>
              </a:rPr>
              <a:t>재발행</a:t>
            </a:r>
            <a:r>
              <a:rPr lang="ko-KR" altLang="en-US" sz="2400" b="1" dirty="0" smtClean="0">
                <a:solidFill>
                  <a:srgbClr val="000000"/>
                </a:solidFill>
                <a:latin typeface="+mj-ea"/>
                <a:ea typeface="+mj-ea"/>
              </a:rPr>
              <a:t> 요청 건은</a:t>
            </a:r>
            <a:endParaRPr lang="en-US" altLang="ko-KR" sz="2400" b="1" dirty="0" smtClean="0">
              <a:solidFill>
                <a:srgbClr val="000000"/>
              </a:solidFill>
              <a:latin typeface="+mj-ea"/>
              <a:ea typeface="+mj-ea"/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ko-KR" sz="2400" b="1" dirty="0" smtClean="0">
                <a:solidFill>
                  <a:srgbClr val="000000"/>
                </a:solidFill>
                <a:latin typeface="+mj-ea"/>
                <a:ea typeface="+mj-ea"/>
              </a:rPr>
              <a:t>    </a:t>
            </a:r>
            <a:r>
              <a:rPr lang="en-US" altLang="ko-KR" sz="2400" b="1" u="sng" spc="-100" dirty="0" smtClean="0">
                <a:latin typeface="+mj-ea"/>
              </a:rPr>
              <a:t>S2B </a:t>
            </a:r>
            <a:r>
              <a:rPr lang="ko-KR" altLang="en-US" sz="2400" b="1" u="sng" spc="-100" dirty="0">
                <a:latin typeface="+mj-ea"/>
              </a:rPr>
              <a:t>고객지원 </a:t>
            </a:r>
            <a:r>
              <a:rPr lang="en-US" altLang="ko-KR" sz="2400" b="1" u="sng" spc="-100" dirty="0">
                <a:latin typeface="+mj-ea"/>
              </a:rPr>
              <a:t>&gt; </a:t>
            </a:r>
            <a:r>
              <a:rPr lang="ko-KR" altLang="en-US" sz="2400" b="1" u="sng" spc="-100">
                <a:latin typeface="+mj-ea"/>
              </a:rPr>
              <a:t>질문과 </a:t>
            </a:r>
            <a:r>
              <a:rPr lang="ko-KR" altLang="en-US" sz="2400" b="1" u="sng" spc="-100" smtClean="0">
                <a:latin typeface="+mj-ea"/>
              </a:rPr>
              <a:t>답변 에 등록</a:t>
            </a:r>
            <a:r>
              <a:rPr lang="en-US" altLang="ko-KR" sz="2400" b="1" spc="-100" dirty="0" smtClean="0">
                <a:latin typeface="+mj-ea"/>
              </a:rPr>
              <a:t>,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altLang="ko-KR" sz="2400" b="1" spc="-100" dirty="0" smtClean="0">
                <a:latin typeface="+mj-ea"/>
                <a:ea typeface="+mj-ea"/>
              </a:rPr>
              <a:t>     </a:t>
            </a:r>
            <a:r>
              <a:rPr lang="ko-KR" altLang="en-US" sz="2400" b="1" spc="-100" smtClean="0">
                <a:latin typeface="+mj-ea"/>
                <a:ea typeface="+mj-ea"/>
              </a:rPr>
              <a:t>또는 </a:t>
            </a:r>
            <a:r>
              <a:rPr lang="en-US" altLang="ko-KR" sz="2400" b="1" u="sng" dirty="0" smtClean="0">
                <a:latin typeface="+mj-ea"/>
              </a:rPr>
              <a:t>1577-3309</a:t>
            </a:r>
            <a:r>
              <a:rPr lang="en-US" altLang="ko-KR" sz="2400" b="1" u="sng" dirty="0">
                <a:latin typeface="+mj-ea"/>
              </a:rPr>
              <a:t>(</a:t>
            </a:r>
            <a:r>
              <a:rPr lang="ko-KR" altLang="en-US" sz="2400" b="1" u="sng">
                <a:latin typeface="+mj-ea"/>
              </a:rPr>
              <a:t>고객센터</a:t>
            </a:r>
            <a:r>
              <a:rPr lang="en-US" altLang="ko-KR" sz="2400" b="1" u="sng" dirty="0" smtClean="0">
                <a:latin typeface="+mj-ea"/>
              </a:rPr>
              <a:t>)</a:t>
            </a:r>
            <a:r>
              <a:rPr lang="ko-KR" altLang="en-US" sz="2400" b="1" u="sng" smtClean="0">
                <a:latin typeface="+mj-ea"/>
              </a:rPr>
              <a:t>로</a:t>
            </a:r>
            <a:r>
              <a:rPr lang="ko-KR" altLang="en-US" sz="2400" b="1" u="sng" smtClean="0">
                <a:latin typeface="+mj-ea"/>
                <a:ea typeface="+mj-ea"/>
              </a:rPr>
              <a:t> </a:t>
            </a:r>
            <a:r>
              <a:rPr lang="ko-KR" altLang="en-US" sz="2400" b="1" u="sng" dirty="0" smtClean="0">
                <a:solidFill>
                  <a:srgbClr val="000000"/>
                </a:solidFill>
                <a:latin typeface="+mj-ea"/>
                <a:ea typeface="+mj-ea"/>
              </a:rPr>
              <a:t>요청</a:t>
            </a:r>
            <a:r>
              <a:rPr lang="ko-KR" altLang="en-US" sz="2400" b="1" dirty="0" smtClean="0">
                <a:solidFill>
                  <a:srgbClr val="000000"/>
                </a:solidFill>
                <a:latin typeface="+mj-ea"/>
                <a:ea typeface="+mj-ea"/>
              </a:rPr>
              <a:t> </a:t>
            </a:r>
            <a:r>
              <a:rPr lang="ko-KR" altLang="en-US" sz="2400" b="1" smtClean="0">
                <a:solidFill>
                  <a:srgbClr val="000000"/>
                </a:solidFill>
                <a:latin typeface="+mj-ea"/>
                <a:ea typeface="+mj-ea"/>
              </a:rPr>
              <a:t>가능합니다</a:t>
            </a:r>
            <a:r>
              <a:rPr lang="en-US" altLang="ko-KR" sz="2400" b="1" dirty="0" smtClean="0">
                <a:solidFill>
                  <a:srgbClr val="000000"/>
                </a:solidFill>
                <a:latin typeface="+mj-ea"/>
                <a:ea typeface="+mj-ea"/>
              </a:rPr>
              <a:t>.</a:t>
            </a:r>
          </a:p>
          <a:p>
            <a:pPr algn="just">
              <a:lnSpc>
                <a:spcPct val="150000"/>
              </a:lnSpc>
              <a:defRPr/>
            </a:pPr>
            <a:r>
              <a:rPr lang="ko-KR" altLang="en-US" sz="2400" b="1" dirty="0" smtClean="0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ko-KR" altLang="en-US" sz="2400" b="1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○ </a:t>
            </a:r>
            <a:r>
              <a:rPr lang="ko-KR" altLang="en-US" sz="2400" b="1" dirty="0" err="1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선발행</a:t>
            </a:r>
            <a:r>
              <a:rPr lang="en-US" altLang="ko-KR" sz="2400" b="1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b="1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홈페이지에서 바로 변경 가능</a:t>
            </a:r>
            <a:r>
              <a:rPr lang="en-US" altLang="ko-KR" sz="2400" b="1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b="1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(2019.4.5 </a:t>
            </a:r>
            <a:r>
              <a:rPr lang="ko-KR" altLang="en-US" sz="2000" b="1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개선</a:t>
            </a:r>
            <a:r>
              <a:rPr lang="en-US" altLang="ko-KR" sz="2000" b="1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altLang="ko-KR" sz="2000" b="1" dirty="0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en-US" altLang="ko-KR" sz="2000" b="1" dirty="0" smtClean="0">
                <a:solidFill>
                  <a:srgbClr val="FF0000"/>
                </a:solidFill>
                <a:latin typeface="+mj-ea"/>
                <a:ea typeface="+mj-ea"/>
              </a:rPr>
              <a:t>  </a:t>
            </a:r>
            <a:r>
              <a:rPr lang="ko-KR" altLang="en-US" sz="2000" b="1" smtClean="0">
                <a:solidFill>
                  <a:srgbClr val="C00000"/>
                </a:solidFill>
                <a:latin typeface="+mj-lt"/>
                <a:ea typeface="HY헤드라인M" panose="02030600000101010101" pitchFamily="18" charset="-127"/>
              </a:rPr>
              <a:t>마이데스크 </a:t>
            </a:r>
            <a:r>
              <a:rPr lang="en-US" altLang="ko-KR" sz="2000" b="1" dirty="0" smtClean="0">
                <a:solidFill>
                  <a:srgbClr val="C00000"/>
                </a:solidFill>
                <a:latin typeface="+mj-lt"/>
                <a:ea typeface="HY헤드라인M" panose="02030600000101010101" pitchFamily="18" charset="-127"/>
              </a:rPr>
              <a:t>&gt; </a:t>
            </a:r>
            <a:r>
              <a:rPr lang="ko-KR" altLang="en-US" sz="2000" b="1" smtClean="0">
                <a:solidFill>
                  <a:srgbClr val="C00000"/>
                </a:solidFill>
                <a:latin typeface="+mj-lt"/>
                <a:ea typeface="HY헤드라인M" panose="02030600000101010101" pitchFamily="18" charset="-127"/>
              </a:rPr>
              <a:t>이용수수료현황 </a:t>
            </a:r>
            <a:r>
              <a:rPr lang="en-US" altLang="ko-KR" sz="2000" b="1" dirty="0" smtClean="0">
                <a:solidFill>
                  <a:srgbClr val="C00000"/>
                </a:solidFill>
                <a:latin typeface="+mj-lt"/>
                <a:ea typeface="HY헤드라인M" panose="02030600000101010101" pitchFamily="18" charset="-127"/>
              </a:rPr>
              <a:t>&gt; </a:t>
            </a:r>
            <a:r>
              <a:rPr lang="ko-KR" altLang="en-US" sz="2000" b="1" smtClean="0">
                <a:solidFill>
                  <a:srgbClr val="C00000"/>
                </a:solidFill>
                <a:latin typeface="+mj-lt"/>
                <a:ea typeface="HY헤드라인M" panose="02030600000101010101" pitchFamily="18" charset="-127"/>
              </a:rPr>
              <a:t>청구예정</a:t>
            </a:r>
            <a:r>
              <a:rPr lang="en-US" altLang="ko-KR" sz="2000" b="1" dirty="0" smtClean="0">
                <a:solidFill>
                  <a:srgbClr val="C00000"/>
                </a:solidFill>
                <a:latin typeface="+mj-lt"/>
                <a:ea typeface="HY헤드라인M" panose="02030600000101010101" pitchFamily="18" charset="-127"/>
              </a:rPr>
              <a:t>(</a:t>
            </a:r>
            <a:r>
              <a:rPr lang="ko-KR" altLang="en-US" sz="2000" b="1" smtClean="0">
                <a:solidFill>
                  <a:srgbClr val="C00000"/>
                </a:solidFill>
                <a:latin typeface="+mj-lt"/>
                <a:ea typeface="HY헤드라인M" panose="02030600000101010101" pitchFamily="18" charset="-127"/>
              </a:rPr>
              <a:t>수의계약</a:t>
            </a:r>
            <a:r>
              <a:rPr lang="en-US" altLang="ko-KR" sz="2000" b="1" dirty="0" smtClean="0">
                <a:solidFill>
                  <a:srgbClr val="C00000"/>
                </a:solidFill>
                <a:latin typeface="+mj-lt"/>
                <a:ea typeface="HY헤드라인M" panose="02030600000101010101" pitchFamily="18" charset="-127"/>
              </a:rPr>
              <a:t>/</a:t>
            </a:r>
            <a:r>
              <a:rPr lang="ko-KR" altLang="en-US" sz="2000" b="1" smtClean="0">
                <a:solidFill>
                  <a:srgbClr val="C00000"/>
                </a:solidFill>
                <a:latin typeface="+mj-lt"/>
                <a:ea typeface="HY헤드라인M" panose="02030600000101010101" pitchFamily="18" charset="-127"/>
              </a:rPr>
              <a:t>입찰</a:t>
            </a:r>
            <a:r>
              <a:rPr lang="en-US" altLang="ko-KR" sz="2000" b="1" dirty="0" smtClean="0">
                <a:solidFill>
                  <a:srgbClr val="C00000"/>
                </a:solidFill>
                <a:latin typeface="+mj-lt"/>
                <a:ea typeface="HY헤드라인M" panose="02030600000101010101" pitchFamily="18" charset="-127"/>
              </a:rPr>
              <a:t>)&gt; </a:t>
            </a:r>
            <a:r>
              <a:rPr lang="ko-KR" altLang="en-US" sz="2000" b="1" smtClean="0">
                <a:solidFill>
                  <a:srgbClr val="C00000"/>
                </a:solidFill>
                <a:latin typeface="+mj-lt"/>
                <a:ea typeface="HY헤드라인M" panose="02030600000101010101" pitchFamily="18" charset="-127"/>
              </a:rPr>
              <a:t>선택</a:t>
            </a:r>
            <a:endParaRPr lang="en-US" altLang="ko-KR" sz="2000" b="1" dirty="0" smtClean="0">
              <a:solidFill>
                <a:srgbClr val="C00000"/>
              </a:solidFill>
              <a:latin typeface="+mj-lt"/>
              <a:ea typeface="HY헤드라인M" panose="02030600000101010101" pitchFamily="18" charset="-127"/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ko-KR" sz="2000" b="1" dirty="0">
                <a:solidFill>
                  <a:srgbClr val="C00000"/>
                </a:solidFill>
                <a:latin typeface="+mj-lt"/>
                <a:ea typeface="HY헤드라인M" panose="02030600000101010101" pitchFamily="18" charset="-127"/>
              </a:rPr>
              <a:t> </a:t>
            </a:r>
            <a:r>
              <a:rPr lang="en-US" altLang="ko-KR" sz="2000" b="1" dirty="0" smtClean="0">
                <a:solidFill>
                  <a:srgbClr val="C00000"/>
                </a:solidFill>
                <a:latin typeface="+mj-lt"/>
                <a:ea typeface="HY헤드라인M" panose="02030600000101010101" pitchFamily="18" charset="-127"/>
              </a:rPr>
              <a:t>   &gt;</a:t>
            </a:r>
            <a:r>
              <a:rPr lang="ko-KR" altLang="en-US" sz="2000" b="1">
                <a:solidFill>
                  <a:srgbClr val="C00000"/>
                </a:solidFill>
                <a:latin typeface="+mj-lt"/>
                <a:ea typeface="HY헤드라인M" panose="02030600000101010101" pitchFamily="18" charset="-127"/>
              </a:rPr>
              <a:t> </a:t>
            </a:r>
            <a:r>
              <a:rPr lang="ko-KR" altLang="en-US" sz="2000" b="1" smtClean="0">
                <a:solidFill>
                  <a:srgbClr val="C00000"/>
                </a:solidFill>
                <a:latin typeface="+mj-lt"/>
                <a:ea typeface="HY헤드라인M" panose="02030600000101010101" pitchFamily="18" charset="-127"/>
              </a:rPr>
              <a:t>선발행처리 클릭</a:t>
            </a:r>
            <a:r>
              <a:rPr lang="en-US" altLang="ko-KR" sz="2000" b="1" dirty="0" smtClean="0">
                <a:solidFill>
                  <a:srgbClr val="C00000"/>
                </a:solidFill>
                <a:latin typeface="+mj-lt"/>
                <a:ea typeface="HY헤드라인M" panose="02030600000101010101" pitchFamily="18" charset="-127"/>
              </a:rPr>
              <a:t>!</a:t>
            </a:r>
          </a:p>
          <a:p>
            <a:pPr algn="just">
              <a:lnSpc>
                <a:spcPct val="150000"/>
              </a:lnSpc>
              <a:defRPr/>
            </a:pPr>
            <a:endParaRPr lang="en-US" altLang="ko-KR" sz="800" b="1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195736" y="1268760"/>
            <a:ext cx="5904656" cy="136815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lang="ko-KR" altLang="en-US" sz="20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1577-3309 (</a:t>
            </a:r>
            <a:r>
              <a:rPr lang="ko-KR" altLang="en-US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고객센터</a:t>
            </a:r>
            <a:r>
              <a:rPr lang="en-US" altLang="ko-KR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</a:p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lang="en-US" altLang="ko-KR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S2B </a:t>
            </a:r>
            <a:r>
              <a:rPr lang="ko-KR" altLang="en-US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고객지원 </a:t>
            </a:r>
            <a:r>
              <a:rPr lang="en-US" altLang="ko-KR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 </a:t>
            </a:r>
            <a:r>
              <a:rPr lang="ko-KR" altLang="en-US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질문과 답변</a:t>
            </a:r>
            <a:endParaRPr lang="en-US" altLang="ko-KR" sz="14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28221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 dirty="0"/>
              <a:t>S2B</a:t>
            </a:r>
            <a:r>
              <a:rPr lang="ko-KR" altLang="en-US"/>
              <a:t>수수료 세금계산서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611560" y="980728"/>
            <a:ext cx="7992888" cy="5328592"/>
          </a:xfrm>
          <a:prstGeom prst="round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755576" y="1172369"/>
            <a:ext cx="7704856" cy="4968552"/>
          </a:xfrm>
          <a:prstGeom prst="roundRect">
            <a:avLst>
              <a:gd name="adj" fmla="val 15493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타원 6"/>
          <p:cNvSpPr/>
          <p:nvPr/>
        </p:nvSpPr>
        <p:spPr>
          <a:xfrm>
            <a:off x="799009" y="1196752"/>
            <a:ext cx="1368152" cy="1368152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500" dirty="0">
                <a:solidFill>
                  <a:schemeClr val="tx1"/>
                </a:solidFill>
              </a:rPr>
              <a:t>A</a:t>
            </a:r>
            <a:endParaRPr lang="ko-KR" altLang="en-US" sz="7500" dirty="0">
              <a:solidFill>
                <a:schemeClr val="tx1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95" y="1172369"/>
            <a:ext cx="6166114" cy="4968552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 bwMode="auto">
          <a:xfrm>
            <a:off x="7175440" y="3003001"/>
            <a:ext cx="576064" cy="19372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11" name="직사각형 10"/>
          <p:cNvSpPr/>
          <p:nvPr/>
        </p:nvSpPr>
        <p:spPr bwMode="auto">
          <a:xfrm>
            <a:off x="7164289" y="1172369"/>
            <a:ext cx="432047" cy="16839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20500" y="849925"/>
            <a:ext cx="2932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①</a:t>
            </a:r>
            <a:endParaRPr lang="ko-KR" altLang="en-US" sz="2000" b="1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971281" y="5893343"/>
            <a:ext cx="3796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solidFill>
                  <a:srgbClr val="FF0000"/>
                </a:solidFill>
                <a:latin typeface="+mn-ea"/>
                <a:ea typeface="+mn-ea"/>
              </a:rPr>
              <a:t>②</a:t>
            </a:r>
            <a:endParaRPr lang="ko-KR" altLang="en-US" sz="20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15" name="직사각형 14"/>
          <p:cNvSpPr/>
          <p:nvPr/>
        </p:nvSpPr>
        <p:spPr bwMode="auto">
          <a:xfrm>
            <a:off x="2339752" y="6021288"/>
            <a:ext cx="792088" cy="1196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200160" y="3736394"/>
            <a:ext cx="3796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solidFill>
                  <a:srgbClr val="FF0000"/>
                </a:solidFill>
                <a:latin typeface="+mn-ea"/>
                <a:ea typeface="+mn-ea"/>
              </a:rPr>
              <a:t>③</a:t>
            </a:r>
            <a:endParaRPr lang="ko-KR" altLang="en-US" sz="20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17" name="직사각형 16"/>
          <p:cNvSpPr/>
          <p:nvPr/>
        </p:nvSpPr>
        <p:spPr bwMode="auto">
          <a:xfrm>
            <a:off x="3389971" y="4171382"/>
            <a:ext cx="185068" cy="21602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758455" y="2688601"/>
            <a:ext cx="3796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solidFill>
                  <a:srgbClr val="FF0000"/>
                </a:solidFill>
                <a:latin typeface="+mn-ea"/>
                <a:ea typeface="+mn-ea"/>
              </a:rPr>
              <a:t>④</a:t>
            </a:r>
            <a:endParaRPr lang="ko-KR" altLang="en-US" sz="20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19" name="직사각형 18"/>
          <p:cNvSpPr/>
          <p:nvPr/>
        </p:nvSpPr>
        <p:spPr bwMode="auto">
          <a:xfrm>
            <a:off x="2274999" y="5781833"/>
            <a:ext cx="823388" cy="11207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210594" y="1844825"/>
            <a:ext cx="5961805" cy="55872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lang="ko-KR" altLang="en-US" sz="2000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마이데스크</a:t>
            </a:r>
            <a:r>
              <a:rPr lang="ko-KR" altLang="en-US" sz="2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 </a:t>
            </a:r>
            <a:r>
              <a:rPr lang="ko-KR" altLang="en-US" sz="200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이용수수료현황 </a:t>
            </a:r>
            <a:r>
              <a:rPr lang="en-US" altLang="ko-KR" sz="2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 </a:t>
            </a:r>
            <a:r>
              <a:rPr lang="ko-KR" altLang="en-US" sz="200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선발행처리</a:t>
            </a:r>
            <a:endParaRPr lang="en-US" altLang="ko-KR" sz="20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0526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 smtClean="0"/>
              <a:t>물품신고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dirty="0" smtClean="0"/>
              <a:t>3</a:t>
            </a:r>
            <a:endParaRPr lang="ko-KR" altLang="en-US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611560" y="980728"/>
            <a:ext cx="7992888" cy="5328592"/>
          </a:xfrm>
          <a:prstGeom prst="roundRect">
            <a:avLst/>
          </a:prstGeom>
          <a:noFill/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/>
          <p:cNvSpPr/>
          <p:nvPr/>
        </p:nvSpPr>
        <p:spPr>
          <a:xfrm>
            <a:off x="827584" y="1196752"/>
            <a:ext cx="1368152" cy="1368152"/>
          </a:xfrm>
          <a:prstGeom prst="ellipse">
            <a:avLst/>
          </a:prstGeom>
          <a:solidFill>
            <a:srgbClr val="D6E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500" dirty="0" smtClean="0">
                <a:solidFill>
                  <a:schemeClr val="tx1"/>
                </a:solidFill>
              </a:rPr>
              <a:t>Q</a:t>
            </a:r>
            <a:endParaRPr lang="ko-KR" altLang="en-US" sz="7500" dirty="0">
              <a:solidFill>
                <a:schemeClr val="tx1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755576" y="2780928"/>
            <a:ext cx="7704856" cy="3384376"/>
          </a:xfrm>
          <a:prstGeom prst="roundRect">
            <a:avLst>
              <a:gd name="adj" fmla="val 24358"/>
            </a:avLst>
          </a:prstGeom>
          <a:solidFill>
            <a:srgbClr val="D6E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defRPr/>
            </a:pPr>
            <a:endParaRPr lang="en-US" altLang="ko-KR" sz="2200" b="1" spc="-120" dirty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2339752" y="1196752"/>
            <a:ext cx="6048672" cy="1368152"/>
          </a:xfrm>
          <a:prstGeom prst="roundRect">
            <a:avLst>
              <a:gd name="adj" fmla="val 46519"/>
            </a:avLst>
          </a:prstGeom>
          <a:solidFill>
            <a:srgbClr val="D6E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2592288" y="1636752"/>
            <a:ext cx="5508104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500" b="1" dirty="0" smtClean="0"/>
              <a:t>물품 신고에 대한 질문입니다</a:t>
            </a:r>
            <a:r>
              <a:rPr lang="en-US" altLang="ko-KR" sz="2500" b="1" dirty="0" smtClean="0"/>
              <a:t>.</a:t>
            </a:r>
            <a:endParaRPr lang="ko-KR" altLang="en-US" sz="2500" b="1" dirty="0"/>
          </a:p>
        </p:txBody>
      </p:sp>
      <p:sp>
        <p:nvSpPr>
          <p:cNvPr id="11" name="직사각형 10"/>
          <p:cNvSpPr/>
          <p:nvPr/>
        </p:nvSpPr>
        <p:spPr>
          <a:xfrm>
            <a:off x="1187624" y="3284984"/>
            <a:ext cx="7638156" cy="2262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ko-KR" sz="2200" b="1" spc="-100" dirty="0">
                <a:solidFill>
                  <a:srgbClr val="000000"/>
                </a:solidFill>
                <a:latin typeface="+mn-ea"/>
              </a:rPr>
              <a:t>1</a:t>
            </a:r>
            <a:r>
              <a:rPr lang="ko-KR" altLang="en-US" sz="2200" b="1" spc="-100" dirty="0">
                <a:solidFill>
                  <a:srgbClr val="000000"/>
                </a:solidFill>
                <a:latin typeface="+mn-ea"/>
              </a:rPr>
              <a:t>인수의 견적정보에 재고가 없는 </a:t>
            </a:r>
            <a:r>
              <a:rPr lang="ko-KR" altLang="en-US" sz="2200" b="1" spc="-100" dirty="0" smtClean="0">
                <a:solidFill>
                  <a:srgbClr val="000000"/>
                </a:solidFill>
                <a:latin typeface="+mn-ea"/>
              </a:rPr>
              <a:t>물품이 확인된 경우</a:t>
            </a:r>
            <a:endParaRPr lang="en-US" altLang="ko-KR" sz="800" b="1" spc="-100" dirty="0">
              <a:solidFill>
                <a:srgbClr val="000000"/>
              </a:solidFill>
              <a:latin typeface="+mn-ea"/>
            </a:endParaRPr>
          </a:p>
          <a:p>
            <a:pPr algn="just">
              <a:defRPr/>
            </a:pPr>
            <a:endParaRPr lang="en-US" altLang="ko-KR" sz="200" b="1" spc="-100" dirty="0" smtClean="0">
              <a:solidFill>
                <a:srgbClr val="000000"/>
              </a:solidFill>
              <a:latin typeface="+mn-ea"/>
            </a:endParaRPr>
          </a:p>
          <a:p>
            <a:pPr algn="just">
              <a:defRPr/>
            </a:pPr>
            <a:endParaRPr lang="en-US" altLang="ko-KR" sz="1000" b="1" spc="-100" dirty="0">
              <a:solidFill>
                <a:srgbClr val="000000"/>
              </a:solidFill>
              <a:latin typeface="+mn-ea"/>
            </a:endParaRPr>
          </a:p>
          <a:p>
            <a:pPr algn="just">
              <a:defRPr/>
            </a:pPr>
            <a:r>
              <a:rPr lang="ko-KR" altLang="en-US" sz="2200" b="1" spc="-100" dirty="0" smtClean="0">
                <a:solidFill>
                  <a:srgbClr val="000000"/>
                </a:solidFill>
                <a:latin typeface="+mn-ea"/>
              </a:rPr>
              <a:t>신고</a:t>
            </a:r>
            <a:r>
              <a:rPr lang="en-US" altLang="ko-KR" sz="2200" b="1" spc="-100" dirty="0">
                <a:solidFill>
                  <a:srgbClr val="000000"/>
                </a:solidFill>
                <a:latin typeface="+mn-ea"/>
              </a:rPr>
              <a:t> </a:t>
            </a:r>
            <a:r>
              <a:rPr lang="ko-KR" altLang="en-US" sz="2200" b="1" spc="-100" dirty="0" smtClean="0">
                <a:solidFill>
                  <a:srgbClr val="000000"/>
                </a:solidFill>
                <a:latin typeface="+mn-ea"/>
              </a:rPr>
              <a:t>및 접수는 </a:t>
            </a:r>
            <a:r>
              <a:rPr lang="ko-KR" altLang="en-US" sz="2200" b="1" spc="-100" dirty="0">
                <a:solidFill>
                  <a:srgbClr val="000000"/>
                </a:solidFill>
                <a:latin typeface="+mn-ea"/>
              </a:rPr>
              <a:t>어떻게 하면 </a:t>
            </a:r>
            <a:r>
              <a:rPr lang="ko-KR" altLang="en-US" sz="2200" b="1" spc="-100" dirty="0" smtClean="0">
                <a:solidFill>
                  <a:srgbClr val="000000"/>
                </a:solidFill>
                <a:latin typeface="+mn-ea"/>
              </a:rPr>
              <a:t>되나요</a:t>
            </a:r>
            <a:r>
              <a:rPr lang="en-US" altLang="ko-KR" sz="2200" b="1" spc="-100" dirty="0">
                <a:solidFill>
                  <a:srgbClr val="000000"/>
                </a:solidFill>
                <a:latin typeface="+mn-ea"/>
              </a:rPr>
              <a:t>? </a:t>
            </a:r>
            <a:endParaRPr lang="en-US" altLang="ko-KR" sz="2200" b="1" spc="-100" dirty="0" smtClean="0">
              <a:solidFill>
                <a:srgbClr val="000000"/>
              </a:solidFill>
              <a:latin typeface="+mn-ea"/>
            </a:endParaRPr>
          </a:p>
          <a:p>
            <a:pPr algn="just">
              <a:defRPr/>
            </a:pPr>
            <a:endParaRPr lang="en-US" altLang="ko-KR" sz="2200" b="1" spc="-100" dirty="0">
              <a:solidFill>
                <a:srgbClr val="000000"/>
              </a:solidFill>
              <a:latin typeface="+mn-ea"/>
            </a:endParaRPr>
          </a:p>
          <a:p>
            <a:pPr algn="just">
              <a:defRPr/>
            </a:pPr>
            <a:endParaRPr lang="en-US" altLang="ko-KR" sz="800" b="1" spc="-100" dirty="0">
              <a:solidFill>
                <a:srgbClr val="000000"/>
              </a:solidFill>
              <a:latin typeface="+mn-ea"/>
            </a:endParaRPr>
          </a:p>
          <a:p>
            <a:pPr algn="just">
              <a:defRPr/>
            </a:pPr>
            <a:r>
              <a:rPr lang="ko-KR" altLang="en-US" sz="2200" b="1" spc="-120" dirty="0">
                <a:solidFill>
                  <a:srgbClr val="000000"/>
                </a:solidFill>
                <a:latin typeface="+mn-ea"/>
              </a:rPr>
              <a:t>학교에서는 기안 절차 다 끝났는데 재고가 없다고 하네요</a:t>
            </a:r>
            <a:r>
              <a:rPr lang="en-US" altLang="ko-KR" sz="2200" b="1" spc="-120" dirty="0">
                <a:solidFill>
                  <a:srgbClr val="000000"/>
                </a:solidFill>
                <a:latin typeface="+mn-ea"/>
              </a:rPr>
              <a:t>.</a:t>
            </a:r>
          </a:p>
          <a:p>
            <a:pPr algn="just">
              <a:lnSpc>
                <a:spcPct val="150000"/>
              </a:lnSpc>
              <a:defRPr/>
            </a:pPr>
            <a:endParaRPr lang="en-US" altLang="ko-KR" sz="2200" b="1" spc="-7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3416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 smtClean="0"/>
              <a:t>물품신고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dirty="0" smtClean="0"/>
              <a:t>3</a:t>
            </a:r>
            <a:endParaRPr lang="ko-KR" altLang="en-US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611560" y="980728"/>
            <a:ext cx="7992888" cy="5328592"/>
          </a:xfrm>
          <a:prstGeom prst="round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755576" y="1172369"/>
            <a:ext cx="7704856" cy="4968552"/>
          </a:xfrm>
          <a:prstGeom prst="roundRect">
            <a:avLst>
              <a:gd name="adj" fmla="val 15493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타원 6"/>
          <p:cNvSpPr/>
          <p:nvPr/>
        </p:nvSpPr>
        <p:spPr>
          <a:xfrm>
            <a:off x="799009" y="1196752"/>
            <a:ext cx="1368152" cy="1368152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500" dirty="0">
                <a:solidFill>
                  <a:schemeClr val="tx1"/>
                </a:solidFill>
              </a:rPr>
              <a:t>A</a:t>
            </a:r>
            <a:endParaRPr lang="ko-KR" altLang="en-US" sz="7500" dirty="0">
              <a:solidFill>
                <a:schemeClr val="tx1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871017" y="2924944"/>
            <a:ext cx="7589415" cy="326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ko-KR" altLang="en-US" sz="2200" b="1" spc="-100" dirty="0" smtClean="0"/>
              <a:t>계약대상자결정 전 계약이행률을 적극활용</a:t>
            </a:r>
            <a:endParaRPr lang="en-US" altLang="ko-KR" sz="2200" b="1" spc="-100" dirty="0" smtClean="0">
              <a:latin typeface="+mn-lt"/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sz="2200" b="1" spc="-100" dirty="0" err="1" smtClean="0">
                <a:latin typeface="+mn-lt"/>
              </a:rPr>
              <a:t>견적정보</a:t>
            </a:r>
            <a:r>
              <a:rPr lang="ko-KR" altLang="en-US" sz="2200" b="1" spc="-100" dirty="0" smtClean="0">
                <a:latin typeface="+mn-lt"/>
              </a:rPr>
              <a:t> 상세내역</a:t>
            </a:r>
            <a:r>
              <a:rPr lang="en-US" altLang="ko-KR" sz="2200" b="1" spc="-100" dirty="0" smtClean="0">
                <a:latin typeface="+mn-lt"/>
              </a:rPr>
              <a:t>&gt;&gt;</a:t>
            </a:r>
            <a:r>
              <a:rPr lang="ko-KR" altLang="en-US" sz="2200" b="1" spc="-100" dirty="0" smtClean="0">
                <a:latin typeface="+mn-lt"/>
              </a:rPr>
              <a:t>물품견적신고를 </a:t>
            </a:r>
            <a:r>
              <a:rPr lang="ko-KR" altLang="en-US" sz="2200" b="1" spc="-100" dirty="0" smtClean="0">
                <a:solidFill>
                  <a:srgbClr val="000000"/>
                </a:solidFill>
                <a:latin typeface="+mn-lt"/>
              </a:rPr>
              <a:t>통해 간편신고가 </a:t>
            </a:r>
            <a:endParaRPr lang="en-US" altLang="ko-KR" sz="2200" b="1" spc="-100" dirty="0" smtClean="0">
              <a:solidFill>
                <a:srgbClr val="000000"/>
              </a:solidFill>
              <a:latin typeface="+mn-lt"/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sz="2200" b="1" spc="-100" dirty="0" smtClean="0">
                <a:solidFill>
                  <a:srgbClr val="000000"/>
                </a:solidFill>
                <a:latin typeface="+mn-lt"/>
              </a:rPr>
              <a:t>가능합니다</a:t>
            </a:r>
            <a:r>
              <a:rPr lang="en-US" altLang="ko-KR" sz="2200" b="1" spc="-100" dirty="0" smtClean="0">
                <a:solidFill>
                  <a:srgbClr val="000000"/>
                </a:solidFill>
                <a:latin typeface="+mn-lt"/>
              </a:rPr>
              <a:t>.</a:t>
            </a:r>
          </a:p>
          <a:p>
            <a:pPr algn="just">
              <a:defRPr/>
            </a:pPr>
            <a:endParaRPr lang="en-US" altLang="ko-KR" sz="800" b="1" spc="-70" dirty="0">
              <a:solidFill>
                <a:srgbClr val="000000"/>
              </a:solidFill>
              <a:latin typeface="+mn-lt"/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sz="2200" b="1" dirty="0" smtClean="0">
                <a:solidFill>
                  <a:srgbClr val="000000"/>
                </a:solidFill>
                <a:latin typeface="+mn-lt"/>
              </a:rPr>
              <a:t>추후</a:t>
            </a:r>
            <a:r>
              <a:rPr lang="en-US" altLang="ko-KR" sz="2200" b="1" dirty="0" smtClean="0">
                <a:solidFill>
                  <a:srgbClr val="000000"/>
                </a:solidFill>
                <a:latin typeface="+mn-lt"/>
              </a:rPr>
              <a:t>,</a:t>
            </a:r>
            <a:r>
              <a:rPr lang="ko-KR" altLang="en-US" sz="2200" b="1" dirty="0" smtClean="0">
                <a:solidFill>
                  <a:srgbClr val="000000"/>
                </a:solidFill>
                <a:latin typeface="+mn-lt"/>
              </a:rPr>
              <a:t> 동일한 계약 불이행 발생시 </a:t>
            </a:r>
            <a:r>
              <a:rPr lang="en-US" altLang="ko-KR" sz="2200" b="1" dirty="0" smtClean="0">
                <a:solidFill>
                  <a:srgbClr val="000000"/>
                </a:solidFill>
                <a:latin typeface="+mn-lt"/>
              </a:rPr>
              <a:t>S2B </a:t>
            </a:r>
            <a:r>
              <a:rPr lang="ko-KR" altLang="en-US" sz="2200" b="1" dirty="0" smtClean="0">
                <a:solidFill>
                  <a:srgbClr val="000000"/>
                </a:solidFill>
                <a:latin typeface="+mn-lt"/>
              </a:rPr>
              <a:t>공급업체 시스템 이용유의서 제</a:t>
            </a:r>
            <a:r>
              <a:rPr lang="en-US" altLang="ko-KR" sz="2200" b="1" dirty="0" smtClean="0">
                <a:solidFill>
                  <a:srgbClr val="000000"/>
                </a:solidFill>
                <a:latin typeface="+mn-lt"/>
              </a:rPr>
              <a:t>3</a:t>
            </a:r>
            <a:r>
              <a:rPr lang="ko-KR" altLang="en-US" sz="2200" b="1" dirty="0" smtClean="0">
                <a:solidFill>
                  <a:srgbClr val="000000"/>
                </a:solidFill>
                <a:latin typeface="+mn-lt"/>
              </a:rPr>
              <a:t>조에 따라 공급업체 시스템 이용제한이 가능합니다</a:t>
            </a:r>
            <a:r>
              <a:rPr lang="en-US" altLang="ko-KR" sz="2200" b="1" dirty="0" smtClean="0">
                <a:solidFill>
                  <a:srgbClr val="000000"/>
                </a:solidFill>
                <a:latin typeface="+mn-lt"/>
              </a:rPr>
              <a:t>.</a:t>
            </a:r>
            <a:endParaRPr lang="en-US" altLang="ko-KR" sz="2200" b="1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195736" y="1412776"/>
            <a:ext cx="6048672" cy="86409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>
            <a:noAutofit/>
          </a:bodyPr>
          <a:lstStyle/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lang="ko-KR" altLang="en-US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3000" spc="-15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견적정보 상세내역 </a:t>
            </a:r>
            <a:r>
              <a:rPr lang="en-US" altLang="ko-KR" sz="3000" spc="-15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 </a:t>
            </a:r>
            <a:r>
              <a:rPr lang="ko-KR" altLang="en-US" sz="3000" spc="-15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물품견적신고</a:t>
            </a:r>
            <a:endParaRPr lang="en-US" altLang="ko-KR" sz="3000" spc="-15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08778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 smtClean="0"/>
              <a:t>물품신고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dirty="0" smtClean="0"/>
              <a:t>3</a:t>
            </a:r>
            <a:endParaRPr lang="ko-KR" altLang="en-US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611560" y="980728"/>
            <a:ext cx="7992888" cy="5328592"/>
          </a:xfrm>
          <a:prstGeom prst="round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755576" y="1172369"/>
            <a:ext cx="7704856" cy="4968552"/>
          </a:xfrm>
          <a:prstGeom prst="roundRect">
            <a:avLst>
              <a:gd name="adj" fmla="val 15493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타원 6"/>
          <p:cNvSpPr/>
          <p:nvPr/>
        </p:nvSpPr>
        <p:spPr>
          <a:xfrm>
            <a:off x="799009" y="1196752"/>
            <a:ext cx="1368152" cy="1368152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500" dirty="0">
                <a:solidFill>
                  <a:schemeClr val="tx1"/>
                </a:solidFill>
              </a:rPr>
              <a:t>A</a:t>
            </a:r>
            <a:endParaRPr lang="ko-KR" altLang="en-US" sz="7500" dirty="0">
              <a:solidFill>
                <a:schemeClr val="tx1"/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220738"/>
            <a:ext cx="4979913" cy="491695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9" name="직사각형 8"/>
          <p:cNvSpPr/>
          <p:nvPr/>
        </p:nvSpPr>
        <p:spPr bwMode="auto">
          <a:xfrm>
            <a:off x="6137126" y="5862414"/>
            <a:ext cx="936104" cy="2880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519934"/>
            <a:ext cx="2894918" cy="230438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0424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인수의 도서구매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611560" y="980728"/>
            <a:ext cx="7992888" cy="5328592"/>
          </a:xfrm>
          <a:prstGeom prst="roundRect">
            <a:avLst/>
          </a:prstGeom>
          <a:noFill/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/>
          <p:cNvSpPr/>
          <p:nvPr/>
        </p:nvSpPr>
        <p:spPr>
          <a:xfrm>
            <a:off x="827584" y="1196752"/>
            <a:ext cx="1368152" cy="1368152"/>
          </a:xfrm>
          <a:prstGeom prst="ellipse">
            <a:avLst/>
          </a:prstGeom>
          <a:solidFill>
            <a:srgbClr val="D6E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500" dirty="0" smtClean="0">
                <a:solidFill>
                  <a:schemeClr val="tx1"/>
                </a:solidFill>
              </a:rPr>
              <a:t>Q</a:t>
            </a:r>
            <a:endParaRPr lang="ko-KR" altLang="en-US" sz="7500" dirty="0">
              <a:solidFill>
                <a:schemeClr val="tx1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755576" y="2780928"/>
            <a:ext cx="7704856" cy="3384376"/>
          </a:xfrm>
          <a:prstGeom prst="roundRect">
            <a:avLst>
              <a:gd name="adj" fmla="val 24358"/>
            </a:avLst>
          </a:prstGeom>
          <a:solidFill>
            <a:srgbClr val="D6E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defRPr/>
            </a:pPr>
            <a:endParaRPr lang="en-US" altLang="ko-KR" sz="2200" b="1" spc="-100" dirty="0" smtClean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2339752" y="1196752"/>
            <a:ext cx="6048672" cy="1368152"/>
          </a:xfrm>
          <a:prstGeom prst="roundRect">
            <a:avLst>
              <a:gd name="adj" fmla="val 46519"/>
            </a:avLst>
          </a:prstGeom>
          <a:solidFill>
            <a:srgbClr val="D6E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2664296" y="1196752"/>
            <a:ext cx="5940152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500" b="1" spc="-200" dirty="0" smtClean="0"/>
              <a:t>도서구매 시 </a:t>
            </a:r>
            <a:r>
              <a:rPr lang="ko-KR" altLang="en-US" sz="2500" b="1" spc="-200" dirty="0" err="1" smtClean="0"/>
              <a:t>예가방법</a:t>
            </a:r>
            <a:r>
              <a:rPr lang="ko-KR" altLang="en-US" sz="2500" b="1" spc="-200" dirty="0" smtClean="0"/>
              <a:t> 선택에 대해 </a:t>
            </a:r>
            <a:endParaRPr lang="en-US" altLang="ko-KR" sz="2500" b="1" spc="-200" dirty="0" smtClean="0"/>
          </a:p>
          <a:p>
            <a:pPr>
              <a:lnSpc>
                <a:spcPct val="150000"/>
              </a:lnSpc>
            </a:pPr>
            <a:r>
              <a:rPr lang="ko-KR" altLang="en-US" sz="2500" b="1" spc="-200" dirty="0" smtClean="0"/>
              <a:t>궁금합니다</a:t>
            </a:r>
            <a:r>
              <a:rPr lang="en-US" altLang="ko-KR" sz="2500" b="1" spc="-200" dirty="0" smtClean="0"/>
              <a:t>.</a:t>
            </a:r>
            <a:r>
              <a:rPr lang="ko-KR" altLang="en-US" sz="2500" b="1" spc="-200" dirty="0" smtClean="0"/>
              <a:t> </a:t>
            </a:r>
            <a:endParaRPr lang="en-US" altLang="ko-KR" sz="2500" b="1" spc="-200" dirty="0" smtClean="0"/>
          </a:p>
        </p:txBody>
      </p:sp>
      <p:sp>
        <p:nvSpPr>
          <p:cNvPr id="10" name="직사각형 9"/>
          <p:cNvSpPr/>
          <p:nvPr/>
        </p:nvSpPr>
        <p:spPr>
          <a:xfrm>
            <a:off x="1259632" y="2989108"/>
            <a:ext cx="7638156" cy="28161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ko-KR" altLang="en-US" sz="2200" b="1" spc="-100" dirty="0" err="1" smtClean="0">
                <a:solidFill>
                  <a:srgbClr val="000000"/>
                </a:solidFill>
                <a:latin typeface="+mn-ea"/>
              </a:rPr>
              <a:t>도서정가제</a:t>
            </a:r>
            <a:r>
              <a:rPr lang="ko-KR" altLang="en-US" sz="2200" b="1" spc="-100" dirty="0" smtClean="0">
                <a:solidFill>
                  <a:srgbClr val="000000"/>
                </a:solidFill>
                <a:latin typeface="+mn-ea"/>
              </a:rPr>
              <a:t> </a:t>
            </a:r>
            <a:r>
              <a:rPr lang="ko-KR" altLang="en-US" sz="2200" b="1" spc="-100" dirty="0">
                <a:solidFill>
                  <a:srgbClr val="000000"/>
                </a:solidFill>
                <a:latin typeface="+mn-ea"/>
              </a:rPr>
              <a:t>지침에 따라 </a:t>
            </a:r>
            <a:r>
              <a:rPr lang="en-US" altLang="ko-KR" sz="2200" b="1" spc="-100" dirty="0" smtClean="0">
                <a:solidFill>
                  <a:srgbClr val="000000"/>
                </a:solidFill>
                <a:latin typeface="+mn-ea"/>
              </a:rPr>
              <a:t>2</a:t>
            </a:r>
            <a:r>
              <a:rPr lang="ko-KR" altLang="en-US" sz="2200" b="1" spc="-100" dirty="0" smtClean="0">
                <a:solidFill>
                  <a:srgbClr val="000000"/>
                </a:solidFill>
                <a:latin typeface="+mn-ea"/>
              </a:rPr>
              <a:t>인</a:t>
            </a:r>
            <a:r>
              <a:rPr lang="en-US" altLang="ko-KR" sz="2200" b="1" spc="-100" dirty="0" smtClean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2200" b="1" spc="-100" dirty="0" smtClean="0">
                <a:solidFill>
                  <a:srgbClr val="000000"/>
                </a:solidFill>
                <a:latin typeface="+mn-ea"/>
              </a:rPr>
              <a:t>입찰은 </a:t>
            </a:r>
            <a:r>
              <a:rPr lang="ko-KR" altLang="en-US" sz="2200" b="1" spc="-100" dirty="0" err="1" smtClean="0">
                <a:solidFill>
                  <a:srgbClr val="000000"/>
                </a:solidFill>
                <a:latin typeface="+mn-ea"/>
              </a:rPr>
              <a:t>복수예가를</a:t>
            </a:r>
            <a:r>
              <a:rPr lang="ko-KR" altLang="en-US" sz="2200" b="1" spc="-100" dirty="0" smtClean="0">
                <a:solidFill>
                  <a:srgbClr val="000000"/>
                </a:solidFill>
                <a:latin typeface="+mn-ea"/>
              </a:rPr>
              <a:t> </a:t>
            </a:r>
            <a:r>
              <a:rPr lang="ko-KR" altLang="en-US" sz="2200" b="1" spc="-100" dirty="0">
                <a:solidFill>
                  <a:srgbClr val="000000"/>
                </a:solidFill>
                <a:latin typeface="+mn-ea"/>
              </a:rPr>
              <a:t>통해 </a:t>
            </a:r>
            <a:endParaRPr lang="en-US" altLang="ko-KR" sz="2200" b="1" spc="-100" dirty="0" smtClean="0">
              <a:solidFill>
                <a:srgbClr val="000000"/>
              </a:solidFill>
              <a:latin typeface="+mn-ea"/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sz="2200" b="1" spc="-100" dirty="0" smtClean="0">
                <a:solidFill>
                  <a:srgbClr val="000000"/>
                </a:solidFill>
                <a:latin typeface="+mn-ea"/>
              </a:rPr>
              <a:t>도서구입을 하고 있는데 </a:t>
            </a:r>
            <a:r>
              <a:rPr lang="en-US" altLang="ko-KR" sz="2200" b="1" spc="-100" dirty="0" smtClean="0">
                <a:solidFill>
                  <a:srgbClr val="000000"/>
                </a:solidFill>
                <a:latin typeface="+mn-ea"/>
              </a:rPr>
              <a:t>1</a:t>
            </a:r>
            <a:r>
              <a:rPr lang="ko-KR" altLang="en-US" sz="2200" b="1" spc="-100" dirty="0" err="1" smtClean="0">
                <a:solidFill>
                  <a:srgbClr val="000000"/>
                </a:solidFill>
                <a:latin typeface="+mn-ea"/>
              </a:rPr>
              <a:t>인수의에서는</a:t>
            </a:r>
            <a:r>
              <a:rPr lang="ko-KR" altLang="en-US" sz="2200" b="1" spc="-100" dirty="0" smtClean="0">
                <a:solidFill>
                  <a:srgbClr val="000000"/>
                </a:solidFill>
                <a:latin typeface="+mn-ea"/>
              </a:rPr>
              <a:t> 도서 구입 시</a:t>
            </a:r>
            <a:endParaRPr lang="en-US" altLang="ko-KR" sz="2200" b="1" spc="-100" dirty="0" smtClean="0">
              <a:solidFill>
                <a:srgbClr val="000000"/>
              </a:solidFill>
              <a:latin typeface="+mn-ea"/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sz="2200" b="1" spc="-100" dirty="0" smtClean="0">
                <a:solidFill>
                  <a:srgbClr val="000000"/>
                </a:solidFill>
                <a:latin typeface="+mn-ea"/>
              </a:rPr>
              <a:t>어떤 </a:t>
            </a:r>
            <a:r>
              <a:rPr lang="ko-KR" altLang="en-US" sz="2200" b="1" spc="-100" dirty="0" err="1" smtClean="0">
                <a:solidFill>
                  <a:srgbClr val="000000"/>
                </a:solidFill>
                <a:latin typeface="+mn-ea"/>
              </a:rPr>
              <a:t>예가방식으로</a:t>
            </a:r>
            <a:r>
              <a:rPr lang="ko-KR" altLang="en-US" sz="2200" b="1" spc="-100" dirty="0" smtClean="0">
                <a:solidFill>
                  <a:srgbClr val="000000"/>
                </a:solidFill>
                <a:latin typeface="+mn-ea"/>
              </a:rPr>
              <a:t> 진행하나요</a:t>
            </a:r>
            <a:r>
              <a:rPr lang="en-US" altLang="ko-KR" sz="2200" b="1" spc="-100" dirty="0" smtClean="0">
                <a:solidFill>
                  <a:srgbClr val="000000"/>
                </a:solidFill>
                <a:latin typeface="+mn-ea"/>
              </a:rPr>
              <a:t>?</a:t>
            </a:r>
            <a:endParaRPr lang="en-US" altLang="ko-KR" sz="2200" b="1" spc="-100" dirty="0">
              <a:solidFill>
                <a:srgbClr val="000000"/>
              </a:solidFill>
              <a:latin typeface="+mn-ea"/>
            </a:endParaRPr>
          </a:p>
          <a:p>
            <a:pPr algn="just">
              <a:lnSpc>
                <a:spcPct val="150000"/>
              </a:lnSpc>
              <a:defRPr/>
            </a:pPr>
            <a:endParaRPr lang="en-US" altLang="ko-KR" sz="800" b="1" spc="-100" dirty="0" smtClean="0">
              <a:solidFill>
                <a:srgbClr val="000000"/>
              </a:solidFill>
              <a:latin typeface="+mn-ea"/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sz="2200" b="1" spc="-100" dirty="0" smtClean="0">
                <a:solidFill>
                  <a:srgbClr val="000000"/>
                </a:solidFill>
                <a:latin typeface="+mn-ea"/>
              </a:rPr>
              <a:t>또 </a:t>
            </a:r>
            <a:r>
              <a:rPr lang="en-US" altLang="ko-KR" sz="2200" b="1" spc="-100" dirty="0" smtClean="0">
                <a:solidFill>
                  <a:srgbClr val="000000"/>
                </a:solidFill>
                <a:latin typeface="+mn-ea"/>
              </a:rPr>
              <a:t>10% </a:t>
            </a:r>
            <a:r>
              <a:rPr lang="ko-KR" altLang="en-US" sz="2200" b="1" spc="-100" dirty="0" smtClean="0">
                <a:solidFill>
                  <a:srgbClr val="000000"/>
                </a:solidFill>
                <a:latin typeface="+mn-ea"/>
              </a:rPr>
              <a:t>할인여부 및 </a:t>
            </a:r>
            <a:r>
              <a:rPr lang="ko-KR" altLang="en-US" sz="2200" b="1" spc="-100" dirty="0">
                <a:solidFill>
                  <a:srgbClr val="000000"/>
                </a:solidFill>
                <a:latin typeface="+mn-ea"/>
              </a:rPr>
              <a:t>동일견적이 접수되면 추첨도 </a:t>
            </a:r>
            <a:r>
              <a:rPr lang="ko-KR" altLang="en-US" sz="2200" b="1" spc="-100" dirty="0" smtClean="0">
                <a:solidFill>
                  <a:srgbClr val="000000"/>
                </a:solidFill>
                <a:latin typeface="+mn-ea"/>
              </a:rPr>
              <a:t>가능</a:t>
            </a:r>
            <a:endParaRPr lang="en-US" altLang="ko-KR" sz="2200" b="1" spc="-100" dirty="0" smtClean="0">
              <a:solidFill>
                <a:srgbClr val="000000"/>
              </a:solidFill>
              <a:latin typeface="+mn-ea"/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sz="2200" b="1" spc="-100" dirty="0" smtClean="0">
                <a:solidFill>
                  <a:srgbClr val="000000"/>
                </a:solidFill>
                <a:latin typeface="+mn-ea"/>
              </a:rPr>
              <a:t>한지 답변 바랍니다</a:t>
            </a:r>
            <a:r>
              <a:rPr lang="en-US" altLang="ko-KR" sz="2200" b="1" spc="-100" dirty="0" smtClean="0">
                <a:solidFill>
                  <a:srgbClr val="000000"/>
                </a:solidFill>
                <a:latin typeface="+mn-ea"/>
              </a:rPr>
              <a:t>.</a:t>
            </a:r>
            <a:endParaRPr lang="en-US" altLang="ko-KR" sz="2200" b="1" spc="-7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347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인수의 도서구매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611560" y="980723"/>
            <a:ext cx="7992888" cy="5328592"/>
          </a:xfrm>
          <a:prstGeom prst="round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755576" y="1138677"/>
            <a:ext cx="7704856" cy="4968552"/>
          </a:xfrm>
          <a:prstGeom prst="roundRect">
            <a:avLst>
              <a:gd name="adj" fmla="val 15493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타원 6"/>
          <p:cNvSpPr/>
          <p:nvPr/>
        </p:nvSpPr>
        <p:spPr>
          <a:xfrm>
            <a:off x="799009" y="1196747"/>
            <a:ext cx="1368152" cy="1368152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500" dirty="0">
                <a:solidFill>
                  <a:schemeClr val="tx1"/>
                </a:solidFill>
              </a:rPr>
              <a:t>A</a:t>
            </a:r>
            <a:endParaRPr lang="ko-KR" altLang="en-US" sz="7500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875234" y="2492891"/>
            <a:ext cx="763815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endParaRPr lang="en-US" altLang="ko-KR" sz="2200" b="1" spc="-160" dirty="0" smtClean="0">
              <a:solidFill>
                <a:srgbClr val="000000"/>
              </a:solidFill>
            </a:endParaRPr>
          </a:p>
          <a:p>
            <a:pPr algn="just">
              <a:defRPr/>
            </a:pPr>
            <a:endParaRPr lang="en-US" altLang="ko-KR" sz="2200" b="1" spc="-70" dirty="0">
              <a:solidFill>
                <a:srgbClr val="00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060848"/>
            <a:ext cx="6120681" cy="38884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2195736" y="1288010"/>
            <a:ext cx="5976664" cy="638123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t">
            <a:spAutoFit/>
          </a:bodyPr>
          <a:lstStyle/>
          <a:p>
            <a:pPr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lang="ko-KR" altLang="en-US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800" spc="-150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예가방법</a:t>
            </a:r>
            <a:r>
              <a:rPr lang="ko-KR" altLang="en-US" sz="2800" spc="-15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800" spc="-15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800" spc="-150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비예가</a:t>
            </a:r>
            <a:r>
              <a:rPr lang="en-US" altLang="ko-KR" sz="2800" spc="-15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800" spc="-150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단일예가</a:t>
            </a:r>
            <a:r>
              <a:rPr lang="en-US" altLang="ko-KR" sz="2800" spc="-15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2800" spc="-15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선택 </a:t>
            </a:r>
            <a:r>
              <a:rPr lang="ko-KR" altLang="en-US" sz="2800" spc="-150" dirty="0" smtClean="0">
                <a:solidFill>
                  <a:srgbClr val="FFFF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주의</a:t>
            </a:r>
            <a:endParaRPr lang="en-US" altLang="ko-KR" sz="3200" spc="-150" dirty="0">
              <a:solidFill>
                <a:srgbClr val="FFFF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7641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인수의 도서구매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611560" y="980723"/>
            <a:ext cx="7992888" cy="5328592"/>
          </a:xfrm>
          <a:prstGeom prst="round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755576" y="1138677"/>
            <a:ext cx="7704856" cy="4968552"/>
          </a:xfrm>
          <a:prstGeom prst="roundRect">
            <a:avLst>
              <a:gd name="adj" fmla="val 15493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타원 6"/>
          <p:cNvSpPr/>
          <p:nvPr/>
        </p:nvSpPr>
        <p:spPr>
          <a:xfrm>
            <a:off x="799009" y="1196747"/>
            <a:ext cx="1368152" cy="1368152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500" dirty="0">
                <a:solidFill>
                  <a:schemeClr val="tx1"/>
                </a:solidFill>
              </a:rPr>
              <a:t>A</a:t>
            </a:r>
            <a:endParaRPr lang="ko-KR" altLang="en-US" sz="7500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875234" y="2492891"/>
            <a:ext cx="763815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endParaRPr lang="en-US" altLang="ko-KR" sz="2200" b="1" spc="-160" dirty="0" smtClean="0">
              <a:solidFill>
                <a:srgbClr val="000000"/>
              </a:solidFill>
            </a:endParaRPr>
          </a:p>
          <a:p>
            <a:pPr algn="just">
              <a:defRPr/>
            </a:pPr>
            <a:endParaRPr lang="en-US" altLang="ko-KR" sz="2200" b="1" spc="-70" dirty="0">
              <a:solidFill>
                <a:srgbClr val="00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6110" y="1844824"/>
            <a:ext cx="6105649" cy="400087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092280" y="3861048"/>
            <a:ext cx="9361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4,015,000</a:t>
            </a:r>
            <a:endParaRPr lang="ko-KR" altLang="en-US" sz="1200" dirty="0"/>
          </a:p>
        </p:txBody>
      </p:sp>
      <p:sp>
        <p:nvSpPr>
          <p:cNvPr id="8" name="직사각형 7"/>
          <p:cNvSpPr/>
          <p:nvPr/>
        </p:nvSpPr>
        <p:spPr>
          <a:xfrm>
            <a:off x="6228184" y="3745907"/>
            <a:ext cx="1800200" cy="50405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2195736" y="1394192"/>
            <a:ext cx="6120680" cy="7386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t">
            <a:spAutoFit/>
          </a:bodyPr>
          <a:lstStyle/>
          <a:p>
            <a:pPr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lang="ko-KR" altLang="en-US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8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도서정가를 입력할 경우 </a:t>
            </a:r>
            <a:r>
              <a:rPr lang="en-US" altLang="ko-KR" sz="28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90% </a:t>
            </a:r>
            <a:r>
              <a:rPr lang="ko-KR" altLang="en-US" sz="28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자동 </a:t>
            </a:r>
            <a:r>
              <a:rPr lang="ko-KR" altLang="en-US" sz="2800" spc="-300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필터링</a:t>
            </a:r>
            <a:endParaRPr lang="en-US" altLang="ko-KR" sz="2800" spc="-3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95302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인수의 도서구매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611560" y="980723"/>
            <a:ext cx="7992888" cy="5328592"/>
          </a:xfrm>
          <a:prstGeom prst="round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755576" y="1138677"/>
            <a:ext cx="7704856" cy="4968552"/>
          </a:xfrm>
          <a:prstGeom prst="roundRect">
            <a:avLst>
              <a:gd name="adj" fmla="val 15493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타원 6"/>
          <p:cNvSpPr/>
          <p:nvPr/>
        </p:nvSpPr>
        <p:spPr>
          <a:xfrm>
            <a:off x="799009" y="1196747"/>
            <a:ext cx="1368152" cy="1368152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500" dirty="0">
                <a:solidFill>
                  <a:schemeClr val="tx1"/>
                </a:solidFill>
              </a:rPr>
              <a:t>A</a:t>
            </a:r>
            <a:endParaRPr lang="ko-KR" altLang="en-US" sz="7500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875234" y="2492891"/>
            <a:ext cx="763815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endParaRPr lang="en-US" altLang="ko-KR" sz="2200" b="1" spc="-160" dirty="0" smtClean="0">
              <a:solidFill>
                <a:srgbClr val="000000"/>
              </a:solidFill>
            </a:endParaRPr>
          </a:p>
          <a:p>
            <a:pPr algn="just">
              <a:defRPr/>
            </a:pPr>
            <a:endParaRPr lang="en-US" altLang="ko-KR" sz="2200" b="1" spc="-70" dirty="0">
              <a:solidFill>
                <a:srgbClr val="00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132856"/>
            <a:ext cx="6007947" cy="374441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1" name="직사각형 10"/>
          <p:cNvSpPr/>
          <p:nvPr/>
        </p:nvSpPr>
        <p:spPr>
          <a:xfrm>
            <a:off x="5148064" y="3356992"/>
            <a:ext cx="2088232" cy="504056"/>
          </a:xfrm>
          <a:prstGeom prst="rect">
            <a:avLst/>
          </a:prstGeom>
          <a:noFill/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2195736" y="1251558"/>
            <a:ext cx="5976664" cy="156966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t">
            <a:spAutoFit/>
          </a:bodyPr>
          <a:lstStyle/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lang="ko-KR" altLang="en-US" sz="3200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비예가</a:t>
            </a:r>
            <a:r>
              <a:rPr lang="en-US" altLang="ko-KR" sz="3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90% </a:t>
            </a:r>
            <a:r>
              <a:rPr lang="ko-KR" altLang="en-US" sz="3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미만 도서 견적 </a:t>
            </a:r>
            <a:endParaRPr lang="en-US" altLang="ko-KR" sz="3200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lang="ko-KR" altLang="en-US" sz="3200" dirty="0" smtClean="0">
                <a:solidFill>
                  <a:srgbClr val="FFFF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직접</a:t>
            </a:r>
            <a:r>
              <a:rPr lang="ko-KR" altLang="en-US" sz="3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무효처리</a:t>
            </a:r>
            <a:r>
              <a:rPr lang="en-US" altLang="ko-KR" sz="3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!!!</a:t>
            </a:r>
            <a:endParaRPr lang="en-US" altLang="ko-KR" sz="36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0553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인수의 도서구매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611560" y="980723"/>
            <a:ext cx="7992888" cy="5328592"/>
          </a:xfrm>
          <a:prstGeom prst="round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755576" y="1138677"/>
            <a:ext cx="7704856" cy="4968552"/>
          </a:xfrm>
          <a:prstGeom prst="roundRect">
            <a:avLst>
              <a:gd name="adj" fmla="val 15493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타원 6"/>
          <p:cNvSpPr/>
          <p:nvPr/>
        </p:nvSpPr>
        <p:spPr>
          <a:xfrm>
            <a:off x="799009" y="1196747"/>
            <a:ext cx="1368152" cy="1368152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500" dirty="0">
                <a:solidFill>
                  <a:schemeClr val="tx1"/>
                </a:solidFill>
              </a:rPr>
              <a:t>A</a:t>
            </a:r>
            <a:endParaRPr lang="ko-KR" altLang="en-US" sz="7500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875234" y="2492891"/>
            <a:ext cx="763815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endParaRPr lang="en-US" altLang="ko-KR" sz="2200" b="1" spc="-160" dirty="0" smtClean="0">
              <a:solidFill>
                <a:srgbClr val="000000"/>
              </a:solidFill>
            </a:endParaRPr>
          </a:p>
          <a:p>
            <a:pPr algn="just">
              <a:defRPr/>
            </a:pPr>
            <a:endParaRPr lang="en-US" altLang="ko-KR" sz="2200" b="1" spc="-70" dirty="0">
              <a:solidFill>
                <a:srgbClr val="000000"/>
              </a:solidFill>
            </a:endParaRPr>
          </a:p>
        </p:txBody>
      </p:sp>
      <p:pic>
        <p:nvPicPr>
          <p:cNvPr id="1026" name="Picture 2" descr="C:\Users\user\Desktop\1인수의 도서 비예가 화면.PN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628800"/>
            <a:ext cx="6133066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왼쪽/위쪽 화살표 20"/>
          <p:cNvSpPr/>
          <p:nvPr/>
        </p:nvSpPr>
        <p:spPr>
          <a:xfrm rot="8254313">
            <a:off x="4048702" y="4168390"/>
            <a:ext cx="470531" cy="514789"/>
          </a:xfrm>
          <a:prstGeom prst="leftUpArrow">
            <a:avLst>
              <a:gd name="adj1" fmla="val 25000"/>
              <a:gd name="adj2" fmla="val 22087"/>
              <a:gd name="adj3" fmla="val 25571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8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모서리가 둥근 직사각형 21"/>
          <p:cNvSpPr/>
          <p:nvPr/>
        </p:nvSpPr>
        <p:spPr>
          <a:xfrm>
            <a:off x="3203848" y="4221088"/>
            <a:ext cx="732809" cy="360040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8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90%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98828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 smtClean="0"/>
              <a:t>견적요청</a:t>
            </a:r>
            <a:r>
              <a:rPr lang="en-US" altLang="ko-KR" dirty="0" smtClean="0"/>
              <a:t>/</a:t>
            </a:r>
            <a:r>
              <a:rPr lang="ko-KR" altLang="en-US" dirty="0" smtClean="0"/>
              <a:t>안내공고 취소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dirty="0" smtClean="0"/>
              <a:t>5</a:t>
            </a:r>
            <a:endParaRPr lang="ko-KR" altLang="en-US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611560" y="980728"/>
            <a:ext cx="7992888" cy="5328592"/>
          </a:xfrm>
          <a:prstGeom prst="roundRect">
            <a:avLst/>
          </a:prstGeom>
          <a:noFill/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/>
          <p:cNvSpPr/>
          <p:nvPr/>
        </p:nvSpPr>
        <p:spPr>
          <a:xfrm>
            <a:off x="827584" y="1196752"/>
            <a:ext cx="1368152" cy="1368152"/>
          </a:xfrm>
          <a:prstGeom prst="ellipse">
            <a:avLst/>
          </a:prstGeom>
          <a:solidFill>
            <a:srgbClr val="D6E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500" dirty="0" smtClean="0">
                <a:solidFill>
                  <a:schemeClr val="tx1"/>
                </a:solidFill>
              </a:rPr>
              <a:t>Q</a:t>
            </a:r>
            <a:endParaRPr lang="ko-KR" altLang="en-US" sz="7500" dirty="0">
              <a:solidFill>
                <a:schemeClr val="tx1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755576" y="2780928"/>
            <a:ext cx="7704856" cy="3384376"/>
          </a:xfrm>
          <a:prstGeom prst="roundRect">
            <a:avLst>
              <a:gd name="adj" fmla="val 24358"/>
            </a:avLst>
          </a:prstGeom>
          <a:solidFill>
            <a:srgbClr val="D6E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defRPr/>
            </a:pPr>
            <a:endParaRPr lang="en-US" altLang="ko-KR" sz="2200" b="1" spc="-100" dirty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2339752" y="1196752"/>
            <a:ext cx="6048672" cy="1368152"/>
          </a:xfrm>
          <a:prstGeom prst="roundRect">
            <a:avLst>
              <a:gd name="adj" fmla="val 46519"/>
            </a:avLst>
          </a:prstGeom>
          <a:solidFill>
            <a:srgbClr val="D6E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2592288" y="1196752"/>
            <a:ext cx="5652120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spc="-200" dirty="0" smtClean="0"/>
              <a:t>1</a:t>
            </a:r>
            <a:r>
              <a:rPr lang="ko-KR" altLang="en-US" sz="2500" b="1" spc="-200" dirty="0" smtClean="0"/>
              <a:t>인수의 견적요청</a:t>
            </a:r>
            <a:r>
              <a:rPr lang="en-US" altLang="ko-KR" sz="2500" b="1" spc="-200" dirty="0" smtClean="0"/>
              <a:t>/2</a:t>
            </a:r>
            <a:r>
              <a:rPr lang="ko-KR" altLang="en-US" sz="2500" b="1" spc="-200" dirty="0" smtClean="0"/>
              <a:t>인수의 안내공고 취소는 어떻게 하나요</a:t>
            </a:r>
            <a:r>
              <a:rPr lang="en-US" altLang="ko-KR" sz="2500" b="1" spc="-200" dirty="0" smtClean="0"/>
              <a:t>?</a:t>
            </a:r>
            <a:endParaRPr lang="ko-KR" altLang="en-US" sz="2500" b="1" spc="-200" dirty="0"/>
          </a:p>
        </p:txBody>
      </p:sp>
      <p:sp>
        <p:nvSpPr>
          <p:cNvPr id="10" name="직사각형 9"/>
          <p:cNvSpPr/>
          <p:nvPr/>
        </p:nvSpPr>
        <p:spPr>
          <a:xfrm>
            <a:off x="1038300" y="2989759"/>
            <a:ext cx="7638156" cy="28161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ko-KR" altLang="en-US" sz="2200" b="1" spc="-210" dirty="0">
                <a:solidFill>
                  <a:srgbClr val="000000"/>
                </a:solidFill>
                <a:latin typeface="+mn-ea"/>
              </a:rPr>
              <a:t>견적참여기간을 어제부터 시작하는 </a:t>
            </a:r>
            <a:r>
              <a:rPr lang="en-US" altLang="ko-KR" sz="2200" b="1" spc="-210" dirty="0">
                <a:solidFill>
                  <a:srgbClr val="000000"/>
                </a:solidFill>
                <a:latin typeface="+mn-ea"/>
              </a:rPr>
              <a:t>1</a:t>
            </a:r>
            <a:r>
              <a:rPr lang="ko-KR" altLang="en-US" sz="2200" b="1" spc="-210" dirty="0">
                <a:solidFill>
                  <a:srgbClr val="000000"/>
                </a:solidFill>
                <a:latin typeface="+mn-ea"/>
              </a:rPr>
              <a:t>인수의 견적요청</a:t>
            </a:r>
            <a:r>
              <a:rPr lang="en-US" altLang="ko-KR" sz="2200" b="1" spc="-210" dirty="0">
                <a:solidFill>
                  <a:srgbClr val="000000"/>
                </a:solidFill>
                <a:latin typeface="+mn-ea"/>
              </a:rPr>
              <a:t>/2</a:t>
            </a:r>
            <a:r>
              <a:rPr lang="ko-KR" altLang="en-US" sz="2200" b="1" spc="-210" dirty="0">
                <a:solidFill>
                  <a:srgbClr val="000000"/>
                </a:solidFill>
                <a:latin typeface="+mn-ea"/>
              </a:rPr>
              <a:t>인수의 </a:t>
            </a:r>
            <a:endParaRPr lang="en-US" altLang="ko-KR" sz="2200" b="1" spc="-210" dirty="0" smtClean="0">
              <a:solidFill>
                <a:srgbClr val="000000"/>
              </a:solidFill>
              <a:latin typeface="+mn-ea"/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sz="2200" b="1" spc="-210" dirty="0" smtClean="0">
                <a:solidFill>
                  <a:srgbClr val="000000"/>
                </a:solidFill>
                <a:latin typeface="+mn-ea"/>
              </a:rPr>
              <a:t>안내공고를 </a:t>
            </a:r>
            <a:r>
              <a:rPr lang="ko-KR" altLang="en-US" sz="2200" b="1" spc="-210" dirty="0">
                <a:solidFill>
                  <a:srgbClr val="000000"/>
                </a:solidFill>
                <a:latin typeface="+mn-ea"/>
              </a:rPr>
              <a:t>진행하였습니다</a:t>
            </a:r>
            <a:r>
              <a:rPr lang="en-US" altLang="ko-KR" sz="2200" b="1" spc="-210" dirty="0">
                <a:solidFill>
                  <a:srgbClr val="000000"/>
                </a:solidFill>
                <a:latin typeface="+mn-ea"/>
              </a:rPr>
              <a:t>. </a:t>
            </a:r>
            <a:r>
              <a:rPr lang="ko-KR" altLang="en-US" sz="2200" b="1" spc="-210" dirty="0">
                <a:solidFill>
                  <a:srgbClr val="000000"/>
                </a:solidFill>
                <a:latin typeface="+mn-ea"/>
              </a:rPr>
              <a:t>그런데 학교 내부 사정으로 </a:t>
            </a:r>
            <a:r>
              <a:rPr lang="ko-KR" altLang="en-US" sz="2200" b="1" spc="-210">
                <a:solidFill>
                  <a:srgbClr val="000000"/>
                </a:solidFill>
                <a:latin typeface="+mn-ea"/>
              </a:rPr>
              <a:t>인해 </a:t>
            </a:r>
            <a:endParaRPr lang="en-US" altLang="ko-KR" sz="2200" b="1" spc="-210" smtClean="0">
              <a:solidFill>
                <a:srgbClr val="000000"/>
              </a:solidFill>
              <a:latin typeface="+mn-ea"/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sz="2200" b="1" spc="-210" smtClean="0">
                <a:solidFill>
                  <a:srgbClr val="000000"/>
                </a:solidFill>
                <a:latin typeface="+mn-ea"/>
              </a:rPr>
              <a:t>더 이상 </a:t>
            </a:r>
            <a:r>
              <a:rPr lang="ko-KR" altLang="en-US" sz="2200" b="1" spc="-210" dirty="0">
                <a:solidFill>
                  <a:srgbClr val="000000"/>
                </a:solidFill>
                <a:latin typeface="+mn-ea"/>
              </a:rPr>
              <a:t>해당 건을 진행하지 못하게 되었습니다</a:t>
            </a:r>
            <a:r>
              <a:rPr lang="en-US" altLang="ko-KR" sz="2200" b="1" spc="-210" dirty="0">
                <a:solidFill>
                  <a:srgbClr val="000000"/>
                </a:solidFill>
                <a:latin typeface="+mn-ea"/>
              </a:rPr>
              <a:t>.</a:t>
            </a:r>
          </a:p>
          <a:p>
            <a:pPr algn="just">
              <a:lnSpc>
                <a:spcPct val="150000"/>
              </a:lnSpc>
              <a:defRPr/>
            </a:pPr>
            <a:endParaRPr lang="en-US" altLang="ko-KR" sz="800" b="1" spc="-100" dirty="0">
              <a:solidFill>
                <a:srgbClr val="000000"/>
              </a:solidFill>
              <a:latin typeface="+mn-ea"/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sz="2200" b="1" spc="-100" dirty="0">
                <a:solidFill>
                  <a:srgbClr val="000000"/>
                </a:solidFill>
                <a:latin typeface="+mn-ea"/>
              </a:rPr>
              <a:t>이미 업체들은 견적 참여한 상태인데 취소할 수 있을까요</a:t>
            </a:r>
            <a:r>
              <a:rPr lang="en-US" altLang="ko-KR" sz="2200" b="1" spc="-100" dirty="0">
                <a:solidFill>
                  <a:srgbClr val="000000"/>
                </a:solidFill>
                <a:latin typeface="+mn-ea"/>
              </a:rPr>
              <a:t>?</a:t>
            </a:r>
          </a:p>
          <a:p>
            <a:pPr algn="just">
              <a:lnSpc>
                <a:spcPct val="150000"/>
              </a:lnSpc>
              <a:defRPr/>
            </a:pPr>
            <a:endParaRPr lang="en-US" altLang="ko-KR" sz="2200" b="1" spc="-7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8230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 smtClean="0"/>
              <a:t>견적요청</a:t>
            </a:r>
            <a:r>
              <a:rPr lang="en-US" altLang="ko-KR" dirty="0" smtClean="0"/>
              <a:t>/</a:t>
            </a:r>
            <a:r>
              <a:rPr lang="ko-KR" altLang="en-US" dirty="0" smtClean="0"/>
              <a:t>안내공고 취소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dirty="0" smtClean="0"/>
              <a:t>5</a:t>
            </a:r>
            <a:endParaRPr lang="ko-KR" altLang="en-US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611560" y="980723"/>
            <a:ext cx="7992888" cy="5328592"/>
          </a:xfrm>
          <a:prstGeom prst="round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755576" y="1138677"/>
            <a:ext cx="7704856" cy="4968552"/>
          </a:xfrm>
          <a:prstGeom prst="roundRect">
            <a:avLst>
              <a:gd name="adj" fmla="val 15493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타원 6"/>
          <p:cNvSpPr/>
          <p:nvPr/>
        </p:nvSpPr>
        <p:spPr>
          <a:xfrm>
            <a:off x="799009" y="1196747"/>
            <a:ext cx="1368152" cy="1368152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500" dirty="0">
                <a:solidFill>
                  <a:schemeClr val="tx1"/>
                </a:solidFill>
              </a:rPr>
              <a:t>A</a:t>
            </a:r>
            <a:endParaRPr lang="ko-KR" altLang="en-US" sz="7500" dirty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195736" y="1268760"/>
            <a:ext cx="5904656" cy="129614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lang="ko-KR" altLang="en-US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견적요청</a:t>
            </a:r>
            <a:r>
              <a:rPr lang="en-US" altLang="ko-KR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spc="-300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받은견적</a:t>
            </a:r>
            <a:r>
              <a:rPr lang="ko-KR" altLang="en-US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 </a:t>
            </a:r>
            <a:r>
              <a:rPr lang="ko-KR" altLang="en-US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상세 </a:t>
            </a:r>
            <a:r>
              <a:rPr lang="en-US" altLang="ko-KR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 </a:t>
            </a:r>
            <a:r>
              <a:rPr lang="ko-KR" altLang="en-US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견적요청 종료</a:t>
            </a:r>
            <a:r>
              <a:rPr lang="en-US" altLang="ko-KR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취소</a:t>
            </a:r>
            <a:endParaRPr lang="en-US" altLang="ko-KR" sz="2400" spc="-300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lang="ko-KR" altLang="en-US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안내공고</a:t>
            </a:r>
            <a:r>
              <a:rPr lang="en-US" altLang="ko-KR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spc="-300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받은견적</a:t>
            </a:r>
            <a:r>
              <a:rPr lang="ko-KR" altLang="en-US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 </a:t>
            </a:r>
            <a:r>
              <a:rPr lang="ko-KR" altLang="en-US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상세</a:t>
            </a:r>
            <a:r>
              <a:rPr lang="en-US" altLang="ko-KR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 </a:t>
            </a:r>
            <a:r>
              <a:rPr lang="ko-KR" altLang="en-US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안내공고 취소</a:t>
            </a:r>
            <a:endParaRPr lang="en-US" altLang="ko-KR" sz="2400" spc="-3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822276" y="2694982"/>
            <a:ext cx="7638156" cy="3654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ko-KR" altLang="en-US" sz="2200" b="1" spc="-120" dirty="0">
                <a:solidFill>
                  <a:srgbClr val="000000"/>
                </a:solidFill>
              </a:rPr>
              <a:t>견적서 제출 </a:t>
            </a:r>
            <a:r>
              <a:rPr lang="ko-KR" altLang="en-US" sz="2200" b="1" spc="-120" dirty="0" err="1" smtClean="0">
                <a:solidFill>
                  <a:srgbClr val="000000"/>
                </a:solidFill>
              </a:rPr>
              <a:t>마감일시</a:t>
            </a:r>
            <a:r>
              <a:rPr lang="ko-KR" altLang="en-US" sz="2200" b="1" spc="-120" dirty="0" smtClean="0">
                <a:solidFill>
                  <a:srgbClr val="000000"/>
                </a:solidFill>
              </a:rPr>
              <a:t> </a:t>
            </a:r>
            <a:r>
              <a:rPr lang="ko-KR" altLang="en-US" sz="2200" b="1" spc="-120" dirty="0">
                <a:solidFill>
                  <a:srgbClr val="000000"/>
                </a:solidFill>
              </a:rPr>
              <a:t>이전에 수요기관의 예산사정</a:t>
            </a:r>
            <a:r>
              <a:rPr lang="en-US" altLang="ko-KR" sz="2200" b="1" spc="-120" dirty="0">
                <a:solidFill>
                  <a:srgbClr val="000000"/>
                </a:solidFill>
              </a:rPr>
              <a:t>, </a:t>
            </a:r>
            <a:r>
              <a:rPr lang="ko-KR" altLang="en-US" sz="2200" b="1" spc="-120" dirty="0">
                <a:solidFill>
                  <a:srgbClr val="000000"/>
                </a:solidFill>
              </a:rPr>
              <a:t>사업계획의 중대한 변경 등 불가피한 사유가 있을 때에는 해당 안내 공고를 취소할 수 있습니다</a:t>
            </a:r>
            <a:r>
              <a:rPr lang="en-US" altLang="ko-KR" sz="2200" b="1" spc="-70" dirty="0" smtClean="0">
                <a:solidFill>
                  <a:srgbClr val="000000"/>
                </a:solidFill>
              </a:rPr>
              <a:t>.</a:t>
            </a:r>
            <a:endParaRPr lang="en-US" altLang="ko-KR" sz="800" b="1" spc="-70" dirty="0" smtClean="0">
              <a:solidFill>
                <a:srgbClr val="000000"/>
              </a:solidFill>
            </a:endParaRPr>
          </a:p>
          <a:p>
            <a:pPr algn="just">
              <a:lnSpc>
                <a:spcPct val="150000"/>
              </a:lnSpc>
              <a:defRPr/>
            </a:pPr>
            <a:endParaRPr lang="en-US" altLang="ko-KR" sz="800" b="1" spc="-70" dirty="0" smtClean="0">
              <a:solidFill>
                <a:srgbClr val="000000"/>
              </a:solidFill>
            </a:endParaRPr>
          </a:p>
          <a:p>
            <a:pPr algn="just">
              <a:lnSpc>
                <a:spcPts val="3500"/>
              </a:lnSpc>
              <a:defRPr/>
            </a:pPr>
            <a:r>
              <a:rPr lang="ko-KR" altLang="en-US" sz="2200" b="1" spc="-160" dirty="0">
                <a:solidFill>
                  <a:srgbClr val="000000"/>
                </a:solidFill>
              </a:rPr>
              <a:t>다만</a:t>
            </a:r>
            <a:r>
              <a:rPr lang="en-US" altLang="ko-KR" sz="2200" b="1" spc="-160" dirty="0">
                <a:solidFill>
                  <a:srgbClr val="000000"/>
                </a:solidFill>
              </a:rPr>
              <a:t>, </a:t>
            </a:r>
            <a:r>
              <a:rPr lang="ko-KR" altLang="en-US" sz="2200" b="1" spc="-160" dirty="0">
                <a:solidFill>
                  <a:srgbClr val="000000"/>
                </a:solidFill>
              </a:rPr>
              <a:t>반드시 취소사유를 시스템에 입력하여야 합니다</a:t>
            </a:r>
            <a:r>
              <a:rPr lang="en-US" altLang="ko-KR" sz="2200" b="1" spc="-160" dirty="0">
                <a:solidFill>
                  <a:srgbClr val="000000"/>
                </a:solidFill>
              </a:rPr>
              <a:t>.</a:t>
            </a:r>
          </a:p>
          <a:p>
            <a:pPr algn="just">
              <a:lnSpc>
                <a:spcPts val="3500"/>
              </a:lnSpc>
              <a:defRPr/>
            </a:pPr>
            <a:r>
              <a:rPr lang="en-US" altLang="ko-KR" sz="2200" b="1" spc="-160" dirty="0">
                <a:solidFill>
                  <a:srgbClr val="000000"/>
                </a:solidFill>
              </a:rPr>
              <a:t>(</a:t>
            </a:r>
            <a:r>
              <a:rPr lang="ko-KR" altLang="en-US" sz="2200" b="1" spc="-160" dirty="0">
                <a:solidFill>
                  <a:srgbClr val="000000"/>
                </a:solidFill>
              </a:rPr>
              <a:t>정당한 사유가 아닐 경우 공급업체의 민원이 제기될 수 있으니 이점 유념하여 주시기 바랍니다</a:t>
            </a:r>
            <a:r>
              <a:rPr lang="en-US" altLang="ko-KR" sz="2200" b="1" spc="-160" dirty="0">
                <a:solidFill>
                  <a:srgbClr val="000000"/>
                </a:solidFill>
              </a:rPr>
              <a:t>.)</a:t>
            </a:r>
          </a:p>
          <a:p>
            <a:pPr algn="just">
              <a:lnSpc>
                <a:spcPct val="150000"/>
              </a:lnSpc>
              <a:defRPr/>
            </a:pPr>
            <a:endParaRPr lang="en-US" altLang="ko-KR" sz="2200" b="1" spc="-70" dirty="0">
              <a:solidFill>
                <a:srgbClr val="000000"/>
              </a:solidFill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5796136" y="3212976"/>
            <a:ext cx="259228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>
            <a:off x="899592" y="3717032"/>
            <a:ext cx="36004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2411760" y="4869160"/>
            <a:ext cx="302433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0123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 smtClean="0"/>
              <a:t>계약서 작성 변경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dirty="0" smtClean="0"/>
              <a:t>6</a:t>
            </a:r>
            <a:endParaRPr lang="ko-KR" altLang="en-US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611560" y="980728"/>
            <a:ext cx="7992888" cy="5328592"/>
          </a:xfrm>
          <a:prstGeom prst="roundRect">
            <a:avLst/>
          </a:prstGeom>
          <a:noFill/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/>
          <p:cNvSpPr/>
          <p:nvPr/>
        </p:nvSpPr>
        <p:spPr>
          <a:xfrm>
            <a:off x="827584" y="1196752"/>
            <a:ext cx="1368152" cy="1368152"/>
          </a:xfrm>
          <a:prstGeom prst="ellipse">
            <a:avLst/>
          </a:prstGeom>
          <a:solidFill>
            <a:srgbClr val="D6E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500" dirty="0" smtClean="0">
                <a:solidFill>
                  <a:schemeClr val="tx1"/>
                </a:solidFill>
              </a:rPr>
              <a:t>Q</a:t>
            </a:r>
            <a:endParaRPr lang="ko-KR" altLang="en-US" sz="7500" dirty="0">
              <a:solidFill>
                <a:schemeClr val="tx1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755576" y="2780928"/>
            <a:ext cx="7704856" cy="3384376"/>
          </a:xfrm>
          <a:prstGeom prst="roundRect">
            <a:avLst>
              <a:gd name="adj" fmla="val 24358"/>
            </a:avLst>
          </a:prstGeom>
          <a:solidFill>
            <a:srgbClr val="D6E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defRPr/>
            </a:pPr>
            <a:endParaRPr lang="en-US" altLang="ko-KR" sz="2200" b="1" spc="-100" dirty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2339752" y="1196752"/>
            <a:ext cx="6048672" cy="1368152"/>
          </a:xfrm>
          <a:prstGeom prst="roundRect">
            <a:avLst>
              <a:gd name="adj" fmla="val 46519"/>
            </a:avLst>
          </a:prstGeom>
          <a:solidFill>
            <a:srgbClr val="D6E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2411760" y="1628800"/>
            <a:ext cx="5940152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500" b="1" spc="-200" dirty="0" smtClean="0"/>
              <a:t>전자계약서로 작성 변경하는 방법 없을까요</a:t>
            </a:r>
            <a:r>
              <a:rPr lang="en-US" altLang="ko-KR" sz="2500" b="1" spc="-200" dirty="0" smtClean="0"/>
              <a:t>?</a:t>
            </a:r>
            <a:endParaRPr lang="ko-KR" altLang="en-US" sz="2500" b="1" spc="-200" dirty="0"/>
          </a:p>
        </p:txBody>
      </p:sp>
      <p:sp>
        <p:nvSpPr>
          <p:cNvPr id="10" name="직사각형 9"/>
          <p:cNvSpPr/>
          <p:nvPr/>
        </p:nvSpPr>
        <p:spPr>
          <a:xfrm>
            <a:off x="1238722" y="3063635"/>
            <a:ext cx="7638156" cy="22428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ko-KR" altLang="en-US" sz="2200" b="1" spc="-210" dirty="0">
                <a:solidFill>
                  <a:srgbClr val="000000"/>
                </a:solidFill>
                <a:latin typeface="+mn-ea"/>
              </a:rPr>
              <a:t>계약상대자 결정 시</a:t>
            </a:r>
            <a:r>
              <a:rPr lang="en-US" altLang="ko-KR" sz="2200" b="1" spc="-210" dirty="0">
                <a:solidFill>
                  <a:srgbClr val="000000"/>
                </a:solidFill>
                <a:latin typeface="+mn-ea"/>
              </a:rPr>
              <a:t>,</a:t>
            </a:r>
            <a:r>
              <a:rPr lang="ko-KR" altLang="en-US" sz="2200" b="1" spc="-210" dirty="0">
                <a:solidFill>
                  <a:srgbClr val="000000"/>
                </a:solidFill>
                <a:latin typeface="+mn-ea"/>
              </a:rPr>
              <a:t> 계약서 작성을 선택해야 했는데 클릭을 </a:t>
            </a:r>
            <a:endParaRPr lang="en-US" altLang="ko-KR" sz="2200" b="1" spc="-210" dirty="0">
              <a:solidFill>
                <a:srgbClr val="000000"/>
              </a:solidFill>
              <a:latin typeface="+mn-ea"/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sz="2200" b="1" spc="-210" dirty="0">
                <a:solidFill>
                  <a:srgbClr val="000000"/>
                </a:solidFill>
                <a:latin typeface="+mn-ea"/>
              </a:rPr>
              <a:t>잘못하여 승낙사항으로 선택해 버렸습니다</a:t>
            </a:r>
            <a:r>
              <a:rPr lang="en-US" altLang="ko-KR" sz="2200" b="1" spc="-210" dirty="0">
                <a:solidFill>
                  <a:srgbClr val="000000"/>
                </a:solidFill>
                <a:latin typeface="+mn-ea"/>
              </a:rPr>
              <a:t>. </a:t>
            </a:r>
          </a:p>
          <a:p>
            <a:pPr algn="just">
              <a:lnSpc>
                <a:spcPct val="150000"/>
              </a:lnSpc>
              <a:defRPr/>
            </a:pPr>
            <a:endParaRPr lang="en-US" altLang="ko-KR" sz="800" b="1" spc="-100" dirty="0">
              <a:solidFill>
                <a:srgbClr val="000000"/>
              </a:solidFill>
              <a:latin typeface="+mn-ea"/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sz="2200" b="1" spc="-100" dirty="0">
                <a:solidFill>
                  <a:srgbClr val="000000"/>
                </a:solidFill>
                <a:latin typeface="+mn-ea"/>
              </a:rPr>
              <a:t>변경할 수 있는 방법이 없을까요</a:t>
            </a:r>
            <a:r>
              <a:rPr lang="en-US" altLang="ko-KR" sz="2200" b="1" spc="-100" dirty="0">
                <a:solidFill>
                  <a:srgbClr val="000000"/>
                </a:solidFill>
                <a:latin typeface="+mn-ea"/>
              </a:rPr>
              <a:t>?</a:t>
            </a:r>
          </a:p>
          <a:p>
            <a:pPr algn="just">
              <a:lnSpc>
                <a:spcPct val="150000"/>
              </a:lnSpc>
              <a:defRPr/>
            </a:pPr>
            <a:endParaRPr lang="en-US" altLang="ko-KR" sz="2200" b="1" spc="-7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5296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 smtClean="0"/>
              <a:t>계약서 작성 변경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dirty="0" smtClean="0"/>
              <a:t>6</a:t>
            </a:r>
            <a:endParaRPr lang="ko-KR" altLang="en-US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611560" y="980723"/>
            <a:ext cx="7992888" cy="5328592"/>
          </a:xfrm>
          <a:prstGeom prst="round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755576" y="1138677"/>
            <a:ext cx="7704856" cy="4968552"/>
          </a:xfrm>
          <a:prstGeom prst="roundRect">
            <a:avLst>
              <a:gd name="adj" fmla="val 15493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타원 6"/>
          <p:cNvSpPr/>
          <p:nvPr/>
        </p:nvSpPr>
        <p:spPr>
          <a:xfrm>
            <a:off x="799009" y="1196747"/>
            <a:ext cx="1368152" cy="1368152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500" dirty="0">
                <a:solidFill>
                  <a:schemeClr val="tx1"/>
                </a:solidFill>
              </a:rPr>
              <a:t>A</a:t>
            </a:r>
            <a:endParaRPr lang="ko-KR" altLang="en-US" sz="7500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875234" y="2492891"/>
            <a:ext cx="763815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endParaRPr lang="en-US" altLang="ko-KR" sz="2200" b="1" spc="-160" dirty="0" smtClean="0">
              <a:solidFill>
                <a:srgbClr val="000000"/>
              </a:solidFill>
            </a:endParaRPr>
          </a:p>
          <a:p>
            <a:pPr algn="just">
              <a:defRPr/>
            </a:pPr>
            <a:endParaRPr lang="en-US" altLang="ko-KR" sz="2200" b="1" spc="-70" dirty="0">
              <a:solidFill>
                <a:srgbClr val="000000"/>
              </a:solidFill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2123728" y="2171765"/>
            <a:ext cx="6048672" cy="3705507"/>
            <a:chOff x="251520" y="1052736"/>
            <a:chExt cx="8640960" cy="5472608"/>
          </a:xfrm>
        </p:grpSpPr>
        <p:grpSp>
          <p:nvGrpSpPr>
            <p:cNvPr id="9" name="그룹 8"/>
            <p:cNvGrpSpPr/>
            <p:nvPr/>
          </p:nvGrpSpPr>
          <p:grpSpPr>
            <a:xfrm>
              <a:off x="251520" y="1052736"/>
              <a:ext cx="8640960" cy="5472608"/>
              <a:chOff x="251520" y="1052736"/>
              <a:chExt cx="8640960" cy="5472608"/>
            </a:xfrm>
          </p:grpSpPr>
          <p:grpSp>
            <p:nvGrpSpPr>
              <p:cNvPr id="16" name="그룹 15"/>
              <p:cNvGrpSpPr/>
              <p:nvPr/>
            </p:nvGrpSpPr>
            <p:grpSpPr>
              <a:xfrm>
                <a:off x="251520" y="1052736"/>
                <a:ext cx="8640960" cy="5472608"/>
                <a:chOff x="251520" y="1052736"/>
                <a:chExt cx="8640960" cy="5472608"/>
              </a:xfrm>
            </p:grpSpPr>
            <p:pic>
              <p:nvPicPr>
                <p:cNvPr id="19" name="Picture 4" descr="C:\Users\USER\Desktop\s2b_kr_20160607_141622.jpg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BEBA8EAE-BF5A-486C-A8C5-ECC9F3942E4B}">
                      <a14:imgProps xmlns:a14="http://schemas.microsoft.com/office/drawing/2010/main">
                        <a14:imgLayer r:embed="rId4">
                          <a14:imgEffect>
                            <a14:sharpenSoften amount="20000"/>
                          </a14:imgEffect>
                        </a14:imgLayer>
                      </a14:imgProps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51520" y="1052736"/>
                  <a:ext cx="8640960" cy="5472608"/>
                </a:xfrm>
                <a:prstGeom prst="rect">
                  <a:avLst/>
                </a:prstGeom>
                <a:noFill/>
              </p:spPr>
            </p:pic>
            <p:pic>
              <p:nvPicPr>
                <p:cNvPr id="20" name="Picture 2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23528" y="1124745"/>
                  <a:ext cx="1584175" cy="252334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pic>
            <p:nvPicPr>
              <p:cNvPr id="17" name="Picture 3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52120" y="1340768"/>
                <a:ext cx="3019425" cy="152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0" name="직사각형 9"/>
            <p:cNvSpPr/>
            <p:nvPr/>
          </p:nvSpPr>
          <p:spPr>
            <a:xfrm>
              <a:off x="7812360" y="1556792"/>
              <a:ext cx="999582" cy="360040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cxnSp>
          <p:nvCxnSpPr>
            <p:cNvPr id="11" name="Shape 25"/>
            <p:cNvCxnSpPr>
              <a:stCxn id="10" idx="2"/>
            </p:cNvCxnSpPr>
            <p:nvPr/>
          </p:nvCxnSpPr>
          <p:spPr>
            <a:xfrm rot="5400000">
              <a:off x="7558201" y="1738946"/>
              <a:ext cx="576064" cy="931837"/>
            </a:xfrm>
            <a:prstGeom prst="bentConnector2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3" name="Picture 5" descr="C:\Users\USER\Desktop\제목 없음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sharpenSoften amount="20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592" y="2276872"/>
              <a:ext cx="6420893" cy="2742431"/>
            </a:xfrm>
            <a:prstGeom prst="rect">
              <a:avLst/>
            </a:prstGeom>
            <a:noFill/>
          </p:spPr>
        </p:pic>
        <p:sp>
          <p:nvSpPr>
            <p:cNvPr id="14" name="직사각형 13"/>
            <p:cNvSpPr/>
            <p:nvPr/>
          </p:nvSpPr>
          <p:spPr>
            <a:xfrm>
              <a:off x="2123728" y="3140968"/>
              <a:ext cx="1800200" cy="28803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2123728" y="4005064"/>
              <a:ext cx="855712" cy="64807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22" name="직사각형 2"/>
          <p:cNvSpPr>
            <a:spLocks noChangeArrowheads="1"/>
          </p:cNvSpPr>
          <p:nvPr/>
        </p:nvSpPr>
        <p:spPr bwMode="auto">
          <a:xfrm>
            <a:off x="2195736" y="1516722"/>
            <a:ext cx="749141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ko-KR" altLang="en-US" sz="2000" b="1" spc="-150" dirty="0" smtClean="0">
                <a:solidFill>
                  <a:srgbClr val="000000"/>
                </a:solidFill>
                <a:latin typeface="+mn-ea"/>
              </a:rPr>
              <a:t>계약상대자 </a:t>
            </a:r>
            <a:r>
              <a:rPr lang="ko-KR" altLang="en-US" sz="2000" b="1" spc="-150" dirty="0">
                <a:solidFill>
                  <a:srgbClr val="000000"/>
                </a:solidFill>
                <a:latin typeface="+mn-ea"/>
              </a:rPr>
              <a:t>결정 목록에서 계약방법을 변경할 수 있습니다</a:t>
            </a:r>
            <a:r>
              <a:rPr lang="en-US" altLang="ko-KR" sz="2000" b="1" spc="-150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827584" y="4869160"/>
            <a:ext cx="7560841" cy="79208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lang="ko-KR" altLang="en-US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계약상대자결정 목록 </a:t>
            </a:r>
            <a:r>
              <a:rPr lang="en-US" altLang="ko-KR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 </a:t>
            </a:r>
            <a:r>
              <a:rPr lang="ko-KR" altLang="en-US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상세 </a:t>
            </a:r>
            <a:r>
              <a:rPr lang="en-US" altLang="ko-KR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 </a:t>
            </a:r>
            <a:r>
              <a:rPr lang="ko-KR" altLang="en-US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계약정보변경</a:t>
            </a:r>
            <a:endParaRPr lang="en-US" altLang="ko-KR" sz="28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99439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 smtClean="0"/>
              <a:t>계약상대자결정 취소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dirty="0" smtClean="0"/>
              <a:t>7</a:t>
            </a:r>
            <a:endParaRPr lang="ko-KR" altLang="en-US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611560" y="980728"/>
            <a:ext cx="7992888" cy="5328592"/>
          </a:xfrm>
          <a:prstGeom prst="roundRect">
            <a:avLst/>
          </a:prstGeom>
          <a:noFill/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/>
          <p:cNvSpPr/>
          <p:nvPr/>
        </p:nvSpPr>
        <p:spPr>
          <a:xfrm>
            <a:off x="827584" y="1196752"/>
            <a:ext cx="1368152" cy="1368152"/>
          </a:xfrm>
          <a:prstGeom prst="ellipse">
            <a:avLst/>
          </a:prstGeom>
          <a:solidFill>
            <a:srgbClr val="D6E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500" dirty="0" smtClean="0">
                <a:solidFill>
                  <a:schemeClr val="tx1"/>
                </a:solidFill>
              </a:rPr>
              <a:t>Q</a:t>
            </a:r>
            <a:endParaRPr lang="ko-KR" altLang="en-US" sz="7500" dirty="0">
              <a:solidFill>
                <a:schemeClr val="tx1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755576" y="2780928"/>
            <a:ext cx="7704856" cy="3384376"/>
          </a:xfrm>
          <a:prstGeom prst="roundRect">
            <a:avLst>
              <a:gd name="adj" fmla="val 24358"/>
            </a:avLst>
          </a:prstGeom>
          <a:solidFill>
            <a:srgbClr val="D6E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defRPr/>
            </a:pPr>
            <a:endParaRPr lang="en-US" altLang="ko-KR" sz="2200" b="1" spc="-100" dirty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2339752" y="1196752"/>
            <a:ext cx="6048672" cy="1368152"/>
          </a:xfrm>
          <a:prstGeom prst="roundRect">
            <a:avLst>
              <a:gd name="adj" fmla="val 46519"/>
            </a:avLst>
          </a:prstGeom>
          <a:solidFill>
            <a:srgbClr val="D6E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2664296" y="1196752"/>
            <a:ext cx="5940152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500" b="1" spc="-200" dirty="0" smtClean="0"/>
              <a:t>계약상대자결정 취소를 하고자 합니다</a:t>
            </a:r>
            <a:r>
              <a:rPr lang="en-US" altLang="ko-KR" sz="2500" b="1" spc="-200" dirty="0" smtClean="0"/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sz="2500" b="1" spc="-200" dirty="0" smtClean="0"/>
              <a:t>어떻게 하면 되나요</a:t>
            </a:r>
            <a:r>
              <a:rPr lang="en-US" altLang="ko-KR" sz="2500" b="1" spc="-200" dirty="0" smtClean="0"/>
              <a:t>?</a:t>
            </a:r>
            <a:endParaRPr lang="ko-KR" altLang="en-US" sz="2500" b="1" spc="-200" dirty="0"/>
          </a:p>
        </p:txBody>
      </p:sp>
      <p:sp>
        <p:nvSpPr>
          <p:cNvPr id="10" name="직사각형 9"/>
          <p:cNvSpPr/>
          <p:nvPr/>
        </p:nvSpPr>
        <p:spPr>
          <a:xfrm>
            <a:off x="1110308" y="3212976"/>
            <a:ext cx="76381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ko-KR" altLang="en-US" sz="2200" b="1" spc="-100" dirty="0">
                <a:solidFill>
                  <a:srgbClr val="000000"/>
                </a:solidFill>
                <a:latin typeface="+mn-ea"/>
              </a:rPr>
              <a:t>계약상대자결정 직후</a:t>
            </a:r>
            <a:r>
              <a:rPr lang="en-US" altLang="ko-KR" sz="2200" b="1" spc="-100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2200" b="1" spc="-100" dirty="0" err="1" smtClean="0">
                <a:solidFill>
                  <a:srgbClr val="000000"/>
                </a:solidFill>
                <a:latin typeface="+mn-ea"/>
              </a:rPr>
              <a:t>업체측에서</a:t>
            </a:r>
            <a:r>
              <a:rPr lang="ko-KR" altLang="en-US" sz="2200" b="1" spc="-100" dirty="0" smtClean="0">
                <a:solidFill>
                  <a:srgbClr val="000000"/>
                </a:solidFill>
                <a:latin typeface="+mn-ea"/>
              </a:rPr>
              <a:t> </a:t>
            </a:r>
            <a:r>
              <a:rPr lang="ko-KR" altLang="en-US" sz="2200" b="1" spc="-100" dirty="0">
                <a:solidFill>
                  <a:srgbClr val="000000"/>
                </a:solidFill>
                <a:latin typeface="+mn-ea"/>
              </a:rPr>
              <a:t>견적을 잘못 제출했다는 </a:t>
            </a:r>
            <a:endParaRPr lang="en-US" altLang="ko-KR" sz="2200" b="1" spc="-100" dirty="0">
              <a:solidFill>
                <a:srgbClr val="000000"/>
              </a:solidFill>
              <a:latin typeface="+mn-ea"/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sz="2200" b="1" spc="-100" dirty="0">
                <a:solidFill>
                  <a:srgbClr val="000000"/>
                </a:solidFill>
                <a:latin typeface="+mn-ea"/>
              </a:rPr>
              <a:t>내용을 </a:t>
            </a:r>
            <a:r>
              <a:rPr lang="ko-KR" altLang="en-US" sz="2200" b="1" spc="-100" dirty="0" smtClean="0">
                <a:solidFill>
                  <a:srgbClr val="000000"/>
                </a:solidFill>
                <a:latin typeface="+mn-ea"/>
              </a:rPr>
              <a:t>통보하면서 계약포기 </a:t>
            </a:r>
            <a:r>
              <a:rPr lang="ko-KR" altLang="en-US" sz="2200" b="1" spc="-100" dirty="0">
                <a:solidFill>
                  <a:srgbClr val="000000"/>
                </a:solidFill>
                <a:latin typeface="+mn-ea"/>
              </a:rPr>
              <a:t>의사를 밝혔습니다</a:t>
            </a:r>
            <a:r>
              <a:rPr lang="en-US" altLang="ko-KR" sz="2200" b="1" spc="-100" dirty="0">
                <a:solidFill>
                  <a:srgbClr val="000000"/>
                </a:solidFill>
                <a:latin typeface="+mn-ea"/>
              </a:rPr>
              <a:t>.</a:t>
            </a:r>
          </a:p>
          <a:p>
            <a:pPr algn="just">
              <a:lnSpc>
                <a:spcPct val="150000"/>
              </a:lnSpc>
              <a:defRPr/>
            </a:pPr>
            <a:endParaRPr lang="en-US" altLang="ko-KR" sz="800" b="1" spc="-100" dirty="0">
              <a:solidFill>
                <a:srgbClr val="000000"/>
              </a:solidFill>
              <a:latin typeface="+mn-ea"/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sz="2200" b="1" spc="-100" dirty="0">
                <a:solidFill>
                  <a:srgbClr val="000000"/>
                </a:solidFill>
                <a:latin typeface="+mn-ea"/>
              </a:rPr>
              <a:t>이런 경우</a:t>
            </a:r>
            <a:r>
              <a:rPr lang="en-US" altLang="ko-KR" sz="2200" b="1" spc="-100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2200" b="1" spc="-100" dirty="0">
                <a:solidFill>
                  <a:srgbClr val="000000"/>
                </a:solidFill>
                <a:latin typeface="+mn-ea"/>
              </a:rPr>
              <a:t>어떻게 진행하면 되나요</a:t>
            </a:r>
            <a:r>
              <a:rPr lang="en-US" altLang="ko-KR" sz="2200" b="1" spc="-100" dirty="0">
                <a:solidFill>
                  <a:srgbClr val="000000"/>
                </a:solidFill>
                <a:latin typeface="+mn-ea"/>
              </a:rPr>
              <a:t>?</a:t>
            </a:r>
          </a:p>
          <a:p>
            <a:pPr algn="just">
              <a:lnSpc>
                <a:spcPct val="150000"/>
              </a:lnSpc>
              <a:defRPr/>
            </a:pPr>
            <a:endParaRPr lang="en-US" altLang="ko-KR" sz="2200" b="1" spc="-7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4897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 smtClean="0"/>
              <a:t>계약상대자결정 취소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dirty="0" smtClean="0"/>
              <a:t>7</a:t>
            </a:r>
            <a:endParaRPr lang="ko-KR" altLang="en-US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611560" y="980723"/>
            <a:ext cx="7992888" cy="5328592"/>
          </a:xfrm>
          <a:prstGeom prst="round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755576" y="1138677"/>
            <a:ext cx="7704856" cy="4968552"/>
          </a:xfrm>
          <a:prstGeom prst="roundRect">
            <a:avLst>
              <a:gd name="adj" fmla="val 15493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타원 6"/>
          <p:cNvSpPr/>
          <p:nvPr/>
        </p:nvSpPr>
        <p:spPr>
          <a:xfrm>
            <a:off x="799009" y="1196747"/>
            <a:ext cx="1368152" cy="1368152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500" dirty="0">
                <a:solidFill>
                  <a:schemeClr val="tx1"/>
                </a:solidFill>
              </a:rPr>
              <a:t>A</a:t>
            </a:r>
            <a:endParaRPr lang="ko-KR" altLang="en-US" sz="7500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875234" y="2492891"/>
            <a:ext cx="763815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endParaRPr lang="en-US" altLang="ko-KR" sz="2200" b="1" spc="-160" dirty="0" smtClean="0">
              <a:solidFill>
                <a:srgbClr val="000000"/>
              </a:solidFill>
            </a:endParaRPr>
          </a:p>
          <a:p>
            <a:pPr algn="just">
              <a:defRPr/>
            </a:pPr>
            <a:endParaRPr lang="en-US" altLang="ko-KR" sz="2200" b="1" spc="-70" dirty="0">
              <a:solidFill>
                <a:srgbClr val="000000"/>
              </a:solidFill>
            </a:endParaRPr>
          </a:p>
        </p:txBody>
      </p:sp>
      <p:sp>
        <p:nvSpPr>
          <p:cNvPr id="22" name="직사각형 2"/>
          <p:cNvSpPr>
            <a:spLocks noChangeArrowheads="1"/>
          </p:cNvSpPr>
          <p:nvPr/>
        </p:nvSpPr>
        <p:spPr bwMode="auto">
          <a:xfrm>
            <a:off x="2195736" y="1516722"/>
            <a:ext cx="749141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ko-KR" altLang="en-US" sz="2000" b="1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계약상대자 </a:t>
            </a:r>
            <a:r>
              <a:rPr lang="ko-KR" altLang="en-US" sz="2000" b="1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결정 목록에서 </a:t>
            </a:r>
            <a:r>
              <a:rPr lang="ko-KR" altLang="en-US" sz="2000" b="1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결정취소를 할 수 있습니다</a:t>
            </a:r>
            <a:r>
              <a:rPr lang="en-US" altLang="ko-KR" sz="2000" b="1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022" y="2132856"/>
            <a:ext cx="6116386" cy="374441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755576" y="4653136"/>
            <a:ext cx="7632848" cy="64807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t">
            <a:noAutofit/>
          </a:bodyPr>
          <a:lstStyle/>
          <a:p>
            <a:pPr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lang="ko-KR" altLang="en-US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계약상대자결정 목록 </a:t>
            </a:r>
            <a:r>
              <a:rPr lang="en-US" altLang="ko-KR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 </a:t>
            </a:r>
            <a:r>
              <a:rPr lang="ko-KR" altLang="en-US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상세 </a:t>
            </a:r>
            <a:r>
              <a:rPr lang="en-US" altLang="ko-KR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 </a:t>
            </a:r>
            <a:r>
              <a:rPr lang="ko-KR" altLang="en-US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계약상대자결정 취소</a:t>
            </a:r>
            <a:r>
              <a:rPr lang="en-US" altLang="ko-KR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</a:t>
            </a:r>
            <a:r>
              <a:rPr lang="ko-KR" altLang="en-US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사유입력</a:t>
            </a:r>
            <a:endParaRPr lang="en-US" altLang="ko-KR" sz="2800" spc="-3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83560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 smtClean="0"/>
              <a:t>검수일자 변경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dirty="0" smtClean="0"/>
              <a:t>8</a:t>
            </a:r>
            <a:endParaRPr lang="ko-KR" altLang="en-US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611560" y="980728"/>
            <a:ext cx="7992888" cy="5328592"/>
          </a:xfrm>
          <a:prstGeom prst="roundRect">
            <a:avLst/>
          </a:prstGeom>
          <a:noFill/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/>
          <p:cNvSpPr/>
          <p:nvPr/>
        </p:nvSpPr>
        <p:spPr>
          <a:xfrm>
            <a:off x="827584" y="1196752"/>
            <a:ext cx="1368152" cy="1368152"/>
          </a:xfrm>
          <a:prstGeom prst="ellipse">
            <a:avLst/>
          </a:prstGeom>
          <a:solidFill>
            <a:srgbClr val="D6E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500" dirty="0" smtClean="0">
                <a:solidFill>
                  <a:schemeClr val="tx1"/>
                </a:solidFill>
              </a:rPr>
              <a:t>Q</a:t>
            </a:r>
            <a:endParaRPr lang="ko-KR" altLang="en-US" sz="7500" dirty="0">
              <a:solidFill>
                <a:schemeClr val="tx1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755576" y="2780928"/>
            <a:ext cx="7704856" cy="3384376"/>
          </a:xfrm>
          <a:prstGeom prst="roundRect">
            <a:avLst>
              <a:gd name="adj" fmla="val 24358"/>
            </a:avLst>
          </a:prstGeom>
          <a:solidFill>
            <a:srgbClr val="D6E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defRPr/>
            </a:pPr>
            <a:endParaRPr lang="en-US" altLang="ko-KR" sz="2200" b="1" spc="-100" dirty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2339752" y="1196752"/>
            <a:ext cx="6048672" cy="1368152"/>
          </a:xfrm>
          <a:prstGeom prst="roundRect">
            <a:avLst>
              <a:gd name="adj" fmla="val 46519"/>
            </a:avLst>
          </a:prstGeom>
          <a:solidFill>
            <a:srgbClr val="D6E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2664296" y="1196752"/>
            <a:ext cx="5940152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500" b="1" spc="-200" dirty="0" smtClean="0"/>
              <a:t>검수저장 일자를 변경하려는데 어떻게 </a:t>
            </a:r>
            <a:endParaRPr lang="en-US" altLang="ko-KR" sz="2500" b="1" spc="-200" dirty="0" smtClean="0"/>
          </a:p>
          <a:p>
            <a:pPr>
              <a:lnSpc>
                <a:spcPct val="150000"/>
              </a:lnSpc>
            </a:pPr>
            <a:r>
              <a:rPr lang="ko-KR" altLang="en-US" sz="2500" b="1" spc="-200" dirty="0" smtClean="0"/>
              <a:t>하면 될까요</a:t>
            </a:r>
            <a:r>
              <a:rPr lang="en-US" altLang="ko-KR" sz="2500" b="1" spc="-200" dirty="0" smtClean="0"/>
              <a:t>?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1326332" y="3136900"/>
            <a:ext cx="76381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ko-KR" altLang="en-US" sz="2200" b="1" spc="-100" dirty="0">
                <a:solidFill>
                  <a:srgbClr val="000000"/>
                </a:solidFill>
                <a:latin typeface="+mn-ea"/>
              </a:rPr>
              <a:t>공급업체가 실제 납품 일에 검수요청을 하지 못하고</a:t>
            </a:r>
            <a:r>
              <a:rPr lang="en-US" altLang="ko-KR" sz="2200" b="1" spc="-100" dirty="0">
                <a:solidFill>
                  <a:srgbClr val="000000"/>
                </a:solidFill>
                <a:latin typeface="+mn-ea"/>
              </a:rPr>
              <a:t>, </a:t>
            </a:r>
            <a:endParaRPr lang="en-US" altLang="ko-KR" sz="2200" b="1" spc="-100" dirty="0" smtClean="0">
              <a:solidFill>
                <a:srgbClr val="000000"/>
              </a:solidFill>
              <a:latin typeface="+mn-ea"/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sz="2200" b="1" spc="-100" dirty="0" smtClean="0">
                <a:solidFill>
                  <a:srgbClr val="000000"/>
                </a:solidFill>
                <a:latin typeface="+mn-ea"/>
              </a:rPr>
              <a:t>납품 </a:t>
            </a:r>
            <a:r>
              <a:rPr lang="ko-KR" altLang="en-US" sz="2200" b="1" spc="-100" dirty="0">
                <a:solidFill>
                  <a:srgbClr val="000000"/>
                </a:solidFill>
                <a:latin typeface="+mn-ea"/>
              </a:rPr>
              <a:t>마감일이 지난 </a:t>
            </a:r>
            <a:r>
              <a:rPr lang="ko-KR" altLang="en-US" sz="2200" b="1" spc="-100" dirty="0" smtClean="0">
                <a:solidFill>
                  <a:srgbClr val="000000"/>
                </a:solidFill>
                <a:latin typeface="+mn-ea"/>
              </a:rPr>
              <a:t>일자로 </a:t>
            </a:r>
            <a:r>
              <a:rPr lang="ko-KR" altLang="en-US" sz="2200" b="1" spc="-100" dirty="0">
                <a:solidFill>
                  <a:srgbClr val="000000"/>
                </a:solidFill>
                <a:latin typeface="+mn-ea"/>
              </a:rPr>
              <a:t>검수요청을 해버렸습니다</a:t>
            </a:r>
            <a:r>
              <a:rPr lang="en-US" altLang="ko-KR" sz="2200" b="1" spc="-100" dirty="0">
                <a:solidFill>
                  <a:srgbClr val="000000"/>
                </a:solidFill>
                <a:latin typeface="+mn-ea"/>
              </a:rPr>
              <a:t>. </a:t>
            </a:r>
            <a:r>
              <a:rPr lang="ko-KR" altLang="en-US" sz="2200" b="1" spc="-100" dirty="0">
                <a:solidFill>
                  <a:srgbClr val="000000"/>
                </a:solidFill>
                <a:latin typeface="+mn-ea"/>
              </a:rPr>
              <a:t> </a:t>
            </a:r>
            <a:endParaRPr lang="en-US" altLang="ko-KR" sz="2200" b="1" spc="-100" dirty="0" smtClean="0">
              <a:solidFill>
                <a:srgbClr val="000000"/>
              </a:solidFill>
              <a:latin typeface="+mn-ea"/>
            </a:endParaRPr>
          </a:p>
          <a:p>
            <a:pPr algn="just">
              <a:lnSpc>
                <a:spcPct val="150000"/>
              </a:lnSpc>
              <a:defRPr/>
            </a:pPr>
            <a:endParaRPr lang="en-US" altLang="ko-KR" sz="800" b="1" spc="-100" dirty="0" smtClean="0">
              <a:solidFill>
                <a:srgbClr val="000000"/>
              </a:solidFill>
              <a:latin typeface="+mn-ea"/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sz="2200" b="1" spc="-100" dirty="0" smtClean="0">
                <a:solidFill>
                  <a:srgbClr val="000000"/>
                </a:solidFill>
                <a:latin typeface="+mn-ea"/>
              </a:rPr>
              <a:t>마감일을 </a:t>
            </a:r>
            <a:r>
              <a:rPr lang="ko-KR" altLang="en-US" sz="2200" b="1" spc="-100" dirty="0">
                <a:solidFill>
                  <a:srgbClr val="000000"/>
                </a:solidFill>
                <a:latin typeface="+mn-ea"/>
              </a:rPr>
              <a:t>넘긴 일자로 검수확인을 하면 지연배상금이 </a:t>
            </a:r>
            <a:endParaRPr lang="en-US" altLang="ko-KR" sz="2200" b="1" spc="-100" dirty="0" smtClean="0">
              <a:solidFill>
                <a:srgbClr val="000000"/>
              </a:solidFill>
              <a:latin typeface="+mn-ea"/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sz="2200" b="1" spc="-100" dirty="0" smtClean="0">
                <a:solidFill>
                  <a:srgbClr val="000000"/>
                </a:solidFill>
                <a:latin typeface="+mn-ea"/>
              </a:rPr>
              <a:t>발생하는데 수정하는 방법 좀 알려주세요</a:t>
            </a:r>
            <a:r>
              <a:rPr lang="en-US" altLang="ko-KR" sz="2200" b="1" spc="-100" dirty="0">
                <a:solidFill>
                  <a:srgbClr val="000000"/>
                </a:solidFill>
                <a:latin typeface="+mn-ea"/>
              </a:rPr>
              <a:t>.</a:t>
            </a:r>
            <a:endParaRPr lang="en-US" altLang="ko-KR" sz="2200" b="1" spc="-7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582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 txBox="1">
            <a:spLocks/>
          </p:cNvSpPr>
          <p:nvPr/>
        </p:nvSpPr>
        <p:spPr>
          <a:xfrm>
            <a:off x="22910" y="86188"/>
            <a:ext cx="8172400" cy="65057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검수요청</a:t>
            </a:r>
            <a:r>
              <a:rPr lang="en-US" altLang="ko-KR" sz="3200" dirty="0" smtClean="0">
                <a:solidFill>
                  <a:srgbClr val="FF0000"/>
                </a:solidFill>
              </a:rPr>
              <a:t>(</a:t>
            </a:r>
            <a:r>
              <a:rPr lang="ko-KR" altLang="en-US" sz="3200" dirty="0" smtClean="0">
                <a:solidFill>
                  <a:srgbClr val="FF0000"/>
                </a:solidFill>
              </a:rPr>
              <a:t>견적정보</a:t>
            </a:r>
            <a:r>
              <a:rPr lang="en-US" altLang="ko-KR" sz="3200" dirty="0" smtClean="0">
                <a:solidFill>
                  <a:srgbClr val="FF0000"/>
                </a:solidFill>
              </a:rPr>
              <a:t>)</a:t>
            </a:r>
            <a:r>
              <a:rPr lang="ko-KR" altLang="en-US" sz="3200" dirty="0" smtClean="0">
                <a:solidFill>
                  <a:srgbClr val="FF0000"/>
                </a:solidFill>
              </a:rPr>
              <a:t> </a:t>
            </a: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반려 기능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868" y="1374873"/>
            <a:ext cx="8762555" cy="4728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5001658" y="5607587"/>
            <a:ext cx="1035585" cy="385591"/>
          </a:xfrm>
          <a:prstGeom prst="rect">
            <a:avLst/>
          </a:prstGeom>
          <a:noFill/>
          <a:ln w="44450"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8580" y="685799"/>
            <a:ext cx="8972139" cy="753473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lang="en-US" altLang="ko-KR" sz="3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3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인 견적정보 </a:t>
            </a:r>
            <a:r>
              <a:rPr lang="en-US" altLang="ko-KR" sz="3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 </a:t>
            </a:r>
            <a:r>
              <a:rPr lang="ko-KR" altLang="en-US" sz="3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검수목록 </a:t>
            </a:r>
            <a:r>
              <a:rPr lang="en-US" altLang="ko-KR" sz="3200" dirty="0" smtClean="0">
                <a:solidFill>
                  <a:srgbClr val="FFC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 </a:t>
            </a:r>
            <a:r>
              <a:rPr lang="ko-KR" altLang="en-US" sz="3200" dirty="0" smtClean="0">
                <a:solidFill>
                  <a:srgbClr val="FFC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검수요청반</a:t>
            </a:r>
            <a:r>
              <a:rPr lang="ko-KR" altLang="en-US" sz="3200" dirty="0">
                <a:solidFill>
                  <a:srgbClr val="FFC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려</a:t>
            </a:r>
            <a:r>
              <a:rPr lang="ko-KR" altLang="en-US" sz="3200" dirty="0" smtClean="0">
                <a:solidFill>
                  <a:srgbClr val="FFC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en-US" altLang="ko-KR" sz="3200" dirty="0" smtClean="0">
              <a:solidFill>
                <a:srgbClr val="FFC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1765" y="1983497"/>
            <a:ext cx="4562475" cy="2362200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13" name="꺾인 연결선 12"/>
          <p:cNvCxnSpPr>
            <a:stCxn id="6" idx="0"/>
            <a:endCxn id="1029" idx="2"/>
          </p:cNvCxnSpPr>
          <p:nvPr/>
        </p:nvCxnSpPr>
        <p:spPr>
          <a:xfrm rot="5400000" flipH="1" flipV="1">
            <a:off x="5395282" y="4469866"/>
            <a:ext cx="1261890" cy="1013552"/>
          </a:xfrm>
          <a:prstGeom prst="bentConnector3">
            <a:avLst>
              <a:gd name="adj1" fmla="val 50000"/>
            </a:avLst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슬라이드 번호 개체 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E883472-33D5-4889-9B20-3632EE39BEEF}" type="slidenum">
              <a:rPr lang="ko-KR" altLang="en-US" smtClean="0"/>
              <a:pPr/>
              <a:t>171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22309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206" y="1379921"/>
            <a:ext cx="8674406" cy="2542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텍스트 개체 틀 1"/>
          <p:cNvSpPr txBox="1">
            <a:spLocks/>
          </p:cNvSpPr>
          <p:nvPr/>
        </p:nvSpPr>
        <p:spPr>
          <a:xfrm>
            <a:off x="22910" y="86188"/>
            <a:ext cx="8172400" cy="65057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검수요청</a:t>
            </a:r>
            <a:r>
              <a:rPr lang="en-US" altLang="ko-KR" sz="3200" dirty="0" smtClean="0">
                <a:solidFill>
                  <a:srgbClr val="FF0000"/>
                </a:solidFill>
              </a:rPr>
              <a:t>(</a:t>
            </a:r>
            <a:r>
              <a:rPr lang="ko-KR" altLang="en-US" sz="3200" dirty="0" smtClean="0">
                <a:solidFill>
                  <a:srgbClr val="FF0000"/>
                </a:solidFill>
              </a:rPr>
              <a:t>수</a:t>
            </a:r>
            <a:r>
              <a:rPr lang="ko-KR" altLang="en-US" sz="3200" dirty="0">
                <a:solidFill>
                  <a:srgbClr val="FF0000"/>
                </a:solidFill>
              </a:rPr>
              <a:t>의</a:t>
            </a:r>
            <a:r>
              <a:rPr lang="en-US" altLang="ko-KR" sz="3200" dirty="0" smtClean="0">
                <a:solidFill>
                  <a:srgbClr val="FF0000"/>
                </a:solidFill>
              </a:rPr>
              <a:t>)</a:t>
            </a:r>
            <a:r>
              <a:rPr lang="ko-KR" altLang="en-US" sz="3200" dirty="0" smtClean="0">
                <a:solidFill>
                  <a:srgbClr val="FF0000"/>
                </a:solidFill>
              </a:rPr>
              <a:t> </a:t>
            </a: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반려 기능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68580" y="685799"/>
            <a:ext cx="8972139" cy="753473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lang="en-US" altLang="ko-KR" sz="3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3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인수의</a:t>
            </a:r>
            <a:r>
              <a:rPr lang="en-US" altLang="ko-KR" sz="3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/2</a:t>
            </a:r>
            <a:r>
              <a:rPr lang="ko-KR" altLang="en-US" sz="3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인수의</a:t>
            </a:r>
            <a:r>
              <a:rPr lang="en-US" altLang="ko-KR" sz="3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 </a:t>
            </a:r>
            <a:r>
              <a:rPr lang="ko-KR" altLang="en-US" sz="3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검수목록 </a:t>
            </a:r>
            <a:r>
              <a:rPr lang="en-US" altLang="ko-KR" sz="3200" dirty="0" smtClean="0">
                <a:solidFill>
                  <a:srgbClr val="FFC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 </a:t>
            </a:r>
            <a:r>
              <a:rPr lang="ko-KR" altLang="en-US" sz="3200" dirty="0" smtClean="0">
                <a:solidFill>
                  <a:srgbClr val="FFC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검수요청반</a:t>
            </a:r>
            <a:r>
              <a:rPr lang="ko-KR" altLang="en-US" sz="3200" dirty="0">
                <a:solidFill>
                  <a:srgbClr val="FFC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려</a:t>
            </a:r>
            <a:r>
              <a:rPr lang="ko-KR" altLang="en-US" sz="3200" dirty="0" smtClean="0">
                <a:solidFill>
                  <a:srgbClr val="FFC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en-US" altLang="ko-KR" sz="3200" dirty="0" smtClean="0">
              <a:solidFill>
                <a:srgbClr val="FFC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223" y="4510949"/>
            <a:ext cx="8695950" cy="1592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264405" y="3910988"/>
            <a:ext cx="8626207" cy="6059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dirty="0" smtClean="0"/>
              <a:t>- </a:t>
            </a:r>
            <a:r>
              <a:rPr lang="ko-KR" altLang="en-US" sz="2400" b="1" dirty="0" smtClean="0"/>
              <a:t>생 </a:t>
            </a:r>
            <a:r>
              <a:rPr lang="ko-KR" altLang="en-US" sz="2400" b="1" dirty="0" err="1" smtClean="0"/>
              <a:t>략</a:t>
            </a:r>
            <a:r>
              <a:rPr lang="ko-KR" altLang="en-US" sz="2400" b="1" dirty="0" smtClean="0"/>
              <a:t> </a:t>
            </a:r>
            <a:r>
              <a:rPr lang="en-US" altLang="ko-KR" sz="2400" b="1" dirty="0" smtClean="0"/>
              <a:t>-</a:t>
            </a:r>
            <a:endParaRPr lang="ko-KR" altLang="en-US" sz="2400" b="1" dirty="0"/>
          </a:p>
        </p:txBody>
      </p:sp>
      <p:sp>
        <p:nvSpPr>
          <p:cNvPr id="12" name="직사각형 11"/>
          <p:cNvSpPr/>
          <p:nvPr/>
        </p:nvSpPr>
        <p:spPr>
          <a:xfrm>
            <a:off x="2060153" y="5552502"/>
            <a:ext cx="1487278" cy="385591"/>
          </a:xfrm>
          <a:prstGeom prst="rect">
            <a:avLst/>
          </a:prstGeom>
          <a:noFill/>
          <a:ln w="44450"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2783" y="1672498"/>
            <a:ext cx="4562475" cy="2362200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15" name="꺾인 연결선 14"/>
          <p:cNvCxnSpPr>
            <a:stCxn id="12" idx="3"/>
            <a:endCxn id="14" idx="2"/>
          </p:cNvCxnSpPr>
          <p:nvPr/>
        </p:nvCxnSpPr>
        <p:spPr>
          <a:xfrm flipV="1">
            <a:off x="3547431" y="4034698"/>
            <a:ext cx="2996590" cy="1710600"/>
          </a:xfrm>
          <a:prstGeom prst="bentConnector2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슬라이드 번호 개체 틀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E883472-33D5-4889-9B20-3632EE39BEEF}" type="slidenum">
              <a:rPr lang="ko-KR" altLang="en-US" smtClean="0"/>
              <a:pPr/>
              <a:t>172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95671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 smtClean="0"/>
              <a:t>검수일</a:t>
            </a:r>
            <a:r>
              <a:rPr lang="ko-KR" altLang="en-US" dirty="0"/>
              <a:t>자</a:t>
            </a:r>
            <a:r>
              <a:rPr lang="ko-KR" altLang="en-US" dirty="0" smtClean="0"/>
              <a:t> 변경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dirty="0" smtClean="0"/>
              <a:t>8</a:t>
            </a:r>
            <a:endParaRPr lang="ko-KR" altLang="en-US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611560" y="980723"/>
            <a:ext cx="7992888" cy="5328592"/>
          </a:xfrm>
          <a:prstGeom prst="round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755576" y="1138677"/>
            <a:ext cx="7704856" cy="4968552"/>
          </a:xfrm>
          <a:prstGeom prst="roundRect">
            <a:avLst>
              <a:gd name="adj" fmla="val 15493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타원 6"/>
          <p:cNvSpPr/>
          <p:nvPr/>
        </p:nvSpPr>
        <p:spPr>
          <a:xfrm>
            <a:off x="799009" y="1196747"/>
            <a:ext cx="1368152" cy="1368152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500" dirty="0">
                <a:solidFill>
                  <a:schemeClr val="tx1"/>
                </a:solidFill>
              </a:rPr>
              <a:t>A</a:t>
            </a:r>
            <a:endParaRPr lang="ko-KR" altLang="en-US" sz="7500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875234" y="2492891"/>
            <a:ext cx="763815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endParaRPr lang="en-US" altLang="ko-KR" sz="2200" b="1" spc="-160" dirty="0" smtClean="0">
              <a:solidFill>
                <a:srgbClr val="000000"/>
              </a:solidFill>
            </a:endParaRPr>
          </a:p>
          <a:p>
            <a:pPr algn="just">
              <a:defRPr/>
            </a:pPr>
            <a:endParaRPr lang="en-US" altLang="ko-KR" sz="2200" b="1" spc="-70" dirty="0">
              <a:solidFill>
                <a:srgbClr val="000000"/>
              </a:solidFill>
            </a:endParaRPr>
          </a:p>
        </p:txBody>
      </p:sp>
      <p:sp>
        <p:nvSpPr>
          <p:cNvPr id="15" name="텍스트 개체 틀 9"/>
          <p:cNvSpPr txBox="1">
            <a:spLocks/>
          </p:cNvSpPr>
          <p:nvPr/>
        </p:nvSpPr>
        <p:spPr bwMode="auto">
          <a:xfrm>
            <a:off x="5004048" y="1196752"/>
            <a:ext cx="2878931" cy="215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0" indent="0" algn="r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lang="ko-KR" altLang="en-US" sz="1400" kern="1200" spc="-40" baseline="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tx1">
                    <a:lumMod val="90000"/>
                    <a:lumOff val="1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defRPr>
            </a:lvl1pPr>
            <a:lvl2pPr marL="457200" indent="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lang="ko-KR" altLang="en-US" sz="1600" kern="1200" spc="12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defRPr>
            </a:lvl2pPr>
            <a:lvl3pPr marL="914400" indent="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lang="ko-KR" altLang="en-US" sz="1600" kern="1200" spc="12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defRPr>
            </a:lvl3pPr>
            <a:lvl4pPr marL="1371600" indent="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lang="ko-KR" altLang="en-US" sz="1600" kern="1200" spc="12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defRPr>
            </a:lvl4pPr>
            <a:lvl5pPr marL="1828800" indent="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lang="ko-KR" altLang="en-US" sz="1600" kern="1200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sz="1200" dirty="0">
                <a:solidFill>
                  <a:prstClr val="black">
                    <a:lumMod val="90000"/>
                    <a:lumOff val="10000"/>
                  </a:prstClr>
                </a:solidFill>
              </a:rPr>
              <a:t>결제 목록</a:t>
            </a:r>
          </a:p>
        </p:txBody>
      </p:sp>
      <p:grpSp>
        <p:nvGrpSpPr>
          <p:cNvPr id="16" name="그룹 15"/>
          <p:cNvGrpSpPr/>
          <p:nvPr/>
        </p:nvGrpSpPr>
        <p:grpSpPr>
          <a:xfrm>
            <a:off x="2195736" y="1451331"/>
            <a:ext cx="6120680" cy="4392488"/>
            <a:chOff x="1325166" y="1685925"/>
            <a:chExt cx="6512719" cy="4095750"/>
          </a:xfrm>
        </p:grpSpPr>
        <p:grpSp>
          <p:nvGrpSpPr>
            <p:cNvPr id="17" name="그룹 1"/>
            <p:cNvGrpSpPr>
              <a:grpSpLocks/>
            </p:cNvGrpSpPr>
            <p:nvPr/>
          </p:nvGrpSpPr>
          <p:grpSpPr bwMode="auto">
            <a:xfrm>
              <a:off x="1325166" y="1685925"/>
              <a:ext cx="6512719" cy="4095750"/>
              <a:chOff x="242889" y="1104899"/>
              <a:chExt cx="8683500" cy="5461561"/>
            </a:xfrm>
          </p:grpSpPr>
          <p:pic>
            <p:nvPicPr>
              <p:cNvPr id="22" name="Picture 2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harpenSoften amount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2889" y="1104899"/>
                <a:ext cx="8683500" cy="5461561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pic>
            <p:nvPicPr>
              <p:cNvPr id="23" name="Picture 2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97624" y="1185180"/>
                <a:ext cx="3022848" cy="155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9" name="모서리가 둥근 직사각형 18"/>
            <p:cNvSpPr/>
            <p:nvPr/>
          </p:nvSpPr>
          <p:spPr>
            <a:xfrm>
              <a:off x="7279481" y="4090988"/>
              <a:ext cx="377429" cy="161925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350">
                <a:solidFill>
                  <a:prstClr val="white"/>
                </a:solidFill>
              </a:endParaRPr>
            </a:p>
          </p:txBody>
        </p:sp>
        <p:cxnSp>
          <p:nvCxnSpPr>
            <p:cNvPr id="20" name="꺾인 연결선 19"/>
            <p:cNvCxnSpPr>
              <a:stCxn id="19" idx="0"/>
            </p:cNvCxnSpPr>
            <p:nvPr/>
          </p:nvCxnSpPr>
          <p:spPr>
            <a:xfrm rot="16200000" flipV="1">
              <a:off x="6605588" y="3227785"/>
              <a:ext cx="932259" cy="794147"/>
            </a:xfrm>
            <a:prstGeom prst="bentConnector2">
              <a:avLst/>
            </a:prstGeom>
            <a:ln w="317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1" name="Picture 3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harpenSoften amoun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13485" y="2025254"/>
              <a:ext cx="3550444" cy="2600325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sp>
        <p:nvSpPr>
          <p:cNvPr id="24" name="직사각형 23"/>
          <p:cNvSpPr/>
          <p:nvPr/>
        </p:nvSpPr>
        <p:spPr>
          <a:xfrm>
            <a:off x="755576" y="4365104"/>
            <a:ext cx="7704856" cy="7386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t">
            <a:spAutoFit/>
          </a:bodyPr>
          <a:lstStyle/>
          <a:p>
            <a:pPr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lang="ko-KR" altLang="en-US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결제목록 </a:t>
            </a:r>
            <a:r>
              <a:rPr lang="en-US" altLang="ko-KR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 </a:t>
            </a:r>
            <a:r>
              <a:rPr lang="ko-KR" altLang="en-US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상세 </a:t>
            </a:r>
            <a:r>
              <a:rPr lang="en-US" altLang="ko-KR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 </a:t>
            </a:r>
            <a:r>
              <a:rPr lang="ko-KR" altLang="en-US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검수취소 요청 </a:t>
            </a:r>
            <a:r>
              <a:rPr lang="en-US" altLang="ko-KR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 </a:t>
            </a:r>
            <a:r>
              <a:rPr lang="ko-KR" altLang="en-US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사유입력</a:t>
            </a:r>
            <a:endParaRPr lang="en-US" altLang="ko-KR" sz="32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09998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 smtClean="0"/>
              <a:t>검수일</a:t>
            </a:r>
            <a:r>
              <a:rPr lang="ko-KR" altLang="en-US" dirty="0"/>
              <a:t>자</a:t>
            </a:r>
            <a:r>
              <a:rPr lang="ko-KR" altLang="en-US" dirty="0" smtClean="0"/>
              <a:t> 변경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dirty="0" smtClean="0"/>
              <a:t>8</a:t>
            </a:r>
            <a:endParaRPr lang="ko-KR" altLang="en-US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611560" y="980723"/>
            <a:ext cx="7992888" cy="5328592"/>
          </a:xfrm>
          <a:prstGeom prst="round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755576" y="1138677"/>
            <a:ext cx="7704856" cy="4968552"/>
          </a:xfrm>
          <a:prstGeom prst="roundRect">
            <a:avLst>
              <a:gd name="adj" fmla="val 15493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타원 6"/>
          <p:cNvSpPr/>
          <p:nvPr/>
        </p:nvSpPr>
        <p:spPr>
          <a:xfrm>
            <a:off x="799009" y="1196747"/>
            <a:ext cx="1368152" cy="1368152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500" dirty="0">
                <a:solidFill>
                  <a:schemeClr val="tx1"/>
                </a:solidFill>
              </a:rPr>
              <a:t>A</a:t>
            </a:r>
            <a:endParaRPr lang="ko-KR" altLang="en-US" sz="7500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875234" y="2492891"/>
            <a:ext cx="763815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endParaRPr lang="en-US" altLang="ko-KR" sz="2200" b="1" spc="-160" dirty="0" smtClean="0">
              <a:solidFill>
                <a:srgbClr val="000000"/>
              </a:solidFill>
            </a:endParaRPr>
          </a:p>
          <a:p>
            <a:pPr algn="just">
              <a:defRPr/>
            </a:pPr>
            <a:endParaRPr lang="en-US" altLang="ko-KR" sz="2200" b="1" spc="-70" dirty="0">
              <a:solidFill>
                <a:srgbClr val="000000"/>
              </a:solidFill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195736" y="1196752"/>
            <a:ext cx="6048672" cy="4680520"/>
            <a:chOff x="2195736" y="1196752"/>
            <a:chExt cx="6048672" cy="4680520"/>
          </a:xfrm>
        </p:grpSpPr>
        <p:sp>
          <p:nvSpPr>
            <p:cNvPr id="15" name="텍스트 개체 틀 9"/>
            <p:cNvSpPr txBox="1">
              <a:spLocks/>
            </p:cNvSpPr>
            <p:nvPr/>
          </p:nvSpPr>
          <p:spPr bwMode="auto">
            <a:xfrm>
              <a:off x="5004048" y="1196752"/>
              <a:ext cx="2878931" cy="215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marL="0" indent="0" algn="r" rtl="0" eaLnBrk="0" fontAlgn="base" latinLnBrk="1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None/>
                <a:defRPr lang="ko-KR" altLang="en-US" sz="1400" kern="1200" spc="-40" baseline="0" dirty="0" smtClean="0">
                  <a:ln>
                    <a:solidFill>
                      <a:srgbClr val="318CD7">
                        <a:alpha val="0"/>
                      </a:srgbClr>
                    </a:solidFill>
                  </a:ln>
                  <a:solidFill>
                    <a:schemeClr val="tx1">
                      <a:lumMod val="90000"/>
                      <a:lumOff val="10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+mn-cs"/>
                </a:defRPr>
              </a:lvl1pPr>
              <a:lvl2pPr marL="457200" indent="0" algn="l" rtl="0" eaLnBrk="0" fontAlgn="base" latinLnBrk="1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None/>
                <a:defRPr lang="ko-KR" altLang="en-US" sz="1600" kern="1200" spc="120" dirty="0" smtClean="0">
                  <a:ln>
                    <a:solidFill>
                      <a:srgbClr val="318CD7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+mn-cs"/>
                </a:defRPr>
              </a:lvl2pPr>
              <a:lvl3pPr marL="914400" indent="0" algn="l" rtl="0" eaLnBrk="0" fontAlgn="base" latinLnBrk="1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None/>
                <a:defRPr lang="ko-KR" altLang="en-US" sz="1600" kern="1200" spc="120" dirty="0" smtClean="0">
                  <a:ln>
                    <a:solidFill>
                      <a:srgbClr val="318CD7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+mn-cs"/>
                </a:defRPr>
              </a:lvl3pPr>
              <a:lvl4pPr marL="1371600" indent="0" algn="l" rtl="0" eaLnBrk="0" fontAlgn="base" latinLnBrk="1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None/>
                <a:defRPr lang="ko-KR" altLang="en-US" sz="1600" kern="1200" spc="120" dirty="0" smtClean="0">
                  <a:ln>
                    <a:solidFill>
                      <a:srgbClr val="318CD7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+mn-cs"/>
                </a:defRPr>
              </a:lvl4pPr>
              <a:lvl5pPr marL="1828800" indent="0" algn="l" rtl="0" eaLnBrk="0" fontAlgn="base" latinLnBrk="1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None/>
                <a:defRPr lang="ko-KR" altLang="en-US" sz="1600" kern="1200" spc="120" dirty="0">
                  <a:ln>
                    <a:solidFill>
                      <a:srgbClr val="318CD7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r>
                <a:rPr sz="1200" dirty="0">
                  <a:solidFill>
                    <a:prstClr val="black">
                      <a:lumMod val="90000"/>
                      <a:lumOff val="10000"/>
                    </a:prstClr>
                  </a:solidFill>
                </a:rPr>
                <a:t>결제 목록</a:t>
              </a:r>
            </a:p>
          </p:txBody>
        </p:sp>
        <p:pic>
          <p:nvPicPr>
            <p:cNvPr id="25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5736" y="1484784"/>
              <a:ext cx="6048672" cy="437926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26" name="Picture 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78387" y="1484784"/>
              <a:ext cx="1886680" cy="2108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27" name="모서리가 둥근 직사각형 26"/>
            <p:cNvSpPr/>
            <p:nvPr/>
          </p:nvSpPr>
          <p:spPr>
            <a:xfrm>
              <a:off x="3152544" y="2664578"/>
              <a:ext cx="1636909" cy="2083159"/>
            </a:xfrm>
            <a:prstGeom prst="roundRect">
              <a:avLst>
                <a:gd name="adj" fmla="val 0"/>
              </a:avLst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350">
                <a:solidFill>
                  <a:prstClr val="white"/>
                </a:solidFill>
              </a:endParaRPr>
            </a:p>
          </p:txBody>
        </p:sp>
        <p:sp>
          <p:nvSpPr>
            <p:cNvPr id="28" name="모서리가 둥근 직사각형 27"/>
            <p:cNvSpPr/>
            <p:nvPr/>
          </p:nvSpPr>
          <p:spPr>
            <a:xfrm>
              <a:off x="5790712" y="5550579"/>
              <a:ext cx="548970" cy="326693"/>
            </a:xfrm>
            <a:prstGeom prst="roundRect">
              <a:avLst>
                <a:gd name="adj" fmla="val 0"/>
              </a:avLst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350">
                <a:solidFill>
                  <a:prstClr val="white"/>
                </a:solidFill>
              </a:endParaRPr>
            </a:p>
          </p:txBody>
        </p:sp>
        <p:sp>
          <p:nvSpPr>
            <p:cNvPr id="29" name="타원형 설명선 28"/>
            <p:cNvSpPr/>
            <p:nvPr/>
          </p:nvSpPr>
          <p:spPr>
            <a:xfrm>
              <a:off x="4915027" y="1484948"/>
              <a:ext cx="1457173" cy="1379514"/>
            </a:xfrm>
            <a:prstGeom prst="wedgeEllipseCallout">
              <a:avLst>
                <a:gd name="adj1" fmla="val -59099"/>
                <a:gd name="adj2" fmla="val 54449"/>
              </a:avLst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1500" b="1" dirty="0">
                  <a:solidFill>
                    <a:srgbClr val="FF0000"/>
                  </a:solidFill>
                </a:rPr>
                <a:t>과거 일자 소급 적용 가능</a:t>
              </a:r>
              <a:r>
                <a:rPr lang="en-US" altLang="ko-KR" sz="1500" b="1" dirty="0">
                  <a:solidFill>
                    <a:srgbClr val="FF0000"/>
                  </a:solidFill>
                </a:rPr>
                <a:t>!!</a:t>
              </a:r>
              <a:endParaRPr lang="ko-KR" altLang="en-US" sz="1500" b="1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69730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ko-KR" altLang="en-US" dirty="0"/>
              <a:t>인 </a:t>
            </a:r>
            <a:r>
              <a:rPr lang="ko-KR" altLang="en-US" dirty="0" smtClean="0"/>
              <a:t>수의계약 공고문 첨부 여부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dirty="0" smtClean="0"/>
              <a:t>9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E883472-33D5-4889-9B20-3632EE39BEEF}" type="slidenum">
              <a:rPr lang="ko-KR" altLang="en-US" smtClean="0"/>
              <a:t>175</a:t>
            </a:fld>
            <a:endParaRPr lang="ko-KR" altLang="en-US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611560" y="980728"/>
            <a:ext cx="7992888" cy="5328592"/>
          </a:xfrm>
          <a:prstGeom prst="roundRect">
            <a:avLst/>
          </a:prstGeom>
          <a:noFill/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/>
          <p:cNvSpPr/>
          <p:nvPr/>
        </p:nvSpPr>
        <p:spPr>
          <a:xfrm>
            <a:off x="827584" y="1196752"/>
            <a:ext cx="1368152" cy="1368152"/>
          </a:xfrm>
          <a:prstGeom prst="ellipse">
            <a:avLst/>
          </a:prstGeom>
          <a:solidFill>
            <a:srgbClr val="D6E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500" dirty="0" smtClean="0">
                <a:solidFill>
                  <a:schemeClr val="tx1"/>
                </a:solidFill>
              </a:rPr>
              <a:t>Q</a:t>
            </a:r>
            <a:endParaRPr lang="ko-KR" altLang="en-US" sz="7500" dirty="0">
              <a:solidFill>
                <a:schemeClr val="tx1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755576" y="2780928"/>
            <a:ext cx="7704856" cy="3384376"/>
          </a:xfrm>
          <a:prstGeom prst="roundRect">
            <a:avLst>
              <a:gd name="adj" fmla="val 24358"/>
            </a:avLst>
          </a:prstGeom>
          <a:solidFill>
            <a:srgbClr val="D6E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defRPr/>
            </a:pPr>
            <a:r>
              <a:rPr lang="ko-KR" altLang="en-US" sz="2200" b="1" spc="-100" dirty="0" smtClean="0">
                <a:solidFill>
                  <a:srgbClr val="000000"/>
                </a:solidFill>
                <a:latin typeface="+mn-ea"/>
              </a:rPr>
              <a:t>입찰은 공고문 첨부가 필수이지만</a:t>
            </a:r>
            <a:r>
              <a:rPr lang="en-US" altLang="ko-KR" sz="2200" b="1" spc="-100" dirty="0" smtClean="0">
                <a:solidFill>
                  <a:srgbClr val="000000"/>
                </a:solidFill>
                <a:latin typeface="+mn-ea"/>
              </a:rPr>
              <a:t>, 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altLang="ko-KR" sz="2200" b="1" spc="-100" dirty="0" smtClean="0">
                <a:solidFill>
                  <a:srgbClr val="000000"/>
                </a:solidFill>
                <a:latin typeface="+mn-ea"/>
              </a:rPr>
              <a:t>2</a:t>
            </a:r>
            <a:r>
              <a:rPr lang="ko-KR" altLang="en-US" sz="2200" b="1" spc="-100" dirty="0" err="1" smtClean="0">
                <a:solidFill>
                  <a:srgbClr val="000000"/>
                </a:solidFill>
                <a:latin typeface="+mn-ea"/>
              </a:rPr>
              <a:t>인수의는</a:t>
            </a:r>
            <a:r>
              <a:rPr lang="ko-KR" altLang="en-US" sz="2200" b="1" spc="-100" dirty="0" smtClean="0">
                <a:solidFill>
                  <a:srgbClr val="000000"/>
                </a:solidFill>
                <a:latin typeface="+mn-ea"/>
              </a:rPr>
              <a:t> 수의계약의 일종인데</a:t>
            </a:r>
            <a:r>
              <a:rPr lang="en-US" altLang="ko-KR" sz="2200" b="1" spc="-100" dirty="0" smtClean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2200" b="1" spc="-100" dirty="0" smtClean="0">
                <a:solidFill>
                  <a:srgbClr val="000000"/>
                </a:solidFill>
                <a:latin typeface="+mn-ea"/>
              </a:rPr>
              <a:t>공고문을 꼭 첨부해야 </a:t>
            </a:r>
            <a:endParaRPr lang="en-US" altLang="ko-KR" sz="2200" b="1" spc="-100" dirty="0" smtClean="0">
              <a:solidFill>
                <a:srgbClr val="000000"/>
              </a:solidFill>
              <a:latin typeface="+mn-ea"/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sz="2200" b="1" spc="-100" dirty="0" smtClean="0">
                <a:solidFill>
                  <a:srgbClr val="000000"/>
                </a:solidFill>
                <a:latin typeface="+mn-ea"/>
              </a:rPr>
              <a:t>하나요</a:t>
            </a:r>
            <a:r>
              <a:rPr lang="en-US" altLang="ko-KR" sz="2200" b="1" spc="-100" dirty="0" smtClean="0">
                <a:solidFill>
                  <a:srgbClr val="000000"/>
                </a:solidFill>
                <a:latin typeface="+mn-ea"/>
              </a:rPr>
              <a:t>?</a:t>
            </a:r>
            <a:r>
              <a:rPr lang="ko-KR" altLang="en-US" sz="2200" b="1" spc="-100" dirty="0" smtClean="0">
                <a:solidFill>
                  <a:srgbClr val="000000"/>
                </a:solidFill>
                <a:latin typeface="+mn-ea"/>
              </a:rPr>
              <a:t> </a:t>
            </a:r>
            <a:endParaRPr lang="en-US" altLang="ko-KR" sz="2200" b="1" spc="-100" dirty="0" smtClean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2339752" y="1196752"/>
            <a:ext cx="6048672" cy="1368152"/>
          </a:xfrm>
          <a:prstGeom prst="roundRect">
            <a:avLst>
              <a:gd name="adj" fmla="val 46519"/>
            </a:avLst>
          </a:prstGeom>
          <a:solidFill>
            <a:srgbClr val="D6E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2632929" y="1527137"/>
            <a:ext cx="5940152" cy="669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spc="-200" dirty="0" smtClean="0"/>
              <a:t>2</a:t>
            </a:r>
            <a:r>
              <a:rPr lang="ko-KR" altLang="en-US" sz="2500" b="1" spc="-200" dirty="0" smtClean="0"/>
              <a:t>인수의 첨부 공고문 관련 문의입니다</a:t>
            </a:r>
            <a:r>
              <a:rPr lang="en-US" altLang="ko-KR" sz="2500" b="1" spc="-2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13431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 sz="3400" dirty="0"/>
              <a:t>2</a:t>
            </a:r>
            <a:r>
              <a:rPr lang="ko-KR" altLang="en-US" sz="3400" dirty="0"/>
              <a:t>인 </a:t>
            </a:r>
            <a:r>
              <a:rPr lang="ko-KR" altLang="en-US" sz="3400" dirty="0" smtClean="0"/>
              <a:t>수의계약</a:t>
            </a:r>
            <a:r>
              <a:rPr lang="en-US" altLang="ko-KR" sz="3200" dirty="0" smtClean="0"/>
              <a:t>·</a:t>
            </a:r>
            <a:r>
              <a:rPr lang="ko-KR" altLang="en-US" sz="3400" dirty="0" smtClean="0"/>
              <a:t>입찰의 공고문 게시 근거</a:t>
            </a:r>
            <a:endParaRPr lang="ko-KR" altLang="en-US" sz="3400" dirty="0"/>
          </a:p>
        </p:txBody>
      </p:sp>
      <p:sp>
        <p:nvSpPr>
          <p:cNvPr id="8" name="텍스트 개체 틀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dirty="0" smtClean="0"/>
              <a:t>9</a:t>
            </a:r>
            <a:endParaRPr lang="ko-KR" altLang="en-US" dirty="0"/>
          </a:p>
        </p:txBody>
      </p:sp>
      <p:sp>
        <p:nvSpPr>
          <p:cNvPr id="45" name="슬라이드 번호 개체 틀 4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E883472-33D5-4889-9B20-3632EE39BEEF}" type="slidenum">
              <a:rPr lang="ko-KR" altLang="en-US" smtClean="0"/>
              <a:t>176</a:t>
            </a:fld>
            <a:endParaRPr lang="ko-KR" altLang="en-US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611560" y="980723"/>
            <a:ext cx="7992888" cy="5328592"/>
          </a:xfrm>
          <a:prstGeom prst="round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755576" y="1100966"/>
            <a:ext cx="7704856" cy="4968552"/>
          </a:xfrm>
          <a:prstGeom prst="roundRect">
            <a:avLst>
              <a:gd name="adj" fmla="val 15493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ko-KR" dirty="0" smtClean="0">
                <a:solidFill>
                  <a:schemeClr val="tx1"/>
                </a:solidFill>
              </a:rPr>
              <a:t>              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r>
              <a:rPr lang="en-US" altLang="ko-KR" b="1" dirty="0">
                <a:solidFill>
                  <a:schemeClr val="tx1"/>
                </a:solidFill>
              </a:rPr>
              <a:t> </a:t>
            </a:r>
            <a:r>
              <a:rPr lang="en-US" altLang="ko-KR" b="1" dirty="0" smtClean="0">
                <a:solidFill>
                  <a:schemeClr val="tx1"/>
                </a:solidFill>
              </a:rPr>
              <a:t>            </a:t>
            </a:r>
            <a:r>
              <a:rPr lang="en-US" altLang="ko-KR" sz="2000" b="1" dirty="0" smtClean="0">
                <a:solidFill>
                  <a:schemeClr val="tx1"/>
                </a:solidFill>
              </a:rPr>
              <a:t>○ </a:t>
            </a:r>
            <a:r>
              <a:rPr lang="ko-KR" altLang="en-US" sz="2000" b="1" dirty="0" smtClean="0">
                <a:solidFill>
                  <a:schemeClr val="tx1"/>
                </a:solidFill>
              </a:rPr>
              <a:t>지방자치단체 입찰 및 계약 집행기준</a:t>
            </a:r>
            <a:endParaRPr lang="en-US" altLang="ko-KR" sz="2000" b="1" dirty="0">
              <a:solidFill>
                <a:schemeClr val="tx1"/>
              </a:solidFill>
            </a:endParaRPr>
          </a:p>
          <a:p>
            <a:endParaRPr lang="en-US" altLang="ko-KR" sz="500" b="1" dirty="0">
              <a:solidFill>
                <a:schemeClr val="tx1"/>
              </a:solidFill>
            </a:endParaRPr>
          </a:p>
          <a:p>
            <a:endParaRPr lang="en-US" altLang="ko-KR" sz="1100" dirty="0" smtClean="0">
              <a:solidFill>
                <a:schemeClr val="tx1"/>
              </a:solidFill>
            </a:endParaRPr>
          </a:p>
          <a:p>
            <a:r>
              <a:rPr lang="ko-KR" altLang="en-US" sz="1500" dirty="0" smtClean="0">
                <a:solidFill>
                  <a:schemeClr val="tx1"/>
                </a:solidFill>
              </a:rPr>
              <a:t>                 제</a:t>
            </a:r>
            <a:r>
              <a:rPr lang="en-US" altLang="ko-KR" sz="1500" dirty="0" smtClean="0">
                <a:solidFill>
                  <a:schemeClr val="tx1"/>
                </a:solidFill>
              </a:rPr>
              <a:t>5</a:t>
            </a:r>
            <a:r>
              <a:rPr lang="ko-KR" altLang="en-US" sz="1500" dirty="0" smtClean="0">
                <a:solidFill>
                  <a:schemeClr val="tx1"/>
                </a:solidFill>
              </a:rPr>
              <a:t>장 수의계약 운영요령</a:t>
            </a:r>
            <a:endParaRPr lang="en-US" altLang="ko-KR" sz="1500" dirty="0" smtClean="0">
              <a:solidFill>
                <a:schemeClr val="tx1"/>
              </a:solidFill>
            </a:endParaRPr>
          </a:p>
          <a:p>
            <a:endParaRPr lang="en-US" altLang="ko-KR" sz="500" dirty="0">
              <a:solidFill>
                <a:schemeClr val="tx1"/>
              </a:solidFill>
            </a:endParaRPr>
          </a:p>
          <a:p>
            <a:r>
              <a:rPr lang="en-US" altLang="ko-KR" sz="1500" dirty="0" smtClean="0">
                <a:solidFill>
                  <a:schemeClr val="tx1"/>
                </a:solidFill>
              </a:rPr>
              <a:t>                  </a:t>
            </a:r>
            <a:r>
              <a:rPr lang="ko-KR" altLang="en-US" sz="1500" dirty="0" smtClean="0">
                <a:solidFill>
                  <a:schemeClr val="tx1"/>
                </a:solidFill>
              </a:rPr>
              <a:t>제</a:t>
            </a:r>
            <a:r>
              <a:rPr lang="en-US" altLang="ko-KR" sz="1500" dirty="0">
                <a:solidFill>
                  <a:schemeClr val="tx1"/>
                </a:solidFill>
              </a:rPr>
              <a:t>3</a:t>
            </a:r>
            <a:r>
              <a:rPr lang="ko-KR" altLang="en-US" sz="1500" dirty="0">
                <a:solidFill>
                  <a:schemeClr val="tx1"/>
                </a:solidFill>
              </a:rPr>
              <a:t>절 </a:t>
            </a:r>
            <a:r>
              <a:rPr lang="ko-KR" altLang="en-US" sz="1500" dirty="0" smtClean="0">
                <a:solidFill>
                  <a:schemeClr val="tx1"/>
                </a:solidFill>
              </a:rPr>
              <a:t>수의계약 대상과 운영요령</a:t>
            </a:r>
            <a:endParaRPr lang="en-US" altLang="ko-KR" sz="1500" dirty="0" smtClean="0">
              <a:solidFill>
                <a:schemeClr val="tx1"/>
              </a:solidFill>
            </a:endParaRPr>
          </a:p>
          <a:p>
            <a:endParaRPr lang="en-US" altLang="ko-KR" sz="500" dirty="0" smtClean="0">
              <a:solidFill>
                <a:schemeClr val="tx1"/>
              </a:solidFill>
            </a:endParaRPr>
          </a:p>
          <a:p>
            <a:r>
              <a:rPr lang="en-US" altLang="ko-KR" sz="1500" dirty="0" smtClean="0">
                <a:solidFill>
                  <a:schemeClr val="tx1"/>
                </a:solidFill>
              </a:rPr>
              <a:t>                   1.</a:t>
            </a:r>
            <a:r>
              <a:rPr lang="ko-KR" altLang="en-US" sz="1500" dirty="0" smtClean="0">
                <a:solidFill>
                  <a:schemeClr val="tx1"/>
                </a:solidFill>
              </a:rPr>
              <a:t>금액기준에 따른 </a:t>
            </a:r>
            <a:r>
              <a:rPr lang="en-US" altLang="ko-KR" sz="1500" dirty="0" smtClean="0">
                <a:solidFill>
                  <a:schemeClr val="tx1"/>
                </a:solidFill>
              </a:rPr>
              <a:t>2</a:t>
            </a:r>
            <a:r>
              <a:rPr lang="ko-KR" altLang="en-US" sz="1500" dirty="0" err="1" smtClean="0">
                <a:solidFill>
                  <a:schemeClr val="tx1"/>
                </a:solidFill>
              </a:rPr>
              <a:t>인이상</a:t>
            </a:r>
            <a:r>
              <a:rPr lang="ko-KR" altLang="en-US" sz="1500" dirty="0" smtClean="0">
                <a:solidFill>
                  <a:schemeClr val="tx1"/>
                </a:solidFill>
              </a:rPr>
              <a:t> 견적서제출 수의계약</a:t>
            </a:r>
            <a:endParaRPr lang="en-US" altLang="ko-KR" sz="1500" dirty="0" smtClean="0">
              <a:solidFill>
                <a:schemeClr val="tx1"/>
              </a:solidFill>
            </a:endParaRPr>
          </a:p>
          <a:p>
            <a:endParaRPr lang="en-US" altLang="ko-KR" sz="500" dirty="0" smtClean="0">
              <a:solidFill>
                <a:schemeClr val="tx1"/>
              </a:solidFill>
            </a:endParaRPr>
          </a:p>
          <a:p>
            <a:r>
              <a:rPr lang="ko-KR" altLang="en-US" sz="1500" dirty="0" smtClean="0">
                <a:solidFill>
                  <a:schemeClr val="tx1"/>
                </a:solidFill>
              </a:rPr>
              <a:t>                    나</a:t>
            </a:r>
            <a:r>
              <a:rPr lang="en-US" altLang="ko-KR" sz="1500" dirty="0" smtClean="0">
                <a:solidFill>
                  <a:schemeClr val="tx1"/>
                </a:solidFill>
              </a:rPr>
              <a:t>. </a:t>
            </a:r>
            <a:r>
              <a:rPr lang="ko-KR" altLang="en-US" sz="1500" dirty="0" smtClean="0">
                <a:solidFill>
                  <a:schemeClr val="tx1"/>
                </a:solidFill>
              </a:rPr>
              <a:t>수의계약운영요령</a:t>
            </a:r>
            <a:endParaRPr lang="en-US" altLang="ko-KR" sz="1500" dirty="0" smtClean="0">
              <a:solidFill>
                <a:schemeClr val="tx1"/>
              </a:solidFill>
            </a:endParaRPr>
          </a:p>
          <a:p>
            <a:endParaRPr lang="en-US" altLang="ko-KR" sz="500" dirty="0" smtClean="0">
              <a:solidFill>
                <a:schemeClr val="tx1"/>
              </a:solidFill>
            </a:endParaRPr>
          </a:p>
          <a:p>
            <a:r>
              <a:rPr lang="ko-KR" altLang="en-US" sz="1500" dirty="0">
                <a:solidFill>
                  <a:schemeClr val="tx1"/>
                </a:solidFill>
              </a:rPr>
              <a:t> </a:t>
            </a:r>
            <a:r>
              <a:rPr lang="ko-KR" altLang="en-US" sz="1500" dirty="0" smtClean="0">
                <a:solidFill>
                  <a:schemeClr val="tx1"/>
                </a:solidFill>
              </a:rPr>
              <a:t>                    </a:t>
            </a:r>
            <a:r>
              <a:rPr lang="en-US" altLang="ko-KR" sz="1500" dirty="0" smtClean="0">
                <a:solidFill>
                  <a:schemeClr val="tx1"/>
                </a:solidFill>
              </a:rPr>
              <a:t>8</a:t>
            </a:r>
            <a:r>
              <a:rPr lang="en-US" altLang="ko-KR" sz="1500" dirty="0">
                <a:solidFill>
                  <a:schemeClr val="tx1"/>
                </a:solidFill>
              </a:rPr>
              <a:t>) </a:t>
            </a:r>
            <a:r>
              <a:rPr lang="ko-KR" altLang="en-US" sz="1500" dirty="0">
                <a:solidFill>
                  <a:srgbClr val="FF0000"/>
                </a:solidFill>
              </a:rPr>
              <a:t>수의계약 안내공고 및 계약의 집행에 관한 사항은 </a:t>
            </a:r>
            <a:r>
              <a:rPr lang="ko-KR" altLang="en-US" sz="1500" dirty="0">
                <a:solidFill>
                  <a:schemeClr val="tx1"/>
                </a:solidFill>
              </a:rPr>
              <a:t>“제</a:t>
            </a:r>
            <a:r>
              <a:rPr lang="en-US" altLang="ko-KR" sz="1500" dirty="0">
                <a:solidFill>
                  <a:schemeClr val="tx1"/>
                </a:solidFill>
              </a:rPr>
              <a:t>2</a:t>
            </a:r>
            <a:r>
              <a:rPr lang="ko-KR" altLang="en-US" sz="1500" dirty="0">
                <a:solidFill>
                  <a:schemeClr val="tx1"/>
                </a:solidFill>
              </a:rPr>
              <a:t>장 </a:t>
            </a:r>
            <a:r>
              <a:rPr lang="ko-KR" altLang="en-US" sz="1500" dirty="0" smtClean="0">
                <a:solidFill>
                  <a:schemeClr val="tx1"/>
                </a:solidFill>
              </a:rPr>
              <a:t>예정                                                                                                         </a:t>
            </a:r>
            <a:endParaRPr lang="en-US" altLang="ko-KR" sz="1500" dirty="0" smtClean="0">
              <a:solidFill>
                <a:schemeClr val="tx1"/>
              </a:solidFill>
            </a:endParaRPr>
          </a:p>
          <a:p>
            <a:r>
              <a:rPr lang="en-US" altLang="ko-KR" sz="1500" dirty="0" smtClean="0">
                <a:solidFill>
                  <a:schemeClr val="tx1"/>
                </a:solidFill>
              </a:rPr>
              <a:t>                        </a:t>
            </a:r>
            <a:r>
              <a:rPr lang="ko-KR" altLang="en-US" sz="1500" dirty="0" smtClean="0">
                <a:solidFill>
                  <a:schemeClr val="tx1"/>
                </a:solidFill>
              </a:rPr>
              <a:t>가격 </a:t>
            </a:r>
            <a:r>
              <a:rPr lang="ko-KR" altLang="en-US" sz="1500" dirty="0">
                <a:solidFill>
                  <a:schemeClr val="tx1"/>
                </a:solidFill>
              </a:rPr>
              <a:t>작성요령”</a:t>
            </a:r>
            <a:r>
              <a:rPr lang="en-US" altLang="ko-KR" sz="1500" dirty="0">
                <a:solidFill>
                  <a:schemeClr val="tx1"/>
                </a:solidFill>
              </a:rPr>
              <a:t>, "</a:t>
            </a:r>
            <a:r>
              <a:rPr lang="ko-KR" altLang="en-US" sz="1500" dirty="0">
                <a:solidFill>
                  <a:srgbClr val="FF0000"/>
                </a:solidFill>
              </a:rPr>
              <a:t>제</a:t>
            </a:r>
            <a:r>
              <a:rPr lang="en-US" altLang="ko-KR" sz="1500" dirty="0">
                <a:solidFill>
                  <a:srgbClr val="FF0000"/>
                </a:solidFill>
              </a:rPr>
              <a:t>11</a:t>
            </a:r>
            <a:r>
              <a:rPr lang="ko-KR" altLang="en-US" sz="1500" dirty="0">
                <a:solidFill>
                  <a:srgbClr val="FF0000"/>
                </a:solidFill>
              </a:rPr>
              <a:t>장 입찰유의서</a:t>
            </a:r>
            <a:r>
              <a:rPr lang="ko-KR" altLang="en-US" sz="1500" dirty="0">
                <a:solidFill>
                  <a:schemeClr val="tx1"/>
                </a:solidFill>
              </a:rPr>
              <a:t>“ 및 지정정보처리장치 </a:t>
            </a:r>
            <a:r>
              <a:rPr lang="ko-KR" altLang="en-US" sz="1500" dirty="0" smtClean="0">
                <a:solidFill>
                  <a:schemeClr val="tx1"/>
                </a:solidFill>
              </a:rPr>
              <a:t>관리                   </a:t>
            </a:r>
            <a:endParaRPr lang="en-US" altLang="ko-KR" sz="1500" dirty="0">
              <a:solidFill>
                <a:schemeClr val="tx1"/>
              </a:solidFill>
            </a:endParaRPr>
          </a:p>
          <a:p>
            <a:r>
              <a:rPr lang="en-US" altLang="ko-KR" sz="1500" dirty="0">
                <a:solidFill>
                  <a:schemeClr val="tx1"/>
                </a:solidFill>
              </a:rPr>
              <a:t> </a:t>
            </a:r>
            <a:r>
              <a:rPr lang="en-US" altLang="ko-KR" sz="1500" dirty="0" smtClean="0">
                <a:solidFill>
                  <a:schemeClr val="tx1"/>
                </a:solidFill>
              </a:rPr>
              <a:t>                       </a:t>
            </a:r>
            <a:r>
              <a:rPr lang="ko-KR" altLang="en-US" sz="1500" dirty="0" smtClean="0">
                <a:solidFill>
                  <a:schemeClr val="tx1"/>
                </a:solidFill>
              </a:rPr>
              <a:t>자의 </a:t>
            </a:r>
            <a:r>
              <a:rPr lang="ko-KR" altLang="en-US" sz="1500" dirty="0">
                <a:solidFill>
                  <a:schemeClr val="tx1"/>
                </a:solidFill>
              </a:rPr>
              <a:t>”국가종합전자조달시스템 전자입찰 특별유의서“</a:t>
            </a:r>
            <a:r>
              <a:rPr lang="en-US" altLang="ko-KR" sz="1500" dirty="0">
                <a:solidFill>
                  <a:schemeClr val="tx1"/>
                </a:solidFill>
              </a:rPr>
              <a:t>, ”</a:t>
            </a:r>
            <a:r>
              <a:rPr lang="ko-KR" altLang="en-US" sz="1500" dirty="0" err="1" smtClean="0">
                <a:solidFill>
                  <a:schemeClr val="tx1"/>
                </a:solidFill>
              </a:rPr>
              <a:t>국가종</a:t>
            </a:r>
            <a:endParaRPr lang="en-US" altLang="ko-KR" sz="1500" dirty="0" smtClean="0">
              <a:solidFill>
                <a:schemeClr val="tx1"/>
              </a:solidFill>
            </a:endParaRPr>
          </a:p>
          <a:p>
            <a:r>
              <a:rPr lang="en-US" altLang="ko-KR" sz="1500" dirty="0" smtClean="0">
                <a:solidFill>
                  <a:schemeClr val="tx1"/>
                </a:solidFill>
              </a:rPr>
              <a:t>                        </a:t>
            </a:r>
            <a:r>
              <a:rPr lang="ko-KR" altLang="en-US" sz="1500" dirty="0" err="1" smtClean="0">
                <a:solidFill>
                  <a:schemeClr val="tx1"/>
                </a:solidFill>
              </a:rPr>
              <a:t>합전자조달시스템</a:t>
            </a:r>
            <a:r>
              <a:rPr lang="ko-KR" altLang="en-US" sz="1500" dirty="0" smtClean="0">
                <a:solidFill>
                  <a:schemeClr val="tx1"/>
                </a:solidFill>
              </a:rPr>
              <a:t> </a:t>
            </a:r>
            <a:r>
              <a:rPr lang="ko-KR" altLang="en-US" sz="1500" dirty="0">
                <a:solidFill>
                  <a:schemeClr val="tx1"/>
                </a:solidFill>
              </a:rPr>
              <a:t>이용약관“ 등을 </a:t>
            </a:r>
            <a:r>
              <a:rPr lang="ko-KR" altLang="en-US" sz="1500" dirty="0" smtClean="0">
                <a:solidFill>
                  <a:srgbClr val="FF0000"/>
                </a:solidFill>
              </a:rPr>
              <a:t>준용한다</a:t>
            </a:r>
            <a:r>
              <a:rPr lang="en-US" altLang="ko-KR" sz="1500" dirty="0" smtClean="0">
                <a:solidFill>
                  <a:srgbClr val="FF0000"/>
                </a:solidFill>
              </a:rPr>
              <a:t>.</a:t>
            </a:r>
          </a:p>
          <a:p>
            <a:endParaRPr lang="en-US" altLang="ko-KR" sz="1500" dirty="0">
              <a:solidFill>
                <a:schemeClr val="tx1"/>
              </a:solidFill>
            </a:endParaRPr>
          </a:p>
          <a:p>
            <a:r>
              <a:rPr lang="ko-KR" altLang="en-US" sz="1500" dirty="0" smtClean="0">
                <a:solidFill>
                  <a:schemeClr val="tx1"/>
                </a:solidFill>
              </a:rPr>
              <a:t>                  제</a:t>
            </a:r>
            <a:r>
              <a:rPr lang="en-US" altLang="ko-KR" sz="1500" dirty="0" smtClean="0">
                <a:solidFill>
                  <a:schemeClr val="tx1"/>
                </a:solidFill>
              </a:rPr>
              <a:t>11</a:t>
            </a:r>
            <a:r>
              <a:rPr lang="ko-KR" altLang="en-US" sz="1500" dirty="0" smtClean="0">
                <a:solidFill>
                  <a:schemeClr val="tx1"/>
                </a:solidFill>
              </a:rPr>
              <a:t>장 입찰유의서</a:t>
            </a:r>
            <a:endParaRPr lang="en-US" altLang="ko-KR" sz="1500" dirty="0" smtClean="0">
              <a:solidFill>
                <a:schemeClr val="tx1"/>
              </a:solidFill>
            </a:endParaRPr>
          </a:p>
          <a:p>
            <a:endParaRPr lang="en-US" altLang="ko-KR" sz="500" dirty="0" smtClean="0">
              <a:solidFill>
                <a:schemeClr val="tx1"/>
              </a:solidFill>
            </a:endParaRPr>
          </a:p>
          <a:p>
            <a:r>
              <a:rPr lang="en-US" altLang="ko-KR" sz="1500" dirty="0" smtClean="0">
                <a:solidFill>
                  <a:schemeClr val="tx1"/>
                </a:solidFill>
              </a:rPr>
              <a:t>                   3</a:t>
            </a:r>
            <a:r>
              <a:rPr lang="en-US" altLang="ko-KR" sz="1500" dirty="0">
                <a:solidFill>
                  <a:schemeClr val="tx1"/>
                </a:solidFill>
              </a:rPr>
              <a:t>. </a:t>
            </a:r>
            <a:r>
              <a:rPr lang="ko-KR" altLang="en-US" sz="1500" dirty="0">
                <a:solidFill>
                  <a:schemeClr val="tx1"/>
                </a:solidFill>
              </a:rPr>
              <a:t>입찰에 관한 </a:t>
            </a:r>
            <a:r>
              <a:rPr lang="ko-KR" altLang="en-US" sz="1500" dirty="0" smtClean="0">
                <a:solidFill>
                  <a:schemeClr val="tx1"/>
                </a:solidFill>
              </a:rPr>
              <a:t>서류</a:t>
            </a:r>
            <a:endParaRPr lang="en-US" altLang="ko-KR" sz="1500" dirty="0" smtClean="0">
              <a:solidFill>
                <a:schemeClr val="tx1"/>
              </a:solidFill>
            </a:endParaRPr>
          </a:p>
          <a:p>
            <a:endParaRPr lang="en-US" altLang="ko-KR" sz="500" dirty="0" smtClean="0">
              <a:solidFill>
                <a:schemeClr val="tx1"/>
              </a:solidFill>
            </a:endParaRPr>
          </a:p>
          <a:p>
            <a:r>
              <a:rPr lang="ko-KR" altLang="en-US" sz="1500" dirty="0" smtClean="0">
                <a:solidFill>
                  <a:srgbClr val="FF0000"/>
                </a:solidFill>
              </a:rPr>
              <a:t>                    </a:t>
            </a:r>
            <a:r>
              <a:rPr lang="en-US" altLang="ko-KR" sz="1500" dirty="0" smtClean="0">
                <a:solidFill>
                  <a:srgbClr val="FF0000"/>
                </a:solidFill>
              </a:rPr>
              <a:t>1) </a:t>
            </a:r>
            <a:r>
              <a:rPr lang="ko-KR" altLang="en-US" sz="1500" dirty="0" smtClean="0">
                <a:solidFill>
                  <a:srgbClr val="FF0000"/>
                </a:solidFill>
              </a:rPr>
              <a:t>입찰공고문</a:t>
            </a:r>
            <a:r>
              <a:rPr lang="ko-KR" altLang="en-US" sz="1500" dirty="0" smtClean="0">
                <a:solidFill>
                  <a:schemeClr val="tx1"/>
                </a:solidFill>
              </a:rPr>
              <a:t> 또는 입찰 참가 통지서</a:t>
            </a:r>
            <a:endParaRPr lang="en-US" altLang="ko-KR" sz="1500" dirty="0" smtClean="0">
              <a:solidFill>
                <a:schemeClr val="tx1"/>
              </a:solidFill>
            </a:endParaRPr>
          </a:p>
          <a:p>
            <a:pPr marL="342900" indent="-342900">
              <a:buAutoNum type="arabicParenR"/>
            </a:pPr>
            <a:endParaRPr lang="en-US" altLang="ko-KR" sz="500" dirty="0" smtClean="0">
              <a:solidFill>
                <a:schemeClr val="tx1"/>
              </a:solidFill>
            </a:endParaRPr>
          </a:p>
          <a:p>
            <a:r>
              <a:rPr lang="en-US" altLang="ko-KR" sz="1500" dirty="0">
                <a:solidFill>
                  <a:schemeClr val="tx1"/>
                </a:solidFill>
              </a:rPr>
              <a:t> </a:t>
            </a:r>
            <a:r>
              <a:rPr lang="en-US" altLang="ko-KR" sz="1500" dirty="0" smtClean="0">
                <a:solidFill>
                  <a:schemeClr val="tx1"/>
                </a:solidFill>
              </a:rPr>
              <a:t>                   2) </a:t>
            </a:r>
            <a:r>
              <a:rPr lang="ko-KR" altLang="en-US" sz="1500" dirty="0" smtClean="0">
                <a:solidFill>
                  <a:schemeClr val="tx1"/>
                </a:solidFill>
              </a:rPr>
              <a:t>입찰유의서</a:t>
            </a:r>
            <a:endParaRPr lang="en-US" altLang="ko-KR" sz="15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784176" y="1142949"/>
            <a:ext cx="1267544" cy="125308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500" dirty="0">
                <a:solidFill>
                  <a:schemeClr val="tx1"/>
                </a:solidFill>
              </a:rPr>
              <a:t>A</a:t>
            </a:r>
            <a:endParaRPr lang="ko-KR" altLang="en-US" sz="7500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875234" y="2492891"/>
            <a:ext cx="763815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endParaRPr lang="en-US" altLang="ko-KR" sz="2200" b="1" spc="-160" dirty="0" smtClean="0">
              <a:solidFill>
                <a:srgbClr val="000000"/>
              </a:solidFill>
            </a:endParaRPr>
          </a:p>
          <a:p>
            <a:pPr algn="just">
              <a:defRPr/>
            </a:pPr>
            <a:endParaRPr lang="en-US" altLang="ko-KR" sz="2200" b="1" spc="-7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6854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611560" y="980723"/>
            <a:ext cx="7992888" cy="5328592"/>
          </a:xfrm>
          <a:prstGeom prst="round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755576" y="1100966"/>
            <a:ext cx="7704856" cy="4968552"/>
          </a:xfrm>
          <a:prstGeom prst="roundRect">
            <a:avLst>
              <a:gd name="adj" fmla="val 15493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ko-KR" dirty="0" smtClean="0">
                <a:solidFill>
                  <a:schemeClr val="tx1"/>
                </a:solidFill>
              </a:rPr>
              <a:t>              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r>
              <a:rPr lang="en-US" altLang="ko-KR" b="1" dirty="0">
                <a:solidFill>
                  <a:schemeClr val="tx1"/>
                </a:solidFill>
              </a:rPr>
              <a:t> </a:t>
            </a:r>
            <a:r>
              <a:rPr lang="en-US" altLang="ko-KR" b="1" dirty="0" smtClean="0">
                <a:solidFill>
                  <a:schemeClr val="tx1"/>
                </a:solidFill>
              </a:rPr>
              <a:t>            </a:t>
            </a:r>
            <a:endParaRPr lang="en-US" altLang="ko-KR" sz="15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784176" y="1142949"/>
            <a:ext cx="1267544" cy="125308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500" dirty="0">
                <a:solidFill>
                  <a:schemeClr val="tx1"/>
                </a:solidFill>
              </a:rPr>
              <a:t>A</a:t>
            </a:r>
            <a:endParaRPr lang="ko-KR" altLang="en-US" sz="7500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875234" y="2492891"/>
            <a:ext cx="763815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endParaRPr lang="en-US" altLang="ko-KR" sz="2200" b="1" spc="-160" dirty="0" smtClean="0">
              <a:solidFill>
                <a:srgbClr val="000000"/>
              </a:solidFill>
            </a:endParaRPr>
          </a:p>
          <a:p>
            <a:pPr algn="just">
              <a:defRPr/>
            </a:pPr>
            <a:endParaRPr lang="en-US" altLang="ko-KR" sz="2200" b="1" spc="-70" dirty="0">
              <a:solidFill>
                <a:srgbClr val="000000"/>
              </a:solidFill>
            </a:endParaRPr>
          </a:p>
        </p:txBody>
      </p:sp>
      <p:sp>
        <p:nvSpPr>
          <p:cNvPr id="14" name="텍스트 개체 틀 1"/>
          <p:cNvSpPr txBox="1"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altLang="ko-KR" sz="3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sz="3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인수의 </a:t>
            </a:r>
            <a:r>
              <a:rPr lang="en-US" altLang="ko-KR" sz="3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공고문 미 첨부 사례 약 </a:t>
            </a:r>
            <a:r>
              <a:rPr lang="en-US" altLang="ko-KR" sz="3400" b="1" u="sng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20%</a:t>
            </a:r>
            <a:r>
              <a:rPr lang="en-US" altLang="ko-KR" sz="3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3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" name="텍스트 개체 틀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dirty="0" smtClean="0"/>
              <a:t>9</a:t>
            </a:r>
            <a:endParaRPr lang="ko-KR" altLang="en-US" dirty="0"/>
          </a:p>
        </p:txBody>
      </p:sp>
      <p:sp>
        <p:nvSpPr>
          <p:cNvPr id="45" name="슬라이드 번호 개체 틀 4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E883472-33D5-4889-9B20-3632EE39BEEF}" type="slidenum">
              <a:rPr lang="ko-KR" altLang="en-US" smtClean="0"/>
              <a:t>177</a:t>
            </a:fld>
            <a:endParaRPr lang="ko-KR" altLang="en-US" dirty="0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1283858"/>
            <a:ext cx="5760640" cy="4392487"/>
          </a:xfrm>
          <a:prstGeom prst="rect">
            <a:avLst/>
          </a:prstGeom>
        </p:spPr>
      </p:pic>
      <p:sp>
        <p:nvSpPr>
          <p:cNvPr id="11" name="모서리가 둥근 직사각형 10"/>
          <p:cNvSpPr/>
          <p:nvPr/>
        </p:nvSpPr>
        <p:spPr>
          <a:xfrm>
            <a:off x="2267745" y="5142095"/>
            <a:ext cx="3456384" cy="30312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8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6654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611560" y="980723"/>
            <a:ext cx="7992888" cy="5328592"/>
          </a:xfrm>
          <a:prstGeom prst="round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755576" y="1100966"/>
            <a:ext cx="7704856" cy="4968552"/>
          </a:xfrm>
          <a:prstGeom prst="roundRect">
            <a:avLst>
              <a:gd name="adj" fmla="val 15493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ko-KR" dirty="0" smtClean="0">
                <a:solidFill>
                  <a:schemeClr val="tx1"/>
                </a:solidFill>
              </a:rPr>
              <a:t>              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r>
              <a:rPr lang="en-US" altLang="ko-KR" b="1" dirty="0">
                <a:solidFill>
                  <a:schemeClr val="tx1"/>
                </a:solidFill>
              </a:rPr>
              <a:t> </a:t>
            </a:r>
            <a:r>
              <a:rPr lang="en-US" altLang="ko-KR" b="1" dirty="0" smtClean="0">
                <a:solidFill>
                  <a:schemeClr val="tx1"/>
                </a:solidFill>
              </a:rPr>
              <a:t>            </a:t>
            </a:r>
            <a:endParaRPr lang="en-US" altLang="ko-KR" sz="15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784176" y="1142949"/>
            <a:ext cx="1267544" cy="125308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500" dirty="0">
                <a:solidFill>
                  <a:schemeClr val="tx1"/>
                </a:solidFill>
              </a:rPr>
              <a:t>A</a:t>
            </a:r>
            <a:endParaRPr lang="ko-KR" altLang="en-US" sz="7500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875234" y="2492891"/>
            <a:ext cx="763815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endParaRPr lang="en-US" altLang="ko-KR" sz="2200" b="1" spc="-160" dirty="0" smtClean="0">
              <a:solidFill>
                <a:srgbClr val="000000"/>
              </a:solidFill>
            </a:endParaRPr>
          </a:p>
          <a:p>
            <a:pPr algn="just">
              <a:defRPr/>
            </a:pPr>
            <a:endParaRPr lang="en-US" altLang="ko-KR" sz="2200" b="1" spc="-70" dirty="0">
              <a:solidFill>
                <a:srgbClr val="000000"/>
              </a:solidFill>
            </a:endParaRPr>
          </a:p>
        </p:txBody>
      </p:sp>
      <p:sp>
        <p:nvSpPr>
          <p:cNvPr id="17" name="텍스트 개체 틀 1"/>
          <p:cNvSpPr txBox="1"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altLang="ko-KR" sz="3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sz="3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인수의 </a:t>
            </a:r>
            <a:r>
              <a:rPr lang="en-US" altLang="ko-KR" sz="3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자동공고문 제공</a:t>
            </a:r>
            <a:r>
              <a:rPr lang="en-US" altLang="ko-KR" sz="3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3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" name="텍스트 개체 틀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dirty="0" smtClean="0"/>
              <a:t>9</a:t>
            </a:r>
            <a:endParaRPr lang="ko-KR" altLang="en-US" dirty="0"/>
          </a:p>
        </p:txBody>
      </p:sp>
      <p:sp>
        <p:nvSpPr>
          <p:cNvPr id="45" name="슬라이드 번호 개체 틀 4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E883472-33D5-4889-9B20-3632EE39BEEF}" type="slidenum">
              <a:rPr lang="ko-KR" altLang="en-US" smtClean="0"/>
              <a:t>178</a:t>
            </a:fld>
            <a:endParaRPr lang="ko-KR" altLang="en-US" dirty="0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5764" y="1427496"/>
            <a:ext cx="5692469" cy="4327276"/>
          </a:xfrm>
          <a:prstGeom prst="rect">
            <a:avLst/>
          </a:prstGeom>
        </p:spPr>
      </p:pic>
      <p:sp>
        <p:nvSpPr>
          <p:cNvPr id="15" name="모서리가 둥근 직사각형 14"/>
          <p:cNvSpPr/>
          <p:nvPr/>
        </p:nvSpPr>
        <p:spPr>
          <a:xfrm>
            <a:off x="2175764" y="5157192"/>
            <a:ext cx="1892180" cy="50405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8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443714"/>
            <a:ext cx="3764388" cy="3605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933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/>
              <a:t> </a:t>
            </a:r>
            <a:r>
              <a:rPr lang="ko-KR" altLang="en-US"/>
              <a:t>공급업체 </a:t>
            </a:r>
            <a:r>
              <a:rPr lang="en-US" altLang="ko-KR"/>
              <a:t>S2B </a:t>
            </a:r>
            <a:r>
              <a:rPr lang="ko-KR" altLang="en-US"/>
              <a:t>가입 및 이용수수료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dirty="0" smtClean="0"/>
              <a:t>10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E883472-33D5-4889-9B20-3632EE39BEEF}" type="slidenum">
              <a:rPr lang="ko-KR" altLang="en-US" smtClean="0"/>
              <a:t>179</a:t>
            </a:fld>
            <a:endParaRPr lang="ko-KR" altLang="en-US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611560" y="980728"/>
            <a:ext cx="7992888" cy="5328592"/>
          </a:xfrm>
          <a:prstGeom prst="roundRect">
            <a:avLst/>
          </a:prstGeom>
          <a:noFill/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/>
          <p:cNvSpPr/>
          <p:nvPr/>
        </p:nvSpPr>
        <p:spPr>
          <a:xfrm>
            <a:off x="827584" y="1196752"/>
            <a:ext cx="1368152" cy="1368152"/>
          </a:xfrm>
          <a:prstGeom prst="ellipse">
            <a:avLst/>
          </a:prstGeom>
          <a:solidFill>
            <a:srgbClr val="D6E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500" dirty="0" smtClean="0">
                <a:solidFill>
                  <a:schemeClr val="tx1"/>
                </a:solidFill>
              </a:rPr>
              <a:t>Q</a:t>
            </a:r>
            <a:endParaRPr lang="ko-KR" altLang="en-US" sz="7500" dirty="0">
              <a:solidFill>
                <a:schemeClr val="tx1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755576" y="2780928"/>
            <a:ext cx="7704856" cy="3384376"/>
          </a:xfrm>
          <a:prstGeom prst="roundRect">
            <a:avLst>
              <a:gd name="adj" fmla="val 24358"/>
            </a:avLst>
          </a:prstGeom>
          <a:solidFill>
            <a:srgbClr val="D6E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defRPr/>
            </a:pPr>
            <a:r>
              <a:rPr lang="en-US" altLang="ko-KR" sz="2200" b="1" dirty="0">
                <a:solidFill>
                  <a:srgbClr val="000000"/>
                </a:solidFill>
                <a:latin typeface="+mn-ea"/>
              </a:rPr>
              <a:t>S2B </a:t>
            </a:r>
            <a:r>
              <a:rPr lang="ko-KR" altLang="en-US" sz="2200" b="1" dirty="0" err="1">
                <a:solidFill>
                  <a:srgbClr val="000000"/>
                </a:solidFill>
                <a:latin typeface="+mn-ea"/>
              </a:rPr>
              <a:t>미가입</a:t>
            </a:r>
            <a:r>
              <a:rPr lang="ko-KR" altLang="en-US" sz="2200" b="1" dirty="0">
                <a:solidFill>
                  <a:srgbClr val="000000"/>
                </a:solidFill>
                <a:latin typeface="+mn-ea"/>
              </a:rPr>
              <a:t> 공급업체와 거래를 위해 가입을 요청했더니</a:t>
            </a:r>
            <a:endParaRPr lang="en-US" altLang="ko-KR" sz="800" b="1" dirty="0">
              <a:solidFill>
                <a:srgbClr val="000000"/>
              </a:solidFill>
              <a:latin typeface="+mn-ea"/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sz="2200" b="1" spc="-100" dirty="0" err="1">
                <a:solidFill>
                  <a:srgbClr val="000000"/>
                </a:solidFill>
                <a:latin typeface="+mn-ea"/>
              </a:rPr>
              <a:t>가입수수료</a:t>
            </a:r>
            <a:r>
              <a:rPr lang="en-US" altLang="ko-KR" sz="2200" b="1" spc="-100" dirty="0">
                <a:solidFill>
                  <a:srgbClr val="000000"/>
                </a:solidFill>
                <a:latin typeface="+mn-ea"/>
              </a:rPr>
              <a:t>(66,000~110,000</a:t>
            </a:r>
            <a:r>
              <a:rPr lang="ko-KR" altLang="en-US" sz="2200" b="1" spc="-100" dirty="0">
                <a:solidFill>
                  <a:srgbClr val="000000"/>
                </a:solidFill>
                <a:latin typeface="+mn-ea"/>
              </a:rPr>
              <a:t>원</a:t>
            </a:r>
            <a:r>
              <a:rPr lang="en-US" altLang="ko-KR" sz="2200" b="1" spc="-100" dirty="0">
                <a:solidFill>
                  <a:srgbClr val="000000"/>
                </a:solidFill>
                <a:latin typeface="+mn-ea"/>
              </a:rPr>
              <a:t>)</a:t>
            </a:r>
            <a:r>
              <a:rPr lang="ko-KR" altLang="en-US" sz="2200" b="1" spc="-100" dirty="0">
                <a:solidFill>
                  <a:srgbClr val="000000"/>
                </a:solidFill>
                <a:latin typeface="+mn-ea"/>
              </a:rPr>
              <a:t>와 </a:t>
            </a:r>
            <a:r>
              <a:rPr lang="ko-KR" altLang="en-US" sz="2200" b="1" spc="-100" dirty="0" err="1">
                <a:solidFill>
                  <a:srgbClr val="000000"/>
                </a:solidFill>
                <a:latin typeface="+mn-ea"/>
              </a:rPr>
              <a:t>이용수수료</a:t>
            </a:r>
            <a:r>
              <a:rPr lang="en-US" altLang="ko-KR" sz="2200" b="1" spc="-100" dirty="0">
                <a:solidFill>
                  <a:srgbClr val="000000"/>
                </a:solidFill>
                <a:latin typeface="+mn-ea"/>
              </a:rPr>
              <a:t>(</a:t>
            </a:r>
            <a:r>
              <a:rPr lang="ko-KR" altLang="en-US" sz="2200" b="1" spc="-100" dirty="0" err="1">
                <a:solidFill>
                  <a:srgbClr val="000000"/>
                </a:solidFill>
                <a:latin typeface="+mn-ea"/>
              </a:rPr>
              <a:t>견적제출</a:t>
            </a:r>
            <a:r>
              <a:rPr lang="ko-KR" altLang="en-US" sz="2200" b="1" spc="-100" dirty="0">
                <a:solidFill>
                  <a:srgbClr val="000000"/>
                </a:solidFill>
                <a:latin typeface="+mn-ea"/>
              </a:rPr>
              <a:t> 등</a:t>
            </a:r>
            <a:r>
              <a:rPr lang="en-US" altLang="ko-KR" sz="2200" b="1" spc="-100" dirty="0">
                <a:solidFill>
                  <a:srgbClr val="000000"/>
                </a:solidFill>
                <a:latin typeface="+mn-ea"/>
              </a:rPr>
              <a:t>)</a:t>
            </a:r>
          </a:p>
          <a:p>
            <a:pPr algn="just">
              <a:lnSpc>
                <a:spcPct val="150000"/>
              </a:lnSpc>
              <a:defRPr/>
            </a:pPr>
            <a:r>
              <a:rPr lang="ko-KR" altLang="en-US" sz="2200" b="1" spc="-100" dirty="0">
                <a:solidFill>
                  <a:srgbClr val="000000"/>
                </a:solidFill>
                <a:latin typeface="+mn-ea"/>
              </a:rPr>
              <a:t>가 너무 비싸다며 거래를 꺼려합니다</a:t>
            </a:r>
            <a:r>
              <a:rPr lang="en-US" altLang="ko-KR" sz="2200" b="1" spc="-100" dirty="0">
                <a:solidFill>
                  <a:srgbClr val="000000"/>
                </a:solidFill>
                <a:latin typeface="+mn-ea"/>
              </a:rPr>
              <a:t>.</a:t>
            </a:r>
          </a:p>
          <a:p>
            <a:pPr algn="just">
              <a:lnSpc>
                <a:spcPct val="150000"/>
              </a:lnSpc>
              <a:defRPr/>
            </a:pPr>
            <a:endParaRPr lang="en-US" altLang="ko-KR" sz="800" b="1" spc="-100" dirty="0">
              <a:solidFill>
                <a:srgbClr val="000000"/>
              </a:solidFill>
              <a:latin typeface="+mn-ea"/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sz="2200" b="1" spc="-100" dirty="0">
                <a:solidFill>
                  <a:srgbClr val="000000"/>
                </a:solidFill>
                <a:latin typeface="+mn-ea"/>
              </a:rPr>
              <a:t>수수료를 폐지하거나 낮춰주세요</a:t>
            </a:r>
            <a:r>
              <a:rPr lang="en-US" altLang="ko-KR" sz="2200" b="1" spc="-100" dirty="0">
                <a:solidFill>
                  <a:srgbClr val="000000"/>
                </a:solidFill>
                <a:latin typeface="+mn-ea"/>
              </a:rPr>
              <a:t>.</a:t>
            </a:r>
            <a:endParaRPr lang="en-US" altLang="ko-KR" sz="2200" b="1" spc="-70" dirty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2339752" y="1196752"/>
            <a:ext cx="6048672" cy="1368152"/>
          </a:xfrm>
          <a:prstGeom prst="roundRect">
            <a:avLst>
              <a:gd name="adj" fmla="val 46519"/>
            </a:avLst>
          </a:prstGeom>
          <a:solidFill>
            <a:srgbClr val="D6E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2632929" y="1527137"/>
            <a:ext cx="594015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500" b="1" dirty="0">
                <a:latin typeface="+mn-ea"/>
              </a:rPr>
              <a:t>공급업체의 </a:t>
            </a:r>
            <a:r>
              <a:rPr lang="en-US" altLang="ko-KR" sz="2500" b="1" dirty="0">
                <a:latin typeface="+mn-ea"/>
              </a:rPr>
              <a:t>S2B </a:t>
            </a:r>
            <a:r>
              <a:rPr lang="ko-KR" altLang="en-US" sz="2500" b="1" dirty="0" err="1">
                <a:latin typeface="+mn-ea"/>
              </a:rPr>
              <a:t>가입비용</a:t>
            </a:r>
            <a:r>
              <a:rPr lang="ko-KR" altLang="en-US" sz="2500" b="1" dirty="0">
                <a:latin typeface="+mn-ea"/>
              </a:rPr>
              <a:t> 및 </a:t>
            </a:r>
            <a:endParaRPr lang="en-US" altLang="ko-KR" sz="2500" b="1" dirty="0">
              <a:latin typeface="+mn-ea"/>
            </a:endParaRPr>
          </a:p>
          <a:p>
            <a:r>
              <a:rPr lang="ko-KR" altLang="en-US" sz="2500" b="1" dirty="0" err="1">
                <a:latin typeface="+mn-ea"/>
              </a:rPr>
              <a:t>이용수수료</a:t>
            </a:r>
            <a:r>
              <a:rPr lang="ko-KR" altLang="en-US" sz="2500" b="1" dirty="0">
                <a:latin typeface="+mn-ea"/>
              </a:rPr>
              <a:t> 민원</a:t>
            </a:r>
            <a:r>
              <a:rPr lang="en-US" altLang="ko-KR" sz="2500" b="1" dirty="0">
                <a:latin typeface="+mn-ea"/>
              </a:rPr>
              <a:t>.</a:t>
            </a:r>
            <a:endParaRPr lang="ko-KR" altLang="en-US" sz="25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30765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ko-KR" altLang="en-US" dirty="0" smtClean="0"/>
              <a:t>공급업체 </a:t>
            </a:r>
            <a:r>
              <a:rPr lang="en-US" altLang="ko-KR" dirty="0" smtClean="0"/>
              <a:t>S2B </a:t>
            </a:r>
            <a:r>
              <a:rPr lang="ko-KR" altLang="en-US" dirty="0"/>
              <a:t>가입 및 </a:t>
            </a:r>
            <a:r>
              <a:rPr lang="ko-KR" altLang="en-US" dirty="0" err="1"/>
              <a:t>이용수수료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dirty="0" smtClean="0"/>
              <a:t>10</a:t>
            </a:r>
            <a:endParaRPr lang="ko-KR" altLang="en-US" dirty="0"/>
          </a:p>
        </p:txBody>
      </p:sp>
      <p:sp>
        <p:nvSpPr>
          <p:cNvPr id="15" name="모서리가 둥근 직사각형 14"/>
          <p:cNvSpPr/>
          <p:nvPr/>
        </p:nvSpPr>
        <p:spPr>
          <a:xfrm>
            <a:off x="611560" y="980728"/>
            <a:ext cx="7992888" cy="5328592"/>
          </a:xfrm>
          <a:prstGeom prst="round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모서리가 둥근 직사각형 15"/>
          <p:cNvSpPr/>
          <p:nvPr/>
        </p:nvSpPr>
        <p:spPr>
          <a:xfrm>
            <a:off x="755576" y="1138682"/>
            <a:ext cx="7704856" cy="4968552"/>
          </a:xfrm>
          <a:prstGeom prst="roundRect">
            <a:avLst>
              <a:gd name="adj" fmla="val 15493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타원 16"/>
          <p:cNvSpPr/>
          <p:nvPr/>
        </p:nvSpPr>
        <p:spPr>
          <a:xfrm>
            <a:off x="799009" y="1196752"/>
            <a:ext cx="1368152" cy="1368152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500" dirty="0">
                <a:solidFill>
                  <a:schemeClr val="tx1"/>
                </a:solidFill>
              </a:rPr>
              <a:t>A</a:t>
            </a:r>
            <a:endParaRPr lang="ko-KR" altLang="en-US" sz="7500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195736" y="1412776"/>
            <a:ext cx="5976664" cy="100811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lang="ko-KR" altLang="en-US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36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가입</a:t>
            </a:r>
            <a:r>
              <a:rPr lang="en-US" altLang="ko-KR" sz="36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36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이용수수료 </a:t>
            </a:r>
            <a:r>
              <a:rPr lang="en-US" altLang="ko-KR" sz="36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X</a:t>
            </a:r>
            <a:r>
              <a:rPr lang="ko-KR" altLang="en-US" sz="36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견적제출</a:t>
            </a:r>
            <a:r>
              <a:rPr lang="en-US" altLang="ko-KR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등록 등</a:t>
            </a:r>
            <a:r>
              <a:rPr lang="en-US" altLang="ko-KR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2400" spc="-3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966292" y="2625293"/>
            <a:ext cx="763815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/>
            </a:pPr>
            <a:endParaRPr lang="en-US" altLang="ko-KR" sz="400" b="1" spc="-150" dirty="0">
              <a:solidFill>
                <a:srgbClr val="000000"/>
              </a:solidFill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ko-KR" sz="2000" b="1" spc="-150" dirty="0">
                <a:solidFill>
                  <a:srgbClr val="000000"/>
                </a:solidFill>
              </a:rPr>
              <a:t>S2B</a:t>
            </a:r>
            <a:r>
              <a:rPr lang="ko-KR" altLang="en-US" sz="2000" b="1" spc="-150" dirty="0">
                <a:solidFill>
                  <a:srgbClr val="000000"/>
                </a:solidFill>
              </a:rPr>
              <a:t>는 </a:t>
            </a:r>
            <a:r>
              <a:rPr lang="ko-KR" altLang="en-US" sz="2000" b="1" spc="-150" dirty="0" smtClean="0">
                <a:solidFill>
                  <a:srgbClr val="000000"/>
                </a:solidFill>
              </a:rPr>
              <a:t>시스템 </a:t>
            </a:r>
            <a:r>
              <a:rPr lang="ko-KR" altLang="en-US" sz="2000" b="1" spc="-150" dirty="0" err="1" smtClean="0">
                <a:solidFill>
                  <a:srgbClr val="000000"/>
                </a:solidFill>
              </a:rPr>
              <a:t>가입비용은</a:t>
            </a:r>
            <a:r>
              <a:rPr lang="ko-KR" altLang="en-US" sz="2000" b="1" spc="-150" dirty="0" smtClean="0">
                <a:solidFill>
                  <a:srgbClr val="000000"/>
                </a:solidFill>
              </a:rPr>
              <a:t> 전혀 없습니다</a:t>
            </a:r>
            <a:r>
              <a:rPr lang="en-US" altLang="ko-KR" sz="2000" b="1" spc="-150" dirty="0" smtClean="0">
                <a:solidFill>
                  <a:srgbClr val="000000"/>
                </a:solidFill>
              </a:rPr>
              <a:t>.</a:t>
            </a:r>
            <a:endParaRPr lang="en-US" altLang="ko-KR" sz="2000" b="1" spc="-150" dirty="0">
              <a:solidFill>
                <a:srgbClr val="000000"/>
              </a:solidFill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sz="2000" b="1" spc="-150" dirty="0" smtClean="0">
                <a:solidFill>
                  <a:srgbClr val="000000"/>
                </a:solidFill>
              </a:rPr>
              <a:t>공급업체에서 주장하는 가입비용은 인증서</a:t>
            </a:r>
            <a:r>
              <a:rPr lang="en-US" altLang="ko-KR" sz="2000" b="1" spc="-150" dirty="0" smtClean="0">
                <a:solidFill>
                  <a:srgbClr val="000000"/>
                </a:solidFill>
              </a:rPr>
              <a:t>(</a:t>
            </a:r>
            <a:r>
              <a:rPr lang="ko-KR" altLang="en-US" sz="2000" b="1" spc="-150" dirty="0" smtClean="0">
                <a:solidFill>
                  <a:srgbClr val="000000"/>
                </a:solidFill>
              </a:rPr>
              <a:t>사업자범용</a:t>
            </a:r>
            <a:r>
              <a:rPr lang="en-US" altLang="ko-KR" sz="2000" b="1" spc="-150" dirty="0" smtClean="0">
                <a:solidFill>
                  <a:srgbClr val="000000"/>
                </a:solidFill>
              </a:rPr>
              <a:t>) </a:t>
            </a:r>
            <a:r>
              <a:rPr lang="ko-KR" altLang="en-US" sz="2000" b="1" spc="-150" dirty="0" smtClean="0">
                <a:solidFill>
                  <a:srgbClr val="000000"/>
                </a:solidFill>
              </a:rPr>
              <a:t>발급 비용이며</a:t>
            </a:r>
            <a:r>
              <a:rPr lang="en-US" altLang="ko-KR" sz="2000" b="1" spc="-150" dirty="0" smtClean="0">
                <a:solidFill>
                  <a:srgbClr val="000000"/>
                </a:solidFill>
              </a:rPr>
              <a:t>, </a:t>
            </a:r>
          </a:p>
          <a:p>
            <a:pPr algn="just">
              <a:lnSpc>
                <a:spcPct val="150000"/>
              </a:lnSpc>
              <a:defRPr/>
            </a:pPr>
            <a:r>
              <a:rPr lang="ko-KR" altLang="en-US" sz="2000" b="1" spc="-150" dirty="0" smtClean="0">
                <a:solidFill>
                  <a:srgbClr val="000000"/>
                </a:solidFill>
              </a:rPr>
              <a:t>국가 지정정보처리장치 이용 시 범용공인인증서는 필수 입니다</a:t>
            </a:r>
            <a:endParaRPr lang="en-US" altLang="ko-KR" sz="2000" b="1" spc="-150" dirty="0" smtClean="0">
              <a:solidFill>
                <a:srgbClr val="000000"/>
              </a:solidFill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ko-KR" sz="2000" b="1" spc="-150" dirty="0" smtClean="0">
                <a:solidFill>
                  <a:srgbClr val="FF0000"/>
                </a:solidFill>
              </a:rPr>
              <a:t>(</a:t>
            </a:r>
            <a:r>
              <a:rPr lang="ko-KR" altLang="en-US" sz="2000" b="1" spc="-150" dirty="0" smtClean="0">
                <a:solidFill>
                  <a:srgbClr val="FF0000"/>
                </a:solidFill>
              </a:rPr>
              <a:t>연 매출 </a:t>
            </a:r>
            <a:r>
              <a:rPr lang="en-US" altLang="ko-KR" sz="2000" b="1" spc="-150" dirty="0" smtClean="0">
                <a:solidFill>
                  <a:srgbClr val="FF0000"/>
                </a:solidFill>
              </a:rPr>
              <a:t>4,800</a:t>
            </a:r>
            <a:r>
              <a:rPr lang="ko-KR" altLang="en-US" sz="2000" b="1" spc="-150" dirty="0" smtClean="0">
                <a:solidFill>
                  <a:srgbClr val="FF0000"/>
                </a:solidFill>
              </a:rPr>
              <a:t>만원 미만 간이과세사업자는 발급수수료 무료</a:t>
            </a:r>
            <a:r>
              <a:rPr lang="en-US" altLang="ko-KR" sz="2000" b="1" spc="-150" dirty="0" smtClean="0">
                <a:solidFill>
                  <a:srgbClr val="FF0000"/>
                </a:solidFill>
              </a:rPr>
              <a:t>)</a:t>
            </a:r>
          </a:p>
          <a:p>
            <a:pPr algn="just">
              <a:lnSpc>
                <a:spcPct val="150000"/>
              </a:lnSpc>
              <a:defRPr/>
            </a:pPr>
            <a:endParaRPr lang="en-US" altLang="ko-KR" sz="400" b="1" spc="-150" dirty="0" smtClean="0">
              <a:solidFill>
                <a:srgbClr val="000000"/>
              </a:solidFill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ko-KR" sz="2000" b="1" spc="-150" dirty="0" smtClean="0">
                <a:solidFill>
                  <a:srgbClr val="000000"/>
                </a:solidFill>
              </a:rPr>
              <a:t>S2B </a:t>
            </a:r>
            <a:r>
              <a:rPr lang="ko-KR" altLang="en-US" sz="2000" b="1" spc="-150" dirty="0" smtClean="0">
                <a:solidFill>
                  <a:srgbClr val="000000"/>
                </a:solidFill>
              </a:rPr>
              <a:t>수수료는 계약체결 금액에 따른 거래수수료만 수요기관과 동일</a:t>
            </a:r>
            <a:endParaRPr lang="en-US" altLang="ko-KR" sz="2000" b="1" spc="-150" dirty="0" smtClean="0">
              <a:solidFill>
                <a:srgbClr val="000000"/>
              </a:solidFill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sz="2000" b="1" spc="-150" dirty="0" smtClean="0">
                <a:solidFill>
                  <a:srgbClr val="000000"/>
                </a:solidFill>
              </a:rPr>
              <a:t>하게 부과하고 있습니다</a:t>
            </a:r>
            <a:r>
              <a:rPr lang="en-US" altLang="ko-KR" sz="2000" b="1" spc="-150" dirty="0" smtClean="0">
                <a:solidFill>
                  <a:srgbClr val="000000"/>
                </a:solidFill>
              </a:rPr>
              <a:t>.</a:t>
            </a:r>
            <a:endParaRPr lang="en-US" altLang="ko-KR" sz="2000" b="1" spc="-15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5535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텍스트 개체 틀 8"/>
          <p:cNvSpPr txBox="1">
            <a:spLocks/>
          </p:cNvSpPr>
          <p:nvPr/>
        </p:nvSpPr>
        <p:spPr>
          <a:xfrm>
            <a:off x="755576" y="7367"/>
            <a:ext cx="7056784" cy="650577"/>
          </a:xfrm>
          <a:prstGeom prst="rect">
            <a:avLst/>
          </a:prstGeom>
          <a:extLst/>
        </p:spPr>
        <p:txBody>
          <a:bodyPr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25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lang="ko-KR" altLang="en-US" sz="1800" kern="12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lang="ko-KR" altLang="en-US" sz="180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참고</a:t>
            </a: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 S2B 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영세사업자 범용 공인인증서 지원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323528" y="980728"/>
            <a:ext cx="8676456" cy="5472608"/>
            <a:chOff x="0" y="923121"/>
            <a:chExt cx="9144000" cy="5386199"/>
          </a:xfrm>
        </p:grpSpPr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923121"/>
              <a:ext cx="9144000" cy="5386199"/>
            </a:xfrm>
            <a:prstGeom prst="rect">
              <a:avLst/>
            </a:prstGeom>
          </p:spPr>
        </p:pic>
        <p:sp>
          <p:nvSpPr>
            <p:cNvPr id="9" name="직사각형 8"/>
            <p:cNvSpPr/>
            <p:nvPr/>
          </p:nvSpPr>
          <p:spPr>
            <a:xfrm>
              <a:off x="2483768" y="2834716"/>
              <a:ext cx="6336703" cy="2106452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/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98928" y="1700808"/>
              <a:ext cx="8937568" cy="1008112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lnSpc>
                  <a:spcPct val="150000"/>
                </a:lnSpc>
                <a:defRPr/>
              </a:pPr>
              <a:r>
                <a:rPr lang="ko-KR" altLang="en-US" sz="200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▪ </a:t>
              </a:r>
              <a:r>
                <a:rPr lang="ko-KR" altLang="en-US" sz="200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영세사업자는</a:t>
              </a:r>
              <a:r>
                <a:rPr lang="en-US" altLang="ko-KR" sz="200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</a:t>
              </a:r>
              <a:r>
                <a:rPr lang="en-US" altLang="ko-KR" sz="2000" smtClean="0">
                  <a:solidFill>
                    <a:srgbClr val="FFC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S2B</a:t>
              </a:r>
              <a:r>
                <a:rPr lang="ko-KR" altLang="en-US" sz="2000" smtClean="0">
                  <a:solidFill>
                    <a:srgbClr val="FFC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에서 범용공인인증서 무료발급</a:t>
              </a:r>
              <a:endParaRPr lang="en-US" altLang="ko-KR" sz="2000" dirty="0" smtClean="0">
                <a:solidFill>
                  <a:srgbClr val="FFC000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>
                <a:lnSpc>
                  <a:spcPct val="150000"/>
                </a:lnSpc>
                <a:defRPr/>
              </a:pPr>
              <a:r>
                <a:rPr lang="ko-KR" altLang="en-US" sz="200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▪ 발급기관은 </a:t>
              </a:r>
              <a:r>
                <a:rPr lang="en-US" altLang="ko-KR" sz="200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S2B</a:t>
              </a:r>
              <a:r>
                <a:rPr lang="ko-KR" altLang="en-US" sz="200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가 아닌</a:t>
              </a:r>
              <a:r>
                <a:rPr lang="en-US" altLang="ko-KR" sz="200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, </a:t>
              </a:r>
              <a:r>
                <a:rPr lang="en-US" altLang="ko-KR" sz="2000" dirty="0" smtClean="0">
                  <a:solidFill>
                    <a:srgbClr val="FFC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Trade Sign(</a:t>
              </a:r>
              <a:r>
                <a:rPr lang="ko-KR" altLang="en-US" sz="2000" dirty="0" smtClean="0">
                  <a:solidFill>
                    <a:srgbClr val="FFC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한국무역통신</a:t>
              </a:r>
              <a:r>
                <a:rPr lang="en-US" altLang="ko-KR" sz="2000" dirty="0" smtClean="0">
                  <a:solidFill>
                    <a:srgbClr val="FFC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)</a:t>
              </a:r>
              <a:r>
                <a:rPr lang="ko-KR" altLang="en-US" sz="2000" smtClean="0">
                  <a:solidFill>
                    <a:srgbClr val="FFC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에서 발급</a:t>
              </a:r>
              <a:endParaRPr lang="ko-KR" altLang="en-US" sz="2000" dirty="0">
                <a:solidFill>
                  <a:srgbClr val="FFC000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47884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E883472-33D5-4889-9B20-3632EE39BEE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182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226856" y="70090"/>
            <a:ext cx="3678877" cy="548616"/>
            <a:chOff x="433518" y="967134"/>
            <a:chExt cx="3678877" cy="548616"/>
          </a:xfrm>
        </p:grpSpPr>
        <p:grpSp>
          <p:nvGrpSpPr>
            <p:cNvPr id="4" name="그룹 3"/>
            <p:cNvGrpSpPr/>
            <p:nvPr/>
          </p:nvGrpSpPr>
          <p:grpSpPr>
            <a:xfrm>
              <a:off x="433518" y="967134"/>
              <a:ext cx="3678877" cy="548616"/>
              <a:chOff x="506251" y="884006"/>
              <a:chExt cx="3678877" cy="548616"/>
            </a:xfrm>
          </p:grpSpPr>
          <p:sp>
            <p:nvSpPr>
              <p:cNvPr id="6" name="Text Box 63"/>
              <p:cNvSpPr txBox="1">
                <a:spLocks noChangeArrowheads="1"/>
              </p:cNvSpPr>
              <p:nvPr/>
            </p:nvSpPr>
            <p:spPr bwMode="auto">
              <a:xfrm>
                <a:off x="617406" y="951066"/>
                <a:ext cx="184731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latinLnBrk="0" hangingPunct="0">
                  <a:defRPr/>
                </a:pPr>
                <a:endParaRPr lang="en-US" altLang="ko-KR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7" name="텍스트 개체 틀 8"/>
              <p:cNvSpPr txBox="1">
                <a:spLocks/>
              </p:cNvSpPr>
              <p:nvPr/>
            </p:nvSpPr>
            <p:spPr>
              <a:xfrm>
                <a:off x="1198444" y="884006"/>
                <a:ext cx="2986684" cy="511781"/>
              </a:xfrm>
              <a:prstGeom prst="rect">
                <a:avLst/>
              </a:prstGeom>
              <a:extLst/>
            </p:spPr>
            <p:txBody>
              <a:bodyPr rtlCol="0" anchor="ctr"/>
              <a:lstStyle>
                <a:lvl1pPr marL="342900" indent="-3429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25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1pPr>
                <a:lvl2pPr marL="742950" indent="-28575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2pPr>
                <a:lvl3pPr marL="1143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3pPr>
                <a:lvl4pPr marL="1600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lang="ko-KR" altLang="en-US" sz="1800" kern="1200" smtClean="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4pPr>
                <a:lvl5pPr marL="20574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»"/>
                  <a:defRPr lang="ko-KR" altLang="en-US" sz="1800" kern="12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  <a:cs typeface="+mn-cs"/>
                  </a:defRPr>
                </a:lvl5pPr>
                <a:lvl6pPr marL="25146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Font typeface="Arial" pitchFamily="34" charset="0"/>
                  <a:buNone/>
                  <a:defRPr/>
                </a:pPr>
                <a:endParaRPr sz="1800" dirty="0">
                  <a:solidFill>
                    <a:prstClr val="black">
                      <a:lumMod val="75000"/>
                      <a:lumOff val="25000"/>
                    </a:prstClr>
                  </a:solidFill>
                </a:endParaRPr>
              </a:p>
            </p:txBody>
          </p:sp>
          <p:pic>
            <p:nvPicPr>
              <p:cNvPr id="8" name="Picture 12" descr="바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6251" y="931071"/>
                <a:ext cx="3561693" cy="5015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" name="Rectangle 14"/>
              <p:cNvSpPr>
                <a:spLocks noChangeArrowheads="1"/>
              </p:cNvSpPr>
              <p:nvPr/>
            </p:nvSpPr>
            <p:spPr bwMode="auto">
              <a:xfrm>
                <a:off x="907393" y="971720"/>
                <a:ext cx="2800511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17961" dir="2700000" algn="ctr" rotWithShape="0">
                  <a:schemeClr val="bg1"/>
                </a:outerShdw>
              </a:effectLst>
            </p:spPr>
            <p:txBody>
              <a:bodyPr wrap="square">
                <a:spAutoFit/>
              </a:bodyPr>
              <a:lstStyle/>
              <a:p>
                <a:pPr>
                  <a:defRPr/>
                </a:pPr>
                <a:r>
                  <a:rPr lang="ko-KR" altLang="en-US" dirty="0" err="1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방문연수</a:t>
                </a:r>
                <a:r>
                  <a:rPr lang="ko-KR" altLang="en-US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신청</a:t>
                </a:r>
                <a:endParaRPr lang="ko-KR" altLang="en-US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541" y="1154170"/>
              <a:ext cx="234950" cy="252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" name="그림 9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2878" y="738682"/>
            <a:ext cx="8207413" cy="3762900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63734" y="4987167"/>
            <a:ext cx="5066557" cy="1261250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422878" y="4501582"/>
            <a:ext cx="8207413" cy="450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- </a:t>
            </a:r>
            <a:r>
              <a:rPr lang="ko-KR" altLang="en-US" dirty="0" smtClean="0"/>
              <a:t>생 </a:t>
            </a:r>
            <a:r>
              <a:rPr lang="ko-KR" altLang="en-US" dirty="0" err="1" smtClean="0"/>
              <a:t>략</a:t>
            </a:r>
            <a:r>
              <a:rPr lang="ko-KR" altLang="en-US" dirty="0" smtClean="0"/>
              <a:t> </a:t>
            </a:r>
            <a:r>
              <a:rPr lang="en-US" altLang="ko-KR" dirty="0" smtClean="0"/>
              <a:t>-</a:t>
            </a:r>
            <a:endParaRPr lang="ko-KR" altLang="en-US" dirty="0"/>
          </a:p>
        </p:txBody>
      </p:sp>
      <p:sp>
        <p:nvSpPr>
          <p:cNvPr id="13" name="직사각형 12"/>
          <p:cNvSpPr/>
          <p:nvPr/>
        </p:nvSpPr>
        <p:spPr>
          <a:xfrm>
            <a:off x="5256365" y="4987167"/>
            <a:ext cx="1624862" cy="653345"/>
          </a:xfrm>
          <a:prstGeom prst="rect">
            <a:avLst/>
          </a:prstGeom>
          <a:noFill/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6116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ctrTitle" idx="4294967295"/>
          </p:nvPr>
        </p:nvSpPr>
        <p:spPr>
          <a:xfrm>
            <a:off x="-152590" y="2573179"/>
            <a:ext cx="4319588" cy="1223963"/>
          </a:xfrm>
        </p:spPr>
        <p:txBody>
          <a:bodyPr>
            <a:normAutofit/>
          </a:bodyPr>
          <a:lstStyle/>
          <a:p>
            <a:pPr algn="ctr"/>
            <a:r>
              <a:rPr lang="ko-KR" altLang="en-US" sz="5400" b="1" dirty="0" smtClean="0">
                <a:ln w="3175"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0066B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감사합니다</a:t>
            </a:r>
            <a:endParaRPr lang="ko-KR" altLang="en-US" sz="6600" b="1" dirty="0">
              <a:ln w="3175">
                <a:solidFill>
                  <a:schemeClr val="bg1">
                    <a:lumMod val="95000"/>
                  </a:schemeClr>
                </a:solidFill>
              </a:ln>
              <a:solidFill>
                <a:srgbClr val="0066B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301926" y="3797142"/>
            <a:ext cx="333003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2000" b="1" dirty="0" smtClean="0">
                <a:ln w="3175">
                  <a:solidFill>
                    <a:schemeClr val="bg1"/>
                  </a:solidFill>
                </a:ln>
                <a:latin typeface="HY헤드라인M" panose="02030600000101010101" pitchFamily="18" charset="-127"/>
                <a:ea typeface="HY헤드라인M" panose="02030600000101010101" pitchFamily="18" charset="-127"/>
                <a:cs typeface="굴림" pitchFamily="50" charset="-127"/>
              </a:rPr>
              <a:t>고객센터</a:t>
            </a:r>
            <a:r>
              <a:rPr kumimoji="1" lang="en-US" altLang="ko-KR" sz="2000" b="1" dirty="0">
                <a:ln w="3175">
                  <a:solidFill>
                    <a:schemeClr val="bg1"/>
                  </a:solidFill>
                </a:ln>
                <a:latin typeface="HY헤드라인M" panose="02030600000101010101" pitchFamily="18" charset="-127"/>
                <a:ea typeface="HY헤드라인M" panose="02030600000101010101" pitchFamily="18" charset="-127"/>
                <a:cs typeface="굴림" pitchFamily="50" charset="-127"/>
              </a:rPr>
              <a:t> </a:t>
            </a:r>
            <a:r>
              <a:rPr kumimoji="1" lang="en-US" altLang="ko-KR" sz="2000" b="1" dirty="0" smtClean="0">
                <a:ln w="3175">
                  <a:solidFill>
                    <a:schemeClr val="bg1"/>
                  </a:solidFill>
                </a:ln>
                <a:latin typeface="HY헤드라인M" panose="02030600000101010101" pitchFamily="18" charset="-127"/>
                <a:ea typeface="HY헤드라인M" panose="02030600000101010101" pitchFamily="18" charset="-127"/>
                <a:cs typeface="굴림" pitchFamily="50" charset="-127"/>
              </a:rPr>
              <a:t>1577-3309</a:t>
            </a:r>
            <a:endParaRPr kumimoji="1" lang="en-US" altLang="ko-KR" sz="2000" b="1" dirty="0">
              <a:ln w="3175">
                <a:solidFill>
                  <a:schemeClr val="bg1"/>
                </a:solidFill>
              </a:ln>
              <a:latin typeface="HY헤드라인M" panose="02030600000101010101" pitchFamily="18" charset="-127"/>
              <a:ea typeface="HY헤드라인M" panose="02030600000101010101" pitchFamily="18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4394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56850</TotalTime>
  <Words>8229</Words>
  <Application>Microsoft Office PowerPoint</Application>
  <PresentationFormat>화면 슬라이드 쇼(4:3)</PresentationFormat>
  <Paragraphs>1681</Paragraphs>
  <Slides>183</Slides>
  <Notes>109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183</vt:i4>
      </vt:variant>
    </vt:vector>
  </HeadingPairs>
  <TitlesOfParts>
    <vt:vector size="196" baseType="lpstr">
      <vt:lpstr>HY견고딕</vt:lpstr>
      <vt:lpstr>HY울릉도M</vt:lpstr>
      <vt:lpstr>함초롬바탕</vt:lpstr>
      <vt:lpstr>바탕</vt:lpstr>
      <vt:lpstr>굴림</vt:lpstr>
      <vt:lpstr>나눔고딕 ExtraBold</vt:lpstr>
      <vt:lpstr>새굴림</vt:lpstr>
      <vt:lpstr>HY강B</vt:lpstr>
      <vt:lpstr>맑은 고딕</vt:lpstr>
      <vt:lpstr>Arial</vt:lpstr>
      <vt:lpstr>HY헤드라인M</vt:lpstr>
      <vt:lpstr>HY중고딕</vt:lpstr>
      <vt:lpstr>1_디자인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감사합니다</vt:lpstr>
    </vt:vector>
  </TitlesOfParts>
  <Company>(주) 예스폼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예스폼 템플릿</dc:title>
  <dc:creator>문서서식 예스폼(www.yesform.com) 김다혜</dc:creator>
  <cp:keywords>www.yesform.com</cp:keywords>
  <dc:description>본 문서의 저작권은 예스폼(yesform)에 있으며
무단 복제 배포시 법적인 제재를 받을 수 있습니다.</dc:description>
  <cp:lastModifiedBy>박다빈</cp:lastModifiedBy>
  <cp:revision>1425</cp:revision>
  <cp:lastPrinted>2019-04-16T02:50:30Z</cp:lastPrinted>
  <dcterms:created xsi:type="dcterms:W3CDTF">2010-02-01T08:03:16Z</dcterms:created>
  <dcterms:modified xsi:type="dcterms:W3CDTF">2020-10-22T05:20:38Z</dcterms:modified>
</cp:coreProperties>
</file>