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3"/>
  </p:notesMasterIdLst>
  <p:sldIdLst>
    <p:sldId id="400" r:id="rId2"/>
    <p:sldId id="401" r:id="rId3"/>
    <p:sldId id="402" r:id="rId4"/>
    <p:sldId id="403" r:id="rId5"/>
    <p:sldId id="404" r:id="rId6"/>
    <p:sldId id="442" r:id="rId7"/>
    <p:sldId id="408" r:id="rId8"/>
    <p:sldId id="409" r:id="rId9"/>
    <p:sldId id="410" r:id="rId10"/>
    <p:sldId id="411" r:id="rId11"/>
    <p:sldId id="412" r:id="rId12"/>
    <p:sldId id="419" r:id="rId13"/>
    <p:sldId id="420" r:id="rId14"/>
    <p:sldId id="421" r:id="rId15"/>
    <p:sldId id="414" r:id="rId16"/>
    <p:sldId id="415" r:id="rId17"/>
    <p:sldId id="416" r:id="rId18"/>
    <p:sldId id="417" r:id="rId19"/>
    <p:sldId id="418" r:id="rId20"/>
    <p:sldId id="413" r:id="rId21"/>
    <p:sldId id="422" r:id="rId22"/>
    <p:sldId id="424" r:id="rId23"/>
    <p:sldId id="423" r:id="rId24"/>
    <p:sldId id="425" r:id="rId25"/>
    <p:sldId id="426" r:id="rId26"/>
    <p:sldId id="427" r:id="rId27"/>
    <p:sldId id="428" r:id="rId28"/>
    <p:sldId id="429" r:id="rId29"/>
    <p:sldId id="430" r:id="rId30"/>
    <p:sldId id="431" r:id="rId31"/>
    <p:sldId id="432" r:id="rId32"/>
    <p:sldId id="433" r:id="rId33"/>
    <p:sldId id="434" r:id="rId34"/>
    <p:sldId id="435" r:id="rId35"/>
    <p:sldId id="436" r:id="rId36"/>
    <p:sldId id="437" r:id="rId37"/>
    <p:sldId id="438" r:id="rId38"/>
    <p:sldId id="439" r:id="rId39"/>
    <p:sldId id="396" r:id="rId40"/>
    <p:sldId id="440" r:id="rId41"/>
    <p:sldId id="441" r:id="rId42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777" userDrawn="1">
          <p15:clr>
            <a:srgbClr val="A4A3A4"/>
          </p15:clr>
        </p15:guide>
        <p15:guide id="2" pos="7605" userDrawn="1">
          <p15:clr>
            <a:srgbClr val="A4A3A4"/>
          </p15:clr>
        </p15:guide>
        <p15:guide id="3" pos="166" userDrawn="1">
          <p15:clr>
            <a:srgbClr val="A4A3A4"/>
          </p15:clr>
        </p15:guide>
        <p15:guide id="5" orient="horz" pos="1049" userDrawn="1">
          <p15:clr>
            <a:srgbClr val="A4A3A4"/>
          </p15:clr>
        </p15:guide>
        <p15:guide id="8" orient="horz" pos="1253" userDrawn="1">
          <p15:clr>
            <a:srgbClr val="A4A3A4"/>
          </p15:clr>
        </p15:guide>
        <p15:guide id="9" pos="57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368AA"/>
    <a:srgbClr val="E6D3E6"/>
    <a:srgbClr val="C6EAFA"/>
    <a:srgbClr val="FEEFD2"/>
    <a:srgbClr val="2389E5"/>
    <a:srgbClr val="A0C33E"/>
    <a:srgbClr val="FDB933"/>
    <a:srgbClr val="FF9900"/>
    <a:srgbClr val="FDB931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3772" autoAdjust="0"/>
    <p:restoredTop sz="89114" autoAdjust="0"/>
  </p:normalViewPr>
  <p:slideViewPr>
    <p:cSldViewPr snapToGrid="0">
      <p:cViewPr varScale="1">
        <p:scale>
          <a:sx n="64" d="100"/>
          <a:sy n="64" d="100"/>
        </p:scale>
        <p:origin x="412" y="52"/>
      </p:cViewPr>
      <p:guideLst>
        <p:guide orient="horz" pos="777"/>
        <p:guide pos="7605"/>
        <p:guide pos="166"/>
        <p:guide orient="horz" pos="1049"/>
        <p:guide orient="horz" pos="1253"/>
        <p:guide pos="574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B344902-71FE-4AC2-8D3E-D398DE092722}" type="datetimeFigureOut">
              <a:rPr lang="ko-KR" altLang="en-US" smtClean="0"/>
              <a:t>2022-09-18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B9BB00B-BC1E-40B9-A602-84DE4F02882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88187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B9BB00B-BC1E-40B9-A602-84DE4F028824}" type="slidenum">
              <a:rPr lang="ko-KR" altLang="en-US" smtClean="0"/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621703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B9BB00B-BC1E-40B9-A602-84DE4F028824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016355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B9BB00B-BC1E-40B9-A602-84DE4F028824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124034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B9BB00B-BC1E-40B9-A602-84DE4F028824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778309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B9BB00B-BC1E-40B9-A602-84DE4F028824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2023850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B9BB00B-BC1E-40B9-A602-84DE4F028824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3401422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B9BB00B-BC1E-40B9-A602-84DE4F028824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5712100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B9BB00B-BC1E-40B9-A602-84DE4F028824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8046066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B9BB00B-BC1E-40B9-A602-84DE4F028824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0800491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B9BB00B-BC1E-40B9-A602-84DE4F028824}" type="slidenum">
              <a:rPr lang="ko-KR" altLang="en-US" smtClean="0"/>
              <a:t>20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578636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69716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639829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462341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21963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2022-09-18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234699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302725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2022-09-18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45682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196060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164931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105130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6825D-2B69-4989-8861-A6901ABADB6C}" type="datetimeFigureOut">
              <a:rPr lang="ko-KR" altLang="en-US" smtClean="0"/>
              <a:t>2022-09-18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639568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66825D-2B69-4989-8861-A6901ABADB6C}" type="datetimeFigureOut">
              <a:rPr lang="ko-KR" altLang="en-US" smtClean="0"/>
              <a:t>2022-09-18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6B6DB3-44B8-41C4-A846-21F6C617223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867432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20.xml"/><Relationship Id="rId2" Type="http://schemas.openxmlformats.org/officeDocument/2006/relationships/slide" Target="slide3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hyperlink" Target="http://m.site.naver.com/109Q4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8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0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6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iricanvas.com/" TargetMode="External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2.png"/><Relationship Id="rId4" Type="http://schemas.openxmlformats.org/officeDocument/2006/relationships/image" Target="../media/image61.pn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youtube.com/watch?v=EjdbDoUsP_8" TargetMode="External"/><Relationship Id="rId3" Type="http://schemas.openxmlformats.org/officeDocument/2006/relationships/image" Target="../media/image65.png"/><Relationship Id="rId7" Type="http://schemas.openxmlformats.org/officeDocument/2006/relationships/image" Target="../media/image67.png"/><Relationship Id="rId2" Type="http://schemas.openxmlformats.org/officeDocument/2006/relationships/hyperlink" Target="https://www.youtube.com/watch?v=jbstGSxjASU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youtube.com/watch?v=vJvDvK1WqgM" TargetMode="External"/><Relationship Id="rId5" Type="http://schemas.openxmlformats.org/officeDocument/2006/relationships/image" Target="../media/image66.png"/><Relationship Id="rId4" Type="http://schemas.openxmlformats.org/officeDocument/2006/relationships/hyperlink" Target="https://www.youtube.com/watch?v=EEvBV8mBG9o" TargetMode="External"/><Relationship Id="rId9" Type="http://schemas.openxmlformats.org/officeDocument/2006/relationships/image" Target="../media/image68.png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youtube.com/watch?v=xsUr9L8Ozdc" TargetMode="External"/><Relationship Id="rId3" Type="http://schemas.openxmlformats.org/officeDocument/2006/relationships/image" Target="../media/image69.png"/><Relationship Id="rId7" Type="http://schemas.openxmlformats.org/officeDocument/2006/relationships/image" Target="../media/image71.png"/><Relationship Id="rId2" Type="http://schemas.openxmlformats.org/officeDocument/2006/relationships/hyperlink" Target="https://www.youtube.com/watch?v=cEytJH8I1Vw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youtube.com/watch?v=WPTw6FfJ5pQ" TargetMode="External"/><Relationship Id="rId5" Type="http://schemas.openxmlformats.org/officeDocument/2006/relationships/image" Target="../media/image70.png"/><Relationship Id="rId4" Type="http://schemas.openxmlformats.org/officeDocument/2006/relationships/hyperlink" Target="https://www.youtube.com/watch?v=BSg7VpBq164" TargetMode="External"/><Relationship Id="rId9" Type="http://schemas.openxmlformats.org/officeDocument/2006/relationships/image" Target="../media/image72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hyperlink" Target="https://www.youtube.com/watch?v=Lumv-ioARP8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EA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E5CF860B-9083-055F-2785-B174B30BDD0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364"/>
          <a:stretch/>
        </p:blipFill>
        <p:spPr>
          <a:xfrm>
            <a:off x="5944787" y="551621"/>
            <a:ext cx="6247213" cy="5754757"/>
          </a:xfrm>
          <a:prstGeom prst="rect">
            <a:avLst/>
          </a:prstGeom>
        </p:spPr>
      </p:pic>
      <p:sp>
        <p:nvSpPr>
          <p:cNvPr id="2" name="사각형: 둥근 모서리 1">
            <a:extLst>
              <a:ext uri="{FF2B5EF4-FFF2-40B4-BE49-F238E27FC236}">
                <a16:creationId xmlns:a16="http://schemas.microsoft.com/office/drawing/2014/main" id="{323747C2-7DBE-69E8-2A6B-A87A160FD774}"/>
              </a:ext>
            </a:extLst>
          </p:cNvPr>
          <p:cNvSpPr/>
          <p:nvPr/>
        </p:nvSpPr>
        <p:spPr>
          <a:xfrm>
            <a:off x="546651" y="1895652"/>
            <a:ext cx="1444625" cy="1404140"/>
          </a:xfrm>
          <a:prstGeom prst="roundRect">
            <a:avLst/>
          </a:prstGeom>
          <a:solidFill>
            <a:srgbClr val="B368AA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73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7</a:t>
            </a:r>
            <a:endParaRPr kumimoji="0" lang="ko-KR" altLang="en-US" sz="73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F821538-108C-EB3D-B416-FEC3555895D5}"/>
              </a:ext>
            </a:extLst>
          </p:cNvPr>
          <p:cNvSpPr txBox="1"/>
          <p:nvPr/>
        </p:nvSpPr>
        <p:spPr>
          <a:xfrm>
            <a:off x="2123725" y="1766099"/>
            <a:ext cx="5314275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6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함께 살아가는 </a:t>
            </a:r>
            <a:endParaRPr kumimoji="0" lang="en-US" altLang="ko-KR" sz="6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6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소중한 생물</a:t>
            </a:r>
          </a:p>
        </p:txBody>
      </p:sp>
      <p:sp>
        <p:nvSpPr>
          <p:cNvPr id="5" name="사각형: 둥근 모서리 4">
            <a:extLst>
              <a:ext uri="{FF2B5EF4-FFF2-40B4-BE49-F238E27FC236}">
                <a16:creationId xmlns:a16="http://schemas.microsoft.com/office/drawing/2014/main" id="{7E454E2A-1508-7A4A-0A27-45FA4474ADE0}"/>
              </a:ext>
            </a:extLst>
          </p:cNvPr>
          <p:cNvSpPr/>
          <p:nvPr/>
        </p:nvSpPr>
        <p:spPr>
          <a:xfrm>
            <a:off x="2306853" y="4197212"/>
            <a:ext cx="3055505" cy="539015"/>
          </a:xfrm>
          <a:prstGeom prst="roundRect">
            <a:avLst/>
          </a:prstGeom>
          <a:solidFill>
            <a:srgbClr val="00B0F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200" b="1" dirty="0">
                <a:latin typeface="+mn-ea"/>
              </a:rPr>
              <a:t>교수학습자료</a:t>
            </a:r>
          </a:p>
        </p:txBody>
      </p:sp>
    </p:spTree>
    <p:extLst>
      <p:ext uri="{BB962C8B-B14F-4D97-AF65-F5344CB8AC3E}">
        <p14:creationId xmlns:p14="http://schemas.microsoft.com/office/powerpoint/2010/main" val="39175294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2CBE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사각형: 둥근 모서리 4">
            <a:extLst>
              <a:ext uri="{FF2B5EF4-FFF2-40B4-BE49-F238E27FC236}">
                <a16:creationId xmlns:a16="http://schemas.microsoft.com/office/drawing/2014/main" id="{93EC6E37-FD4E-419E-9ECC-185B1D4E6A69}"/>
              </a:ext>
            </a:extLst>
          </p:cNvPr>
          <p:cNvSpPr/>
          <p:nvPr/>
        </p:nvSpPr>
        <p:spPr>
          <a:xfrm>
            <a:off x="263525" y="782469"/>
            <a:ext cx="2095500" cy="2781300"/>
          </a:xfrm>
          <a:prstGeom prst="roundRect">
            <a:avLst/>
          </a:prstGeom>
          <a:solidFill>
            <a:srgbClr val="B368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3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7</a:t>
            </a:r>
            <a:endParaRPr kumimoji="0" lang="ko-KR" altLang="en-US" sz="9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</p:txBody>
      </p:sp>
      <p:sp>
        <p:nvSpPr>
          <p:cNvPr id="6" name="사각형: 둥근 모서리 5">
            <a:extLst>
              <a:ext uri="{FF2B5EF4-FFF2-40B4-BE49-F238E27FC236}">
                <a16:creationId xmlns:a16="http://schemas.microsoft.com/office/drawing/2014/main" id="{8DF1D494-7313-464C-A7BF-713501145C1E}"/>
              </a:ext>
            </a:extLst>
          </p:cNvPr>
          <p:cNvSpPr/>
          <p:nvPr/>
        </p:nvSpPr>
        <p:spPr>
          <a:xfrm>
            <a:off x="471487" y="2905125"/>
            <a:ext cx="1679575" cy="52387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dist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헤드라인M" panose="02030600000101010101" pitchFamily="18" charset="-127"/>
                <a:ea typeface="HY헤드라인M" panose="02030600000101010101" pitchFamily="18" charset="-127"/>
                <a:cs typeface="+mn-cs"/>
              </a:rPr>
              <a:t>생물다양성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9C0E33E-0E37-4D02-9A8F-341845CE7817}"/>
              </a:ext>
            </a:extLst>
          </p:cNvPr>
          <p:cNvSpPr txBox="1"/>
          <p:nvPr/>
        </p:nvSpPr>
        <p:spPr>
          <a:xfrm>
            <a:off x="2650499" y="782469"/>
            <a:ext cx="5314275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6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함께 살아가는 </a:t>
            </a:r>
            <a:endParaRPr kumimoji="0" lang="en-US" altLang="ko-KR" sz="6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6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소중한 생물</a:t>
            </a:r>
          </a:p>
        </p:txBody>
      </p:sp>
      <p:sp>
        <p:nvSpPr>
          <p:cNvPr id="8" name="TextBox 7">
            <a:hlinkClick r:id="rId2" action="ppaction://hlinksldjump"/>
            <a:extLst>
              <a:ext uri="{FF2B5EF4-FFF2-40B4-BE49-F238E27FC236}">
                <a16:creationId xmlns:a16="http://schemas.microsoft.com/office/drawing/2014/main" id="{1730DBEE-C173-4F00-BA1C-9F4E5AFD06A4}"/>
              </a:ext>
            </a:extLst>
          </p:cNvPr>
          <p:cNvSpPr txBox="1"/>
          <p:nvPr/>
        </p:nvSpPr>
        <p:spPr>
          <a:xfrm>
            <a:off x="2650499" y="3993642"/>
            <a:ext cx="726352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ko-KR" alt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B368AA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생물다양성을 소개합니다</a:t>
            </a:r>
            <a:endParaRPr kumimoji="0" lang="en-US" altLang="ko-KR" sz="4400" b="1" i="0" u="none" strike="noStrike" kern="1200" cap="none" spc="0" normalizeH="0" baseline="0" noProof="0" dirty="0">
              <a:ln>
                <a:noFill/>
              </a:ln>
              <a:solidFill>
                <a:srgbClr val="B368AA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9" name="TextBox 8">
            <a:hlinkClick r:id="rId3" action="ppaction://hlinksldjump"/>
            <a:extLst>
              <a:ext uri="{FF2B5EF4-FFF2-40B4-BE49-F238E27FC236}">
                <a16:creationId xmlns:a16="http://schemas.microsoft.com/office/drawing/2014/main" id="{B29DC6DC-6BE2-46BF-A5DF-7C6E1B4DF115}"/>
              </a:ext>
            </a:extLst>
          </p:cNvPr>
          <p:cNvSpPr txBox="1"/>
          <p:nvPr/>
        </p:nvSpPr>
        <p:spPr>
          <a:xfrm>
            <a:off x="2650499" y="4919151"/>
            <a:ext cx="613501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4400" b="1" i="0" u="none" strike="noStrike" kern="1200" cap="none" spc="0" normalizeH="0" baseline="0" noProof="0" dirty="0">
                <a:ln>
                  <a:noFill/>
                </a:ln>
                <a:solidFill>
                  <a:srgbClr val="B368AA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2. </a:t>
            </a:r>
            <a:r>
              <a:rPr kumimoji="0" lang="ko-KR" alt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B368AA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생물다양성을 지켜요</a:t>
            </a:r>
          </a:p>
        </p:txBody>
      </p:sp>
    </p:spTree>
    <p:extLst>
      <p:ext uri="{BB962C8B-B14F-4D97-AF65-F5344CB8AC3E}">
        <p14:creationId xmlns:p14="http://schemas.microsoft.com/office/powerpoint/2010/main" val="31504444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6D3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사각형: 둥근 모서리 4">
            <a:extLst>
              <a:ext uri="{FF2B5EF4-FFF2-40B4-BE49-F238E27FC236}">
                <a16:creationId xmlns:a16="http://schemas.microsoft.com/office/drawing/2014/main" id="{93EC6E37-FD4E-419E-9ECC-185B1D4E6A69}"/>
              </a:ext>
            </a:extLst>
          </p:cNvPr>
          <p:cNvSpPr/>
          <p:nvPr/>
        </p:nvSpPr>
        <p:spPr>
          <a:xfrm>
            <a:off x="263525" y="782469"/>
            <a:ext cx="2095500" cy="2781300"/>
          </a:xfrm>
          <a:prstGeom prst="roundRect">
            <a:avLst/>
          </a:prstGeom>
          <a:solidFill>
            <a:srgbClr val="B368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3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7</a:t>
            </a:r>
            <a:endParaRPr kumimoji="0" lang="ko-KR" altLang="en-US" sz="9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</p:txBody>
      </p:sp>
      <p:sp>
        <p:nvSpPr>
          <p:cNvPr id="6" name="사각형: 둥근 모서리 5">
            <a:extLst>
              <a:ext uri="{FF2B5EF4-FFF2-40B4-BE49-F238E27FC236}">
                <a16:creationId xmlns:a16="http://schemas.microsoft.com/office/drawing/2014/main" id="{8DF1D494-7313-464C-A7BF-713501145C1E}"/>
              </a:ext>
            </a:extLst>
          </p:cNvPr>
          <p:cNvSpPr/>
          <p:nvPr/>
        </p:nvSpPr>
        <p:spPr>
          <a:xfrm>
            <a:off x="471487" y="2905125"/>
            <a:ext cx="1679575" cy="52387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헤드라인M" panose="02030600000101010101" pitchFamily="18" charset="-127"/>
                <a:ea typeface="HY헤드라인M" panose="02030600000101010101" pitchFamily="18" charset="-127"/>
                <a:cs typeface="+mn-cs"/>
              </a:rPr>
              <a:t>생물다양성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9C0E33E-0E37-4D02-9A8F-341845CE7817}"/>
              </a:ext>
            </a:extLst>
          </p:cNvPr>
          <p:cNvSpPr txBox="1"/>
          <p:nvPr/>
        </p:nvSpPr>
        <p:spPr>
          <a:xfrm>
            <a:off x="2680316" y="782469"/>
            <a:ext cx="5314275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6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함께 살아가는 </a:t>
            </a:r>
            <a:endParaRPr kumimoji="0" lang="en-US" altLang="ko-KR" sz="6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6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소중한 생물</a:t>
            </a: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691F8906-73A7-87BE-4828-23753EFAEA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55910" y="3912111"/>
            <a:ext cx="7588453" cy="17526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7770660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B368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334570" cy="526334"/>
          </a:xfrm>
          <a:prstGeom prst="roundRect">
            <a:avLst/>
          </a:prstGeom>
          <a:solidFill>
            <a:srgbClr val="B368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108</a:t>
            </a:r>
            <a:r>
              <a:rPr kumimoji="0" lang="ko-KR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495713" y="136100"/>
            <a:ext cx="27142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생각해 볼까요</a:t>
            </a:r>
            <a:r>
              <a:rPr kumimoji="0" lang="en-US" altLang="ko-KR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?</a:t>
            </a:r>
            <a:endParaRPr kumimoji="0" lang="ko-KR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887141" y="85959"/>
            <a:ext cx="3304860" cy="716892"/>
            <a:chOff x="8887141" y="85959"/>
            <a:chExt cx="3304860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8887141" y="85959"/>
              <a:ext cx="3304859" cy="369332"/>
              <a:chOff x="8887141" y="85959"/>
              <a:chExt cx="3304859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222917" y="85959"/>
                <a:ext cx="296908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ko-KR" alt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rPr>
                  <a:t>함께 살아가는 소중한 생물</a:t>
                </a:r>
                <a:endParaRPr kumimoji="0" lang="en-US" altLang="ko-KR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8887141" y="115674"/>
                <a:ext cx="410288" cy="260788"/>
              </a:xfrm>
              <a:prstGeom prst="roundRect">
                <a:avLst/>
              </a:prstGeom>
              <a:solidFill>
                <a:srgbClr val="B368A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HY견고딕" panose="02030600000101010101" pitchFamily="18" charset="-127"/>
                    <a:ea typeface="HY견고딕" panose="02030600000101010101" pitchFamily="18" charset="-127"/>
                    <a:cs typeface="+mn-cs"/>
                  </a:rPr>
                  <a:t>7</a:t>
                </a: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HY견고딕" panose="02030600000101010101" pitchFamily="18" charset="-127"/>
                  <a:ea typeface="HY견고딕" panose="02030600000101010101" pitchFamily="18" charset="-127"/>
                  <a:cs typeface="+mn-cs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047285" y="433519"/>
              <a:ext cx="31447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B368AA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1. </a:t>
              </a:r>
              <a:r>
                <a:rPr kumimoji="0" lang="ko-KR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B368AA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생물다양성을 소개합니다</a:t>
              </a:r>
            </a:p>
          </p:txBody>
        </p:sp>
      </p:grpSp>
      <p:pic>
        <p:nvPicPr>
          <p:cNvPr id="7" name="그림 6">
            <a:extLst>
              <a:ext uri="{FF2B5EF4-FFF2-40B4-BE49-F238E27FC236}">
                <a16:creationId xmlns:a16="http://schemas.microsoft.com/office/drawing/2014/main" id="{01920317-C1EE-F0EA-CF20-22D27F5C25F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746" b="5246"/>
          <a:stretch/>
        </p:blipFill>
        <p:spPr>
          <a:xfrm>
            <a:off x="2022980" y="1264047"/>
            <a:ext cx="7998098" cy="55470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28023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B368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334570" cy="526334"/>
          </a:xfrm>
          <a:prstGeom prst="roundRect">
            <a:avLst/>
          </a:prstGeom>
          <a:solidFill>
            <a:srgbClr val="B368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108</a:t>
            </a:r>
            <a:r>
              <a:rPr kumimoji="0" lang="ko-KR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495713" y="136100"/>
            <a:ext cx="27142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생각해 볼까요</a:t>
            </a:r>
            <a:r>
              <a:rPr kumimoji="0" lang="en-US" altLang="ko-KR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?</a:t>
            </a:r>
            <a:endParaRPr kumimoji="0" lang="ko-KR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887141" y="85959"/>
            <a:ext cx="3304860" cy="716892"/>
            <a:chOff x="8887141" y="85959"/>
            <a:chExt cx="3304860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8887141" y="85959"/>
              <a:ext cx="3304859" cy="369332"/>
              <a:chOff x="8887141" y="85959"/>
              <a:chExt cx="3304859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222917" y="85959"/>
                <a:ext cx="296908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ko-KR" alt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rPr>
                  <a:t>함께 살아가는 소중한 생물</a:t>
                </a:r>
                <a:endParaRPr kumimoji="0" lang="en-US" altLang="ko-KR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8887141" y="115674"/>
                <a:ext cx="410288" cy="260788"/>
              </a:xfrm>
              <a:prstGeom prst="roundRect">
                <a:avLst/>
              </a:prstGeom>
              <a:solidFill>
                <a:srgbClr val="B368A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HY견고딕" panose="02030600000101010101" pitchFamily="18" charset="-127"/>
                    <a:ea typeface="HY견고딕" panose="02030600000101010101" pitchFamily="18" charset="-127"/>
                    <a:cs typeface="+mn-cs"/>
                  </a:rPr>
                  <a:t>7</a:t>
                </a: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HY견고딕" panose="02030600000101010101" pitchFamily="18" charset="-127"/>
                  <a:ea typeface="HY견고딕" panose="02030600000101010101" pitchFamily="18" charset="-127"/>
                  <a:cs typeface="+mn-cs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047285" y="433519"/>
              <a:ext cx="31447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B368AA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1. </a:t>
              </a:r>
              <a:r>
                <a:rPr kumimoji="0" lang="ko-KR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B368AA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생물다양성을 소개합니다</a:t>
              </a:r>
            </a:p>
          </p:txBody>
        </p:sp>
      </p:grpSp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DE92081C-2B4D-4456-C52F-951DBDA3B226}"/>
              </a:ext>
            </a:extLst>
          </p:cNvPr>
          <p:cNvSpPr/>
          <p:nvPr/>
        </p:nvSpPr>
        <p:spPr>
          <a:xfrm>
            <a:off x="1019466" y="2162357"/>
            <a:ext cx="9628674" cy="1514294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368A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3600" b="1" i="0" u="none" strike="noStrike" kern="1200" cap="none" spc="0" normalizeH="0" baseline="0" noProof="0" dirty="0">
              <a:ln>
                <a:noFill/>
              </a:ln>
              <a:solidFill>
                <a:srgbClr val="2389E5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5AE1194-36C8-A780-A2E3-E9CEBEAF3DF2}"/>
              </a:ext>
            </a:extLst>
          </p:cNvPr>
          <p:cNvSpPr txBox="1"/>
          <p:nvPr/>
        </p:nvSpPr>
        <p:spPr>
          <a:xfrm>
            <a:off x="1319779" y="2342795"/>
            <a:ext cx="9199498" cy="12159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marR="0" lvl="0" indent="-457200" algn="just" defTabSz="914400" rtl="0" eaLnBrk="1" fontAlgn="auto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ko-KR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2389E5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기후위기 때문에 꿀벌이 죽었다</a:t>
            </a:r>
            <a:r>
              <a:rPr kumimoji="0" lang="en-US" altLang="ko-KR" sz="3200" b="1" i="0" u="none" strike="noStrike" kern="1200" cap="none" spc="0" normalizeH="0" baseline="0" noProof="0" dirty="0">
                <a:ln>
                  <a:noFill/>
                </a:ln>
                <a:solidFill>
                  <a:srgbClr val="2389E5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</a:t>
            </a:r>
          </a:p>
          <a:p>
            <a:pPr marL="457200" marR="0" lvl="0" indent="-457200" algn="just" defTabSz="914400" rtl="0" eaLnBrk="1" fontAlgn="auto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ko-KR" altLang="en-US" sz="3200" b="1" i="0" u="none" strike="noStrike" kern="1200" cap="none" spc="0" normalizeH="0" baseline="0" noProof="0" dirty="0" err="1">
                <a:ln>
                  <a:noFill/>
                </a:ln>
                <a:solidFill>
                  <a:srgbClr val="2389E5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장수말벌이</a:t>
            </a:r>
            <a:r>
              <a:rPr kumimoji="0" lang="ko-KR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2389E5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 꿀벌통을 공격했다</a:t>
            </a:r>
            <a:r>
              <a:rPr kumimoji="0" lang="en-US" altLang="ko-KR" sz="3200" b="1" i="0" u="none" strike="noStrike" kern="1200" cap="none" spc="0" normalizeH="0" baseline="0" noProof="0" dirty="0">
                <a:ln>
                  <a:noFill/>
                </a:ln>
                <a:solidFill>
                  <a:srgbClr val="2389E5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 </a:t>
            </a:r>
            <a:r>
              <a:rPr kumimoji="0" lang="ko-KR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2389E5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등</a:t>
            </a:r>
            <a:endParaRPr kumimoji="0" lang="ko-KR" alt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/>
          <a:srcRect r="10144"/>
          <a:stretch/>
        </p:blipFill>
        <p:spPr>
          <a:xfrm>
            <a:off x="619125" y="1411147"/>
            <a:ext cx="9058275" cy="551184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125" y="4096646"/>
            <a:ext cx="7913830" cy="576896"/>
          </a:xfrm>
          <a:prstGeom prst="rect">
            <a:avLst/>
          </a:prstGeom>
        </p:spPr>
      </p:pic>
      <p:sp>
        <p:nvSpPr>
          <p:cNvPr id="18" name="사각형: 둥근 모서리 3">
            <a:extLst>
              <a:ext uri="{FF2B5EF4-FFF2-40B4-BE49-F238E27FC236}">
                <a16:creationId xmlns:a16="http://schemas.microsoft.com/office/drawing/2014/main" id="{DE92081C-2B4D-4456-C52F-951DBDA3B226}"/>
              </a:ext>
            </a:extLst>
          </p:cNvPr>
          <p:cNvSpPr/>
          <p:nvPr/>
        </p:nvSpPr>
        <p:spPr>
          <a:xfrm>
            <a:off x="1019466" y="4901948"/>
            <a:ext cx="9628674" cy="1404612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368A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3600" b="1" i="0" u="none" strike="noStrike" kern="1200" cap="none" spc="0" normalizeH="0" baseline="0" noProof="0" dirty="0">
              <a:ln>
                <a:noFill/>
              </a:ln>
              <a:solidFill>
                <a:srgbClr val="2389E5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C5AE1194-36C8-A780-A2E3-E9CEBEAF3DF2}"/>
              </a:ext>
            </a:extLst>
          </p:cNvPr>
          <p:cNvSpPr txBox="1"/>
          <p:nvPr/>
        </p:nvSpPr>
        <p:spPr>
          <a:xfrm>
            <a:off x="1319779" y="5004089"/>
            <a:ext cx="9199498" cy="12159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marR="0" lvl="0" indent="-457200" algn="just" defTabSz="914400" rtl="0" eaLnBrk="1" fontAlgn="auto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ko-KR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2389E5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벌꿀을 못 먹는다</a:t>
            </a:r>
            <a:r>
              <a:rPr kumimoji="0" lang="en-US" altLang="ko-KR" sz="3200" b="1" i="0" u="none" strike="noStrike" kern="1200" cap="none" spc="0" normalizeH="0" baseline="0" noProof="0" dirty="0">
                <a:ln>
                  <a:noFill/>
                </a:ln>
                <a:solidFill>
                  <a:srgbClr val="2389E5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</a:t>
            </a:r>
          </a:p>
          <a:p>
            <a:pPr marL="457200" marR="0" lvl="0" indent="-457200" algn="just" defTabSz="914400" rtl="0" eaLnBrk="1" fontAlgn="auto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ko-KR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2389E5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암술과 수술이 서로 수분을 못한다</a:t>
            </a:r>
            <a:r>
              <a:rPr kumimoji="0" lang="en-US" altLang="ko-KR" sz="3200" b="1" i="0" u="none" strike="noStrike" kern="1200" cap="none" spc="0" normalizeH="0" baseline="0" noProof="0" dirty="0">
                <a:ln>
                  <a:noFill/>
                </a:ln>
                <a:solidFill>
                  <a:srgbClr val="2389E5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 </a:t>
            </a:r>
            <a:r>
              <a:rPr kumimoji="0" lang="ko-KR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2389E5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등</a:t>
            </a:r>
            <a:endParaRPr kumimoji="0" lang="ko-KR" alt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172720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build="p"/>
      <p:bldP spid="19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B368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334570" cy="526334"/>
          </a:xfrm>
          <a:prstGeom prst="roundRect">
            <a:avLst/>
          </a:prstGeom>
          <a:solidFill>
            <a:srgbClr val="B368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109</a:t>
            </a:r>
            <a:r>
              <a:rPr kumimoji="0" lang="ko-KR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495713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알아볼까요</a:t>
            </a:r>
            <a:r>
              <a:rPr kumimoji="0" lang="en-US" altLang="ko-KR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?</a:t>
            </a:r>
            <a:endParaRPr kumimoji="0" lang="ko-KR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887141" y="85959"/>
            <a:ext cx="3304860" cy="716892"/>
            <a:chOff x="8887141" y="85959"/>
            <a:chExt cx="3304860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8887141" y="85959"/>
              <a:ext cx="3304859" cy="369332"/>
              <a:chOff x="8887141" y="85959"/>
              <a:chExt cx="3304859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222917" y="85959"/>
                <a:ext cx="296908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ko-KR" alt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rPr>
                  <a:t>함께 살아가는 소중한 생물</a:t>
                </a:r>
                <a:endParaRPr kumimoji="0" lang="en-US" altLang="ko-KR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8887141" y="115674"/>
                <a:ext cx="410288" cy="260788"/>
              </a:xfrm>
              <a:prstGeom prst="roundRect">
                <a:avLst/>
              </a:prstGeom>
              <a:solidFill>
                <a:srgbClr val="B368A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HY견고딕" panose="02030600000101010101" pitchFamily="18" charset="-127"/>
                    <a:ea typeface="HY견고딕" panose="02030600000101010101" pitchFamily="18" charset="-127"/>
                    <a:cs typeface="+mn-cs"/>
                  </a:rPr>
                  <a:t>7</a:t>
                </a: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HY견고딕" panose="02030600000101010101" pitchFamily="18" charset="-127"/>
                  <a:ea typeface="HY견고딕" panose="02030600000101010101" pitchFamily="18" charset="-127"/>
                  <a:cs typeface="+mn-cs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047285" y="433519"/>
              <a:ext cx="31447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B368AA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1. </a:t>
              </a:r>
              <a:r>
                <a:rPr kumimoji="0" lang="ko-KR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B368AA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생물다양성을 소개합니다</a:t>
              </a:r>
            </a:p>
          </p:txBody>
        </p:sp>
      </p:grp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5762" y="1114180"/>
            <a:ext cx="10429875" cy="590550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2338" y="1881850"/>
            <a:ext cx="10326755" cy="4747550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E1BEAA09-58EC-F26D-6420-893E98E5FC37}"/>
              </a:ext>
            </a:extLst>
          </p:cNvPr>
          <p:cNvSpPr txBox="1"/>
          <p:nvPr/>
        </p:nvSpPr>
        <p:spPr>
          <a:xfrm>
            <a:off x="4553339" y="3655437"/>
            <a:ext cx="7184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200" b="1" spc="-300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㉣</a:t>
            </a:r>
            <a:endParaRPr lang="ko-KR" altLang="en-US" sz="3200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9DEA4EB5-50B7-FB96-D3AA-08F70FA13ADA}"/>
              </a:ext>
            </a:extLst>
          </p:cNvPr>
          <p:cNvSpPr txBox="1"/>
          <p:nvPr/>
        </p:nvSpPr>
        <p:spPr>
          <a:xfrm>
            <a:off x="7294967" y="3655437"/>
            <a:ext cx="5240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cs typeface="함초롬돋움" panose="020B0604000101010101" pitchFamily="50" charset="-127"/>
              </a:rPr>
              <a:t>㉠</a:t>
            </a:r>
            <a:endParaRPr lang="ko-KR" altLang="en-US" sz="3200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3E471D36-109C-BFB2-97E1-923BBA6F1DFB}"/>
              </a:ext>
            </a:extLst>
          </p:cNvPr>
          <p:cNvSpPr txBox="1"/>
          <p:nvPr/>
        </p:nvSpPr>
        <p:spPr>
          <a:xfrm>
            <a:off x="9842224" y="3655437"/>
            <a:ext cx="49632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cs typeface="함초롬돋움" panose="020B0604000101010101" pitchFamily="50" charset="-127"/>
              </a:rPr>
              <a:t>㉢</a:t>
            </a:r>
            <a:r>
              <a:rPr lang="ko-KR" altLang="en-US" sz="2800" b="1" dirty="0">
                <a:solidFill>
                  <a:srgbClr val="2389E5"/>
                </a:solidFill>
                <a:latin typeface="맑은 고딕" panose="020B0503020000020004" pitchFamily="50" charset="-127"/>
                <a:cs typeface="함초롬돋움" panose="020B0604000101010101" pitchFamily="50" charset="-127"/>
              </a:rPr>
              <a:t> </a:t>
            </a:r>
            <a:endParaRPr lang="ko-KR" altLang="en-US" sz="28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623272AC-3C08-2A7E-42FB-433F056BE0AF}"/>
              </a:ext>
            </a:extLst>
          </p:cNvPr>
          <p:cNvSpPr txBox="1"/>
          <p:nvPr/>
        </p:nvSpPr>
        <p:spPr>
          <a:xfrm>
            <a:off x="9869620" y="6031532"/>
            <a:ext cx="49668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cs typeface="함초롬돋움" panose="020B0604000101010101" pitchFamily="50" charset="-127"/>
              </a:rPr>
              <a:t>㉡</a:t>
            </a:r>
            <a:endParaRPr lang="ko-KR" altLang="en-US" sz="3200" dirty="0"/>
          </a:p>
        </p:txBody>
      </p:sp>
    </p:spTree>
    <p:extLst>
      <p:ext uri="{BB962C8B-B14F-4D97-AF65-F5344CB8AC3E}">
        <p14:creationId xmlns:p14="http://schemas.microsoft.com/office/powerpoint/2010/main" val="29761147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4" grpId="0"/>
      <p:bldP spid="25" grpId="0"/>
      <p:bldP spid="2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B368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334570" cy="526334"/>
          </a:xfrm>
          <a:prstGeom prst="roundRect">
            <a:avLst/>
          </a:prstGeom>
          <a:solidFill>
            <a:srgbClr val="B368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109</a:t>
            </a:r>
            <a:r>
              <a:rPr kumimoji="0" lang="ko-KR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495713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알아볼까요</a:t>
            </a:r>
            <a:r>
              <a:rPr kumimoji="0" lang="en-US" altLang="ko-KR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?</a:t>
            </a:r>
            <a:endParaRPr kumimoji="0" lang="ko-KR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887141" y="85959"/>
            <a:ext cx="3304860" cy="716892"/>
            <a:chOff x="8887141" y="85959"/>
            <a:chExt cx="3304860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8887141" y="85959"/>
              <a:ext cx="3304859" cy="369332"/>
              <a:chOff x="8887141" y="85959"/>
              <a:chExt cx="3304859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222917" y="85959"/>
                <a:ext cx="296908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ko-KR" alt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rPr>
                  <a:t>함께 살아가는 소중한 생물</a:t>
                </a:r>
                <a:endParaRPr kumimoji="0" lang="en-US" altLang="ko-KR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8887141" y="115674"/>
                <a:ext cx="410288" cy="260788"/>
              </a:xfrm>
              <a:prstGeom prst="roundRect">
                <a:avLst/>
              </a:prstGeom>
              <a:solidFill>
                <a:srgbClr val="B368A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HY견고딕" panose="02030600000101010101" pitchFamily="18" charset="-127"/>
                    <a:ea typeface="HY견고딕" panose="02030600000101010101" pitchFamily="18" charset="-127"/>
                    <a:cs typeface="+mn-cs"/>
                  </a:rPr>
                  <a:t>7</a:t>
                </a: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HY견고딕" panose="02030600000101010101" pitchFamily="18" charset="-127"/>
                  <a:ea typeface="HY견고딕" panose="02030600000101010101" pitchFamily="18" charset="-127"/>
                  <a:cs typeface="+mn-cs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047285" y="433519"/>
              <a:ext cx="31447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B368AA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1. </a:t>
              </a:r>
              <a:r>
                <a:rPr kumimoji="0" lang="ko-KR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B368AA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생물다양성을 소개합니다</a:t>
              </a:r>
            </a:p>
          </p:txBody>
        </p:sp>
      </p:grpSp>
      <p:pic>
        <p:nvPicPr>
          <p:cNvPr id="20" name="그림 19">
            <a:extLst>
              <a:ext uri="{FF2B5EF4-FFF2-40B4-BE49-F238E27FC236}">
                <a16:creationId xmlns:a16="http://schemas.microsoft.com/office/drawing/2014/main" id="{4BB8B49A-C543-5967-DDDB-188BD856B3C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7660" y="2184622"/>
            <a:ext cx="10436678" cy="4480177"/>
          </a:xfrm>
          <a:prstGeom prst="rect">
            <a:avLst/>
          </a:prstGeom>
        </p:spPr>
      </p:pic>
      <p:cxnSp>
        <p:nvCxnSpPr>
          <p:cNvPr id="22" name="직선 연결선 21">
            <a:extLst>
              <a:ext uri="{FF2B5EF4-FFF2-40B4-BE49-F238E27FC236}">
                <a16:creationId xmlns:a16="http://schemas.microsoft.com/office/drawing/2014/main" id="{DF968B8F-3791-229B-546C-0AFC56DD6C7C}"/>
              </a:ext>
            </a:extLst>
          </p:cNvPr>
          <p:cNvCxnSpPr>
            <a:cxnSpLocks/>
          </p:cNvCxnSpPr>
          <p:nvPr/>
        </p:nvCxnSpPr>
        <p:spPr>
          <a:xfrm>
            <a:off x="4791075" y="2952750"/>
            <a:ext cx="1847850" cy="1514475"/>
          </a:xfrm>
          <a:prstGeom prst="line">
            <a:avLst/>
          </a:prstGeom>
          <a:ln w="444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직선 연결선 23">
            <a:extLst>
              <a:ext uri="{FF2B5EF4-FFF2-40B4-BE49-F238E27FC236}">
                <a16:creationId xmlns:a16="http://schemas.microsoft.com/office/drawing/2014/main" id="{7EA50A69-9721-ACBD-579F-B319E86A1E6D}"/>
              </a:ext>
            </a:extLst>
          </p:cNvPr>
          <p:cNvCxnSpPr>
            <a:cxnSpLocks/>
          </p:cNvCxnSpPr>
          <p:nvPr/>
        </p:nvCxnSpPr>
        <p:spPr>
          <a:xfrm>
            <a:off x="4781550" y="4467225"/>
            <a:ext cx="1857375" cy="1485900"/>
          </a:xfrm>
          <a:prstGeom prst="line">
            <a:avLst/>
          </a:prstGeom>
          <a:ln w="444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직선 연결선 27">
            <a:extLst>
              <a:ext uri="{FF2B5EF4-FFF2-40B4-BE49-F238E27FC236}">
                <a16:creationId xmlns:a16="http://schemas.microsoft.com/office/drawing/2014/main" id="{5ED35903-E6E1-DFF8-BE1B-F920ADD97D71}"/>
              </a:ext>
            </a:extLst>
          </p:cNvPr>
          <p:cNvCxnSpPr>
            <a:cxnSpLocks/>
          </p:cNvCxnSpPr>
          <p:nvPr/>
        </p:nvCxnSpPr>
        <p:spPr>
          <a:xfrm flipV="1">
            <a:off x="4781550" y="2952750"/>
            <a:ext cx="1857375" cy="2965702"/>
          </a:xfrm>
          <a:prstGeom prst="line">
            <a:avLst/>
          </a:prstGeom>
          <a:ln w="444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1593" y="1114436"/>
            <a:ext cx="11963400" cy="935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79205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B368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334570" cy="526334"/>
          </a:xfrm>
          <a:prstGeom prst="roundRect">
            <a:avLst/>
          </a:prstGeom>
          <a:solidFill>
            <a:srgbClr val="B368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109</a:t>
            </a:r>
            <a:r>
              <a:rPr kumimoji="0" lang="ko-KR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495713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알아볼까요</a:t>
            </a:r>
            <a:r>
              <a:rPr kumimoji="0" lang="en-US" altLang="ko-KR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?</a:t>
            </a:r>
            <a:endParaRPr kumimoji="0" lang="ko-KR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887141" y="85959"/>
            <a:ext cx="3304860" cy="716892"/>
            <a:chOff x="8887141" y="85959"/>
            <a:chExt cx="3304860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8887141" y="85959"/>
              <a:ext cx="3304859" cy="369332"/>
              <a:chOff x="8887141" y="85959"/>
              <a:chExt cx="3304859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222917" y="85959"/>
                <a:ext cx="296908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ko-KR" alt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rPr>
                  <a:t>함께 살아가는 소중한 생물</a:t>
                </a:r>
                <a:endParaRPr kumimoji="0" lang="en-US" altLang="ko-KR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8887141" y="115674"/>
                <a:ext cx="410288" cy="260788"/>
              </a:xfrm>
              <a:prstGeom prst="roundRect">
                <a:avLst/>
              </a:prstGeom>
              <a:solidFill>
                <a:srgbClr val="B368A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HY견고딕" panose="02030600000101010101" pitchFamily="18" charset="-127"/>
                    <a:ea typeface="HY견고딕" panose="02030600000101010101" pitchFamily="18" charset="-127"/>
                    <a:cs typeface="+mn-cs"/>
                  </a:rPr>
                  <a:t>7</a:t>
                </a: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HY견고딕" panose="02030600000101010101" pitchFamily="18" charset="-127"/>
                  <a:ea typeface="HY견고딕" panose="02030600000101010101" pitchFamily="18" charset="-127"/>
                  <a:cs typeface="+mn-cs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047285" y="433519"/>
              <a:ext cx="31447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B368AA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1. </a:t>
              </a:r>
              <a:r>
                <a:rPr kumimoji="0" lang="ko-KR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B368AA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생물다양성을 소개합니다</a:t>
              </a:r>
            </a:p>
          </p:txBody>
        </p:sp>
      </p:grpSp>
      <p:pic>
        <p:nvPicPr>
          <p:cNvPr id="4" name="그림 3">
            <a:extLst>
              <a:ext uri="{FF2B5EF4-FFF2-40B4-BE49-F238E27FC236}">
                <a16:creationId xmlns:a16="http://schemas.microsoft.com/office/drawing/2014/main" id="{6ECE3BFF-A3FC-F99B-9ACF-93169F33CB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5910" y="2082980"/>
            <a:ext cx="10977490" cy="2271775"/>
          </a:xfrm>
          <a:prstGeom prst="rect">
            <a:avLst/>
          </a:prstGeom>
        </p:spPr>
      </p:pic>
      <p:sp>
        <p:nvSpPr>
          <p:cNvPr id="14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845910" y="1342876"/>
            <a:ext cx="3539478" cy="526334"/>
          </a:xfrm>
          <a:prstGeom prst="roundRect">
            <a:avLst/>
          </a:prstGeom>
          <a:solidFill>
            <a:srgbClr val="B368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생물다양성이란</a:t>
            </a:r>
            <a:r>
              <a:rPr kumimoji="0" lang="en-US" altLang="ko-KR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?</a:t>
            </a:r>
            <a:endParaRPr kumimoji="0" lang="ko-KR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49274" y="4598899"/>
            <a:ext cx="2695575" cy="18288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48213" y="4574736"/>
            <a:ext cx="2686050" cy="19431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59267" y="4603253"/>
            <a:ext cx="2667000" cy="18478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21844101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B368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334570" cy="526334"/>
          </a:xfrm>
          <a:prstGeom prst="roundRect">
            <a:avLst/>
          </a:prstGeom>
          <a:solidFill>
            <a:srgbClr val="B368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110</a:t>
            </a:r>
            <a:r>
              <a:rPr kumimoji="0" lang="ko-KR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495713" y="136100"/>
            <a:ext cx="27142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토의해 볼까요</a:t>
            </a:r>
            <a:r>
              <a:rPr kumimoji="0" lang="en-US" altLang="ko-KR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?</a:t>
            </a:r>
            <a:endParaRPr kumimoji="0" lang="ko-KR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887141" y="85959"/>
            <a:ext cx="3304860" cy="716892"/>
            <a:chOff x="8887141" y="85959"/>
            <a:chExt cx="3304860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8887141" y="85959"/>
              <a:ext cx="3304859" cy="369332"/>
              <a:chOff x="8887141" y="85959"/>
              <a:chExt cx="3304859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222917" y="85959"/>
                <a:ext cx="296908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ko-KR" alt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rPr>
                  <a:t>함께 살아가는 소중한 생물</a:t>
                </a:r>
                <a:endParaRPr kumimoji="0" lang="en-US" altLang="ko-KR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8887141" y="115674"/>
                <a:ext cx="410288" cy="260788"/>
              </a:xfrm>
              <a:prstGeom prst="roundRect">
                <a:avLst/>
              </a:prstGeom>
              <a:solidFill>
                <a:srgbClr val="B368A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HY견고딕" panose="02030600000101010101" pitchFamily="18" charset="-127"/>
                    <a:ea typeface="HY견고딕" panose="02030600000101010101" pitchFamily="18" charset="-127"/>
                    <a:cs typeface="+mn-cs"/>
                  </a:rPr>
                  <a:t>7</a:t>
                </a: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HY견고딕" panose="02030600000101010101" pitchFamily="18" charset="-127"/>
                  <a:ea typeface="HY견고딕" panose="02030600000101010101" pitchFamily="18" charset="-127"/>
                  <a:cs typeface="+mn-cs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047285" y="433519"/>
              <a:ext cx="31447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B368AA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1. </a:t>
              </a:r>
              <a:r>
                <a:rPr kumimoji="0" lang="ko-KR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B368AA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생물다양성을 소개합니다</a:t>
              </a:r>
            </a:p>
          </p:txBody>
        </p:sp>
      </p:grpSp>
      <p:pic>
        <p:nvPicPr>
          <p:cNvPr id="6" name="그림 5">
            <a:extLst>
              <a:ext uri="{FF2B5EF4-FFF2-40B4-BE49-F238E27FC236}">
                <a16:creationId xmlns:a16="http://schemas.microsoft.com/office/drawing/2014/main" id="{833B65DA-8F5C-E592-11CB-881A4F862B8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2100" y="1170400"/>
            <a:ext cx="8432800" cy="546254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15CB033E-2EF0-8002-565C-C72517B9D0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3812" y="1716654"/>
            <a:ext cx="2957804" cy="5134692"/>
          </a:xfrm>
          <a:prstGeom prst="rect">
            <a:avLst/>
          </a:prstGeom>
        </p:spPr>
      </p:pic>
      <p:pic>
        <p:nvPicPr>
          <p:cNvPr id="15" name="그림 14">
            <a:extLst>
              <a:ext uri="{FF2B5EF4-FFF2-40B4-BE49-F238E27FC236}">
                <a16:creationId xmlns:a16="http://schemas.microsoft.com/office/drawing/2014/main" id="{82EDA312-D0A8-7262-F669-C0D090E249B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27131" y="1949994"/>
            <a:ext cx="8274203" cy="1194342"/>
          </a:xfrm>
          <a:prstGeom prst="rect">
            <a:avLst/>
          </a:prstGeom>
        </p:spPr>
      </p:pic>
      <p:sp>
        <p:nvSpPr>
          <p:cNvPr id="17" name="사각형: 둥근 모서리 16">
            <a:extLst>
              <a:ext uri="{FF2B5EF4-FFF2-40B4-BE49-F238E27FC236}">
                <a16:creationId xmlns:a16="http://schemas.microsoft.com/office/drawing/2014/main" id="{EF310D57-D80C-B3A4-693D-82CAAC772C2B}"/>
              </a:ext>
            </a:extLst>
          </p:cNvPr>
          <p:cNvSpPr/>
          <p:nvPr/>
        </p:nvSpPr>
        <p:spPr>
          <a:xfrm>
            <a:off x="4086516" y="3452327"/>
            <a:ext cx="7495884" cy="2972154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368A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3600" b="1" i="0" u="none" strike="noStrike" kern="1200" cap="none" spc="0" normalizeH="0" baseline="0" noProof="0" dirty="0">
              <a:ln>
                <a:noFill/>
              </a:ln>
              <a:solidFill>
                <a:srgbClr val="2389E5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5C3B7C01-83F2-C4F0-5818-E5C9A4E60DA0}"/>
              </a:ext>
            </a:extLst>
          </p:cNvPr>
          <p:cNvSpPr txBox="1"/>
          <p:nvPr/>
        </p:nvSpPr>
        <p:spPr>
          <a:xfrm>
            <a:off x="4384727" y="4034951"/>
            <a:ext cx="7030089" cy="18069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marR="0" lvl="0" indent="-457200" algn="just" defTabSz="914400" rtl="0" eaLnBrk="1" fontAlgn="auto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ko-KR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2389E5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뱀이 먹이가 없어 죽는다</a:t>
            </a:r>
            <a:r>
              <a:rPr kumimoji="0" lang="en-US" altLang="ko-KR" sz="3200" b="1" i="0" u="none" strike="noStrike" kern="1200" cap="none" spc="0" normalizeH="0" baseline="0" noProof="0" dirty="0">
                <a:ln>
                  <a:noFill/>
                </a:ln>
                <a:solidFill>
                  <a:srgbClr val="2389E5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</a:t>
            </a:r>
            <a:endParaRPr kumimoji="0" lang="en-US" altLang="ko-KR" sz="3600" b="1" i="0" u="none" strike="noStrike" kern="1200" cap="none" spc="0" normalizeH="0" baseline="0" noProof="0" dirty="0">
              <a:ln>
                <a:noFill/>
              </a:ln>
              <a:solidFill>
                <a:srgbClr val="2389E5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  <a:p>
            <a:pPr marL="457200" marR="0" lvl="0" indent="-457200" algn="just" defTabSz="914400" rtl="0" eaLnBrk="1" fontAlgn="auto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ko-KR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2389E5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메뚜기를 잡아먹는 개구리가 </a:t>
            </a:r>
            <a:r>
              <a:rPr kumimoji="0" lang="ko-KR" altLang="en-US" sz="3200" b="1" i="0" u="none" strike="noStrike" kern="1200" cap="none" spc="-150" normalizeH="0" baseline="0" noProof="0" dirty="0">
                <a:ln>
                  <a:noFill/>
                </a:ln>
                <a:solidFill>
                  <a:srgbClr val="2389E5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없어 메뚜기가 엄청 많아진다</a:t>
            </a:r>
            <a:r>
              <a:rPr kumimoji="0" lang="en-US" altLang="ko-KR" sz="3200" b="1" i="0" u="none" strike="noStrike" kern="1200" cap="none" spc="-150" normalizeH="0" baseline="0" noProof="0" dirty="0">
                <a:ln>
                  <a:noFill/>
                </a:ln>
                <a:solidFill>
                  <a:srgbClr val="2389E5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 </a:t>
            </a:r>
            <a:r>
              <a:rPr kumimoji="0" lang="ko-KR" altLang="en-US" sz="3200" b="1" i="0" u="none" strike="noStrike" kern="1200" cap="none" spc="-150" normalizeH="0" baseline="0" noProof="0" dirty="0">
                <a:ln>
                  <a:noFill/>
                </a:ln>
                <a:solidFill>
                  <a:srgbClr val="2389E5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등</a:t>
            </a:r>
            <a:endParaRPr kumimoji="0" lang="ko-KR" altLang="en-US" sz="3200" b="0" i="0" u="none" strike="noStrike" kern="1200" cap="none" spc="-15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1188046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B368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334570" cy="526334"/>
          </a:xfrm>
          <a:prstGeom prst="roundRect">
            <a:avLst/>
          </a:prstGeom>
          <a:solidFill>
            <a:srgbClr val="B368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110</a:t>
            </a:r>
            <a:r>
              <a:rPr kumimoji="0" lang="ko-KR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495713" y="136100"/>
            <a:ext cx="27142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토의해 볼까요</a:t>
            </a:r>
            <a:r>
              <a:rPr kumimoji="0" lang="en-US" altLang="ko-KR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?</a:t>
            </a:r>
            <a:endParaRPr kumimoji="0" lang="ko-KR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887141" y="85959"/>
            <a:ext cx="3304860" cy="716892"/>
            <a:chOff x="8887141" y="85959"/>
            <a:chExt cx="3304860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8887141" y="85959"/>
              <a:ext cx="3304859" cy="369332"/>
              <a:chOff x="8887141" y="85959"/>
              <a:chExt cx="3304859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222917" y="85959"/>
                <a:ext cx="296908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ko-KR" alt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rPr>
                  <a:t>함께 살아가는 소중한 생물</a:t>
                </a:r>
                <a:endParaRPr kumimoji="0" lang="en-US" altLang="ko-KR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8887141" y="115674"/>
                <a:ext cx="410288" cy="260788"/>
              </a:xfrm>
              <a:prstGeom prst="roundRect">
                <a:avLst/>
              </a:prstGeom>
              <a:solidFill>
                <a:srgbClr val="B368A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HY견고딕" panose="02030600000101010101" pitchFamily="18" charset="-127"/>
                    <a:ea typeface="HY견고딕" panose="02030600000101010101" pitchFamily="18" charset="-127"/>
                    <a:cs typeface="+mn-cs"/>
                  </a:rPr>
                  <a:t>7</a:t>
                </a: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HY견고딕" panose="02030600000101010101" pitchFamily="18" charset="-127"/>
                  <a:ea typeface="HY견고딕" panose="02030600000101010101" pitchFamily="18" charset="-127"/>
                  <a:cs typeface="+mn-cs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047285" y="433519"/>
              <a:ext cx="31447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B368AA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1. </a:t>
              </a:r>
              <a:r>
                <a:rPr kumimoji="0" lang="ko-KR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B368AA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생물다양성을 소개합니다</a:t>
              </a:r>
            </a:p>
          </p:txBody>
        </p:sp>
      </p:grpSp>
      <p:sp>
        <p:nvSpPr>
          <p:cNvPr id="17" name="사각형: 둥근 모서리 16">
            <a:extLst>
              <a:ext uri="{FF2B5EF4-FFF2-40B4-BE49-F238E27FC236}">
                <a16:creationId xmlns:a16="http://schemas.microsoft.com/office/drawing/2014/main" id="{EF310D57-D80C-B3A4-693D-82CAAC772C2B}"/>
              </a:ext>
            </a:extLst>
          </p:cNvPr>
          <p:cNvSpPr/>
          <p:nvPr/>
        </p:nvSpPr>
        <p:spPr>
          <a:xfrm>
            <a:off x="6303641" y="3092671"/>
            <a:ext cx="5419724" cy="3196591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368A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3600" b="1" i="0" u="none" strike="noStrike" kern="1200" cap="none" spc="0" normalizeH="0" baseline="0" noProof="0" dirty="0">
              <a:ln>
                <a:noFill/>
              </a:ln>
              <a:solidFill>
                <a:srgbClr val="2389E5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5C3B7C01-83F2-C4F0-5818-E5C9A4E60DA0}"/>
              </a:ext>
            </a:extLst>
          </p:cNvPr>
          <p:cNvSpPr txBox="1"/>
          <p:nvPr/>
        </p:nvSpPr>
        <p:spPr>
          <a:xfrm>
            <a:off x="6436991" y="3659915"/>
            <a:ext cx="5153025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marR="0" lvl="0" indent="-457200" algn="just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개구리를 먹는 뱀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올빼미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매는 다른 먹이가 있어 상관없다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 </a:t>
            </a:r>
          </a:p>
          <a:p>
            <a:pPr marL="457200" marR="0" lvl="0" indent="-457200" algn="just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크게 영향이 없다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 </a:t>
            </a: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등</a:t>
            </a:r>
            <a:endParaRPr kumimoji="0" lang="ko-KR" altLang="en-US" sz="3200" b="0" i="0" u="none" strike="noStrike" kern="1200" cap="none" spc="-15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6ED2A37D-B998-37C7-E5D5-0277A16BDA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659" y="1379283"/>
            <a:ext cx="5934620" cy="5348088"/>
          </a:xfrm>
          <a:prstGeom prst="rect">
            <a:avLst/>
          </a:prstGeom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31573B36-BB10-7B29-A697-4ECA82CC3A2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5999" y="1493900"/>
            <a:ext cx="5828729" cy="11606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24917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B368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334570" cy="526334"/>
          </a:xfrm>
          <a:prstGeom prst="roundRect">
            <a:avLst/>
          </a:prstGeom>
          <a:solidFill>
            <a:srgbClr val="B368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110</a:t>
            </a:r>
            <a:r>
              <a:rPr kumimoji="0" lang="ko-KR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495713" y="136100"/>
            <a:ext cx="27142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토의해 볼까요</a:t>
            </a:r>
            <a:r>
              <a:rPr kumimoji="0" lang="en-US" altLang="ko-KR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?</a:t>
            </a:r>
            <a:endParaRPr kumimoji="0" lang="ko-KR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887141" y="85959"/>
            <a:ext cx="3304860" cy="716892"/>
            <a:chOff x="8887141" y="85959"/>
            <a:chExt cx="3304860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8887141" y="85959"/>
              <a:ext cx="3304859" cy="369332"/>
              <a:chOff x="8887141" y="85959"/>
              <a:chExt cx="3304859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222917" y="85959"/>
                <a:ext cx="296908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ko-KR" alt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rPr>
                  <a:t>함께 살아가는 소중한 생물</a:t>
                </a:r>
                <a:endParaRPr kumimoji="0" lang="en-US" altLang="ko-KR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8887141" y="115674"/>
                <a:ext cx="410288" cy="260788"/>
              </a:xfrm>
              <a:prstGeom prst="roundRect">
                <a:avLst/>
              </a:prstGeom>
              <a:solidFill>
                <a:srgbClr val="B368A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HY견고딕" panose="02030600000101010101" pitchFamily="18" charset="-127"/>
                    <a:ea typeface="HY견고딕" panose="02030600000101010101" pitchFamily="18" charset="-127"/>
                    <a:cs typeface="+mn-cs"/>
                  </a:rPr>
                  <a:t>7</a:t>
                </a: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HY견고딕" panose="02030600000101010101" pitchFamily="18" charset="-127"/>
                  <a:ea typeface="HY견고딕" panose="02030600000101010101" pitchFamily="18" charset="-127"/>
                  <a:cs typeface="+mn-cs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047285" y="433519"/>
              <a:ext cx="31447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B368AA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1. </a:t>
              </a:r>
              <a:r>
                <a:rPr kumimoji="0" lang="ko-KR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B368AA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생물다양성을 소개합니다</a:t>
              </a:r>
            </a:p>
          </p:txBody>
        </p:sp>
      </p:grpSp>
      <p:pic>
        <p:nvPicPr>
          <p:cNvPr id="7" name="그림 6">
            <a:extLst>
              <a:ext uri="{FF2B5EF4-FFF2-40B4-BE49-F238E27FC236}">
                <a16:creationId xmlns:a16="http://schemas.microsoft.com/office/drawing/2014/main" id="{AAA4B173-7AD0-EDEA-FBF4-37BC25CF621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7811" y="1214438"/>
            <a:ext cx="11636375" cy="1023818"/>
          </a:xfrm>
          <a:prstGeom prst="rect">
            <a:avLst/>
          </a:prstGeom>
        </p:spPr>
      </p:pic>
      <p:grpSp>
        <p:nvGrpSpPr>
          <p:cNvPr id="9" name="그룹 8">
            <a:extLst>
              <a:ext uri="{FF2B5EF4-FFF2-40B4-BE49-F238E27FC236}">
                <a16:creationId xmlns:a16="http://schemas.microsoft.com/office/drawing/2014/main" id="{659C63AE-474D-FE92-C96B-334E92AE0871}"/>
              </a:ext>
            </a:extLst>
          </p:cNvPr>
          <p:cNvGrpSpPr/>
          <p:nvPr/>
        </p:nvGrpSpPr>
        <p:grpSpPr>
          <a:xfrm>
            <a:off x="1742127" y="3223738"/>
            <a:ext cx="1813317" cy="2089467"/>
            <a:chOff x="509973" y="2505832"/>
            <a:chExt cx="1813317" cy="2089467"/>
          </a:xfrm>
        </p:grpSpPr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B0A50C72-8FE9-796E-171E-BE5A22C9D9CF}"/>
                </a:ext>
              </a:extLst>
            </p:cNvPr>
            <p:cNvSpPr txBox="1"/>
            <p:nvPr/>
          </p:nvSpPr>
          <p:spPr>
            <a:xfrm>
              <a:off x="509973" y="3887413"/>
              <a:ext cx="1813317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ko-KR" altLang="en-US" sz="2000" dirty="0"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생물다양성은</a:t>
              </a:r>
              <a:r>
                <a:rPr lang="en-US" altLang="ko-KR" sz="2000" dirty="0"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 </a:t>
              </a:r>
            </a:p>
            <a:p>
              <a:pPr algn="ctr"/>
              <a:r>
                <a:rPr lang="ko-KR" altLang="en-US" sz="2000" dirty="0">
                  <a:latin typeface="맑은 고딕" panose="020B0503020000020004" pitchFamily="50" charset="-127"/>
                  <a:ea typeface="맑은 고딕" panose="020B0503020000020004" pitchFamily="50" charset="-127"/>
                  <a:cs typeface="함초롬바탕" panose="02030604000101010101" pitchFamily="18" charset="-127"/>
                </a:rPr>
                <a:t>우리의 생명</a:t>
              </a:r>
            </a:p>
          </p:txBody>
        </p:sp>
        <p:pic>
          <p:nvPicPr>
            <p:cNvPr id="18" name="그림 17">
              <a:hlinkClick r:id="rId4"/>
              <a:extLst>
                <a:ext uri="{FF2B5EF4-FFF2-40B4-BE49-F238E27FC236}">
                  <a16:creationId xmlns:a16="http://schemas.microsoft.com/office/drawing/2014/main" id="{F2AFE4EC-E1B5-22EE-5CD7-C592A65D349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7268" y="2505832"/>
              <a:ext cx="1318826" cy="1381581"/>
            </a:xfrm>
            <a:prstGeom prst="rect">
              <a:avLst/>
            </a:prstGeom>
            <a:effectLst>
              <a:glow rad="101600">
                <a:schemeClr val="accent5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23" name="그림 22">
            <a:extLst>
              <a:ext uri="{FF2B5EF4-FFF2-40B4-BE49-F238E27FC236}">
                <a16:creationId xmlns:a16="http://schemas.microsoft.com/office/drawing/2014/main" id="{E891C383-001B-EBE8-4AED-A246B6F36B3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44910" y="2515635"/>
            <a:ext cx="5808840" cy="339064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3799346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B368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334570" cy="526334"/>
          </a:xfrm>
          <a:prstGeom prst="roundRect">
            <a:avLst/>
          </a:prstGeom>
          <a:solidFill>
            <a:srgbClr val="B368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110</a:t>
            </a:r>
            <a:r>
              <a:rPr kumimoji="0" lang="ko-KR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495713" y="136100"/>
            <a:ext cx="27142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토의해 볼까요</a:t>
            </a:r>
            <a:r>
              <a:rPr kumimoji="0" lang="en-US" altLang="ko-KR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?</a:t>
            </a:r>
            <a:endParaRPr kumimoji="0" lang="ko-KR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887141" y="85959"/>
            <a:ext cx="3304860" cy="716892"/>
            <a:chOff x="8887141" y="85959"/>
            <a:chExt cx="3304860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8887141" y="85959"/>
              <a:ext cx="3304859" cy="369332"/>
              <a:chOff x="8887141" y="85959"/>
              <a:chExt cx="3304859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222917" y="85959"/>
                <a:ext cx="296908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ko-KR" alt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rPr>
                  <a:t>함께 살아가는 소중한 생물</a:t>
                </a:r>
                <a:endParaRPr kumimoji="0" lang="en-US" altLang="ko-KR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8887141" y="115674"/>
                <a:ext cx="410288" cy="260788"/>
              </a:xfrm>
              <a:prstGeom prst="roundRect">
                <a:avLst/>
              </a:prstGeom>
              <a:solidFill>
                <a:srgbClr val="B368A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HY견고딕" panose="02030600000101010101" pitchFamily="18" charset="-127"/>
                    <a:ea typeface="HY견고딕" panose="02030600000101010101" pitchFamily="18" charset="-127"/>
                    <a:cs typeface="+mn-cs"/>
                  </a:rPr>
                  <a:t>7</a:t>
                </a: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HY견고딕" panose="02030600000101010101" pitchFamily="18" charset="-127"/>
                  <a:ea typeface="HY견고딕" panose="02030600000101010101" pitchFamily="18" charset="-127"/>
                  <a:cs typeface="+mn-cs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047285" y="433519"/>
              <a:ext cx="31447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B368AA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1. </a:t>
              </a:r>
              <a:r>
                <a:rPr kumimoji="0" lang="ko-KR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B368AA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생물다양성을 소개합니다</a:t>
              </a:r>
            </a:p>
          </p:txBody>
        </p:sp>
      </p:grpSp>
      <p:pic>
        <p:nvPicPr>
          <p:cNvPr id="7" name="그림 6">
            <a:extLst>
              <a:ext uri="{FF2B5EF4-FFF2-40B4-BE49-F238E27FC236}">
                <a16:creationId xmlns:a16="http://schemas.microsoft.com/office/drawing/2014/main" id="{AAA4B173-7AD0-EDEA-FBF4-37BC25CF621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3754" y="1342876"/>
            <a:ext cx="11002899" cy="1023818"/>
          </a:xfrm>
          <a:prstGeom prst="rect">
            <a:avLst/>
          </a:prstGeom>
        </p:spPr>
      </p:pic>
      <p:sp>
        <p:nvSpPr>
          <p:cNvPr id="14" name="사각형: 둥근 모서리 13">
            <a:extLst>
              <a:ext uri="{FF2B5EF4-FFF2-40B4-BE49-F238E27FC236}">
                <a16:creationId xmlns:a16="http://schemas.microsoft.com/office/drawing/2014/main" id="{8CE1EF2A-7CA5-7B7E-D5D8-4293C8D01282}"/>
              </a:ext>
            </a:extLst>
          </p:cNvPr>
          <p:cNvSpPr/>
          <p:nvPr/>
        </p:nvSpPr>
        <p:spPr>
          <a:xfrm>
            <a:off x="1134559" y="2697785"/>
            <a:ext cx="9681287" cy="3265970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B368A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3600" b="1" i="0" u="none" strike="noStrike" kern="1200" cap="none" spc="0" normalizeH="0" baseline="0" noProof="0" dirty="0">
              <a:ln>
                <a:noFill/>
              </a:ln>
              <a:solidFill>
                <a:srgbClr val="2389E5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FB0D4A4-A9D1-5296-4967-3D8481E710CC}"/>
              </a:ext>
            </a:extLst>
          </p:cNvPr>
          <p:cNvSpPr txBox="1"/>
          <p:nvPr/>
        </p:nvSpPr>
        <p:spPr>
          <a:xfrm>
            <a:off x="1418253" y="3131852"/>
            <a:ext cx="8976049" cy="23978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생물다양성이 감소하면 </a:t>
            </a:r>
            <a:r>
              <a:rPr lang="ko-KR" altLang="en-US" sz="3200" b="1" dirty="0" err="1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먹이그물이</a:t>
            </a: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 단순해져 생태계가 위험해진다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</a:t>
            </a:r>
            <a:endParaRPr lang="en-US" altLang="ko-KR" sz="3200" dirty="0"/>
          </a:p>
          <a:p>
            <a:pPr marL="457200" indent="-457200" algn="just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생태계가 무너지면 우리 인간의 삶도 </a:t>
            </a:r>
            <a:r>
              <a:rPr lang="ko-KR" altLang="en-US" sz="3200" b="1" dirty="0" err="1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위험해진다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 </a:t>
            </a: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등</a:t>
            </a:r>
            <a:endParaRPr lang="en-US" altLang="ko-KR" sz="3200" b="1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2978804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B368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334570" cy="526334"/>
          </a:xfrm>
          <a:prstGeom prst="roundRect">
            <a:avLst/>
          </a:prstGeom>
          <a:solidFill>
            <a:srgbClr val="B368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111</a:t>
            </a:r>
            <a:r>
              <a:rPr kumimoji="0" lang="ko-KR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495713" y="136100"/>
            <a:ext cx="27142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토의해 볼까요</a:t>
            </a:r>
            <a:r>
              <a:rPr kumimoji="0" lang="en-US" altLang="ko-KR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?</a:t>
            </a:r>
            <a:endParaRPr kumimoji="0" lang="ko-KR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887141" y="85959"/>
            <a:ext cx="3304860" cy="716892"/>
            <a:chOff x="8887141" y="85959"/>
            <a:chExt cx="3304860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8887141" y="85959"/>
              <a:ext cx="3304859" cy="369332"/>
              <a:chOff x="8887141" y="85959"/>
              <a:chExt cx="3304859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222917" y="85959"/>
                <a:ext cx="296908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ko-KR" alt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rPr>
                  <a:t>함께 살아가는 소중한 생물</a:t>
                </a:r>
                <a:endParaRPr kumimoji="0" lang="en-US" altLang="ko-KR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8887141" y="115674"/>
                <a:ext cx="410288" cy="260788"/>
              </a:xfrm>
              <a:prstGeom prst="roundRect">
                <a:avLst/>
              </a:prstGeom>
              <a:solidFill>
                <a:srgbClr val="B368A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HY견고딕" panose="02030600000101010101" pitchFamily="18" charset="-127"/>
                    <a:ea typeface="HY견고딕" panose="02030600000101010101" pitchFamily="18" charset="-127"/>
                    <a:cs typeface="+mn-cs"/>
                  </a:rPr>
                  <a:t>7</a:t>
                </a: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HY견고딕" panose="02030600000101010101" pitchFamily="18" charset="-127"/>
                  <a:ea typeface="HY견고딕" panose="02030600000101010101" pitchFamily="18" charset="-127"/>
                  <a:cs typeface="+mn-cs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047285" y="433519"/>
              <a:ext cx="31447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B368AA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1. </a:t>
              </a:r>
              <a:r>
                <a:rPr kumimoji="0" lang="ko-KR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B368AA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생물다양성을 소개합니다</a:t>
              </a:r>
            </a:p>
          </p:txBody>
        </p:sp>
      </p:grpSp>
      <p:pic>
        <p:nvPicPr>
          <p:cNvPr id="4" name="그림 3">
            <a:extLst>
              <a:ext uri="{FF2B5EF4-FFF2-40B4-BE49-F238E27FC236}">
                <a16:creationId xmlns:a16="http://schemas.microsoft.com/office/drawing/2014/main" id="{8EE29405-095D-7D44-C9AE-A94048EA09A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3050" y="1078394"/>
            <a:ext cx="11252200" cy="1078537"/>
          </a:xfrm>
          <a:prstGeom prst="rect">
            <a:avLst/>
          </a:prstGeom>
        </p:spPr>
      </p:pic>
      <p:pic>
        <p:nvPicPr>
          <p:cNvPr id="18" name="그림 17">
            <a:extLst>
              <a:ext uri="{FF2B5EF4-FFF2-40B4-BE49-F238E27FC236}">
                <a16:creationId xmlns:a16="http://schemas.microsoft.com/office/drawing/2014/main" id="{0906D855-3696-FA1C-8F76-7AD66B2BFA6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2890" y="2119268"/>
            <a:ext cx="9886217" cy="4602632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3060C96C-D108-B923-0237-23D115F76BC6}"/>
              </a:ext>
            </a:extLst>
          </p:cNvPr>
          <p:cNvSpPr txBox="1"/>
          <p:nvPr/>
        </p:nvSpPr>
        <p:spPr>
          <a:xfrm>
            <a:off x="1825825" y="6241185"/>
            <a:ext cx="17079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ko-KR" altLang="en-US" sz="24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초록이</a:t>
            </a:r>
            <a:endParaRPr lang="en-US" altLang="ko-KR" sz="2400" b="1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0EBCF540-3F80-7265-9715-66B2FC222924}"/>
              </a:ext>
            </a:extLst>
          </p:cNvPr>
          <p:cNvSpPr txBox="1"/>
          <p:nvPr/>
        </p:nvSpPr>
        <p:spPr>
          <a:xfrm>
            <a:off x="5146773" y="6250709"/>
            <a:ext cx="17079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ko-KR" altLang="en-US" sz="2400" b="1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경남이</a:t>
            </a:r>
            <a:endParaRPr lang="en-US" altLang="ko-KR" sz="2400" b="1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64BF398E-DD5A-2E85-C383-7EB39A4E7FFB}"/>
              </a:ext>
            </a:extLst>
          </p:cNvPr>
          <p:cNvSpPr txBox="1"/>
          <p:nvPr/>
        </p:nvSpPr>
        <p:spPr>
          <a:xfrm>
            <a:off x="1503606" y="3085637"/>
            <a:ext cx="2352387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ko-KR" altLang="en-US" sz="28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먹이그물이 단순해지면 생태계가 </a:t>
            </a:r>
            <a:r>
              <a:rPr lang="ko-KR" altLang="en-US" sz="2800" b="1" dirty="0" err="1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위험해집니다</a:t>
            </a:r>
            <a:r>
              <a:rPr lang="en-US" altLang="ko-KR" sz="28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 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D1382127-749F-AD40-DC6B-5E6F9B27D86B}"/>
              </a:ext>
            </a:extLst>
          </p:cNvPr>
          <p:cNvSpPr txBox="1"/>
          <p:nvPr/>
        </p:nvSpPr>
        <p:spPr>
          <a:xfrm>
            <a:off x="4919804" y="3006449"/>
            <a:ext cx="2352387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ko-KR" altLang="en-US" sz="28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생태계가 무너지면 인간의 생활도 </a:t>
            </a:r>
            <a:r>
              <a:rPr lang="ko-KR" altLang="en-US" sz="2800" b="1" dirty="0" err="1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위험해집니다</a:t>
            </a:r>
            <a:r>
              <a:rPr lang="en-US" altLang="ko-KR" sz="28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6866957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build="p"/>
      <p:bldP spid="20" grpId="0" build="p"/>
      <p:bldP spid="21" grpId="0" build="p"/>
      <p:bldP spid="22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그림 8">
            <a:extLst>
              <a:ext uri="{FF2B5EF4-FFF2-40B4-BE49-F238E27FC236}">
                <a16:creationId xmlns:a16="http://schemas.microsoft.com/office/drawing/2014/main" id="{044EAF88-88ED-3912-1626-FE36AB2BB4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4944" y="1675974"/>
            <a:ext cx="10432762" cy="3978172"/>
          </a:xfrm>
          <a:prstGeom prst="rect">
            <a:avLst/>
          </a:prstGeom>
        </p:spPr>
      </p:pic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B368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334570" cy="526334"/>
          </a:xfrm>
          <a:prstGeom prst="roundRect">
            <a:avLst/>
          </a:prstGeom>
          <a:solidFill>
            <a:srgbClr val="B368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111</a:t>
            </a:r>
            <a:r>
              <a:rPr kumimoji="0" lang="ko-KR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495713" y="136100"/>
            <a:ext cx="27142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토의해 볼까요</a:t>
            </a:r>
            <a:r>
              <a:rPr kumimoji="0" lang="en-US" altLang="ko-KR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?</a:t>
            </a:r>
            <a:endParaRPr kumimoji="0" lang="ko-KR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887141" y="85959"/>
            <a:ext cx="3304860" cy="716892"/>
            <a:chOff x="8887141" y="85959"/>
            <a:chExt cx="3304860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8887141" y="85959"/>
              <a:ext cx="3304859" cy="369332"/>
              <a:chOff x="8887141" y="85959"/>
              <a:chExt cx="3304859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222917" y="85959"/>
                <a:ext cx="296908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ko-KR" alt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rPr>
                  <a:t>함께 살아가는 소중한 생물</a:t>
                </a:r>
                <a:endParaRPr kumimoji="0" lang="en-US" altLang="ko-KR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8887141" y="115674"/>
                <a:ext cx="410288" cy="260788"/>
              </a:xfrm>
              <a:prstGeom prst="roundRect">
                <a:avLst/>
              </a:prstGeom>
              <a:solidFill>
                <a:srgbClr val="B368A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HY견고딕" panose="02030600000101010101" pitchFamily="18" charset="-127"/>
                    <a:ea typeface="HY견고딕" panose="02030600000101010101" pitchFamily="18" charset="-127"/>
                    <a:cs typeface="+mn-cs"/>
                  </a:rPr>
                  <a:t>7</a:t>
                </a: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HY견고딕" panose="02030600000101010101" pitchFamily="18" charset="-127"/>
                  <a:ea typeface="HY견고딕" panose="02030600000101010101" pitchFamily="18" charset="-127"/>
                  <a:cs typeface="+mn-cs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047285" y="433519"/>
              <a:ext cx="31447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B368AA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1. </a:t>
              </a:r>
              <a:r>
                <a:rPr kumimoji="0" lang="ko-KR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B368AA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생물다양성을 소개합니다</a:t>
              </a:r>
            </a:p>
          </p:txBody>
        </p:sp>
      </p:grpSp>
      <p:sp>
        <p:nvSpPr>
          <p:cNvPr id="21" name="TextBox 20">
            <a:extLst>
              <a:ext uri="{FF2B5EF4-FFF2-40B4-BE49-F238E27FC236}">
                <a16:creationId xmlns:a16="http://schemas.microsoft.com/office/drawing/2014/main" id="{64BF398E-DD5A-2E85-C383-7EB39A4E7FFB}"/>
              </a:ext>
            </a:extLst>
          </p:cNvPr>
          <p:cNvSpPr txBox="1"/>
          <p:nvPr/>
        </p:nvSpPr>
        <p:spPr>
          <a:xfrm>
            <a:off x="1743363" y="1989138"/>
            <a:ext cx="92961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먹이그물이 단순해지면 생태계가 </a:t>
            </a:r>
            <a:r>
              <a:rPr lang="ko-KR" altLang="en-US" sz="3200" b="1" dirty="0" err="1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위험해집니다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 </a:t>
            </a: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42EAEC10-5BEF-687A-74AF-42830B0F5C2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3525" y="1203854"/>
            <a:ext cx="9480550" cy="494842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E5C846A4-22BD-352E-2EF4-C871FF911EEB}"/>
              </a:ext>
            </a:extLst>
          </p:cNvPr>
          <p:cNvSpPr txBox="1"/>
          <p:nvPr/>
        </p:nvSpPr>
        <p:spPr>
          <a:xfrm>
            <a:off x="1743363" y="2662131"/>
            <a:ext cx="91818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생태계가 무너지면 인간의 생활도 </a:t>
            </a:r>
            <a:r>
              <a:rPr lang="ko-KR" altLang="en-US" sz="3200" b="1" dirty="0" err="1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위험해집니다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C4F7BC4-4EA0-1F94-1E4B-790F716473DD}"/>
              </a:ext>
            </a:extLst>
          </p:cNvPr>
          <p:cNvSpPr txBox="1"/>
          <p:nvPr/>
        </p:nvSpPr>
        <p:spPr>
          <a:xfrm>
            <a:off x="1743363" y="3429510"/>
            <a:ext cx="904846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ko-KR" altLang="en-US" sz="3200" b="1" dirty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정리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: </a:t>
            </a: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생물다양성이 감소하면 먹이그물이 단순해지고 생태계가 무너져서 인간의 생활도 </a:t>
            </a:r>
            <a:b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</a:br>
            <a:r>
              <a:rPr lang="ko-KR" altLang="en-US" sz="3200" b="1" dirty="0" err="1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위험해지기</a:t>
            </a: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 때문에 생물다양성은 중요합니다</a:t>
            </a:r>
            <a:r>
              <a:rPr lang="en-US" altLang="ko-KR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 </a:t>
            </a:r>
            <a:r>
              <a:rPr lang="ko-KR" altLang="en-US" sz="32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 </a:t>
            </a:r>
            <a:endParaRPr lang="en-US" altLang="ko-KR" sz="3200" b="1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</p:txBody>
      </p:sp>
      <p:pic>
        <p:nvPicPr>
          <p:cNvPr id="17" name="그림 16">
            <a:extLst>
              <a:ext uri="{FF2B5EF4-FFF2-40B4-BE49-F238E27FC236}">
                <a16:creationId xmlns:a16="http://schemas.microsoft.com/office/drawing/2014/main" id="{91A1A779-6169-4D03-2C14-F017F03C3F5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7547" y="5760806"/>
            <a:ext cx="7604741" cy="5234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76284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/>
      <p:bldP spid="14" grpId="0" build="p"/>
      <p:bldP spid="15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B368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334570" cy="526334"/>
          </a:xfrm>
          <a:prstGeom prst="roundRect">
            <a:avLst/>
          </a:prstGeom>
          <a:solidFill>
            <a:srgbClr val="B368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112</a:t>
            </a:r>
            <a:r>
              <a:rPr kumimoji="0" lang="ko-KR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495713" y="136100"/>
            <a:ext cx="47644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더 많은 내용을 알고 싶어요</a:t>
            </a:r>
            <a:r>
              <a:rPr kumimoji="0" lang="en-US" altLang="ko-KR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!</a:t>
            </a:r>
            <a:endParaRPr kumimoji="0" lang="ko-KR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887141" y="85959"/>
            <a:ext cx="3304860" cy="716892"/>
            <a:chOff x="8887141" y="85959"/>
            <a:chExt cx="3304860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8887141" y="85959"/>
              <a:ext cx="3304859" cy="369332"/>
              <a:chOff x="8887141" y="85959"/>
              <a:chExt cx="3304859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222917" y="85959"/>
                <a:ext cx="296908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ko-KR" alt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rPr>
                  <a:t>함께 살아가는 소중한 생물</a:t>
                </a:r>
                <a:endParaRPr kumimoji="0" lang="en-US" altLang="ko-KR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8887141" y="115674"/>
                <a:ext cx="410288" cy="260788"/>
              </a:xfrm>
              <a:prstGeom prst="roundRect">
                <a:avLst/>
              </a:prstGeom>
              <a:solidFill>
                <a:srgbClr val="B368A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HY견고딕" panose="02030600000101010101" pitchFamily="18" charset="-127"/>
                    <a:ea typeface="HY견고딕" panose="02030600000101010101" pitchFamily="18" charset="-127"/>
                    <a:cs typeface="+mn-cs"/>
                  </a:rPr>
                  <a:t>7</a:t>
                </a: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HY견고딕" panose="02030600000101010101" pitchFamily="18" charset="-127"/>
                  <a:ea typeface="HY견고딕" panose="02030600000101010101" pitchFamily="18" charset="-127"/>
                  <a:cs typeface="+mn-cs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047285" y="433519"/>
              <a:ext cx="31447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B368AA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1. </a:t>
              </a:r>
              <a:r>
                <a:rPr kumimoji="0" lang="ko-KR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B368AA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생물다양성을 소개합니다</a:t>
              </a:r>
            </a:p>
          </p:txBody>
        </p:sp>
      </p:grpSp>
      <p:pic>
        <p:nvPicPr>
          <p:cNvPr id="4" name="그림 3">
            <a:extLst>
              <a:ext uri="{FF2B5EF4-FFF2-40B4-BE49-F238E27FC236}">
                <a16:creationId xmlns:a16="http://schemas.microsoft.com/office/drawing/2014/main" id="{CD978604-0D8F-CA98-649F-48093F1EE0A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4969"/>
          <a:stretch/>
        </p:blipFill>
        <p:spPr>
          <a:xfrm>
            <a:off x="821093" y="1993362"/>
            <a:ext cx="10161037" cy="4728538"/>
          </a:xfrm>
          <a:prstGeom prst="rect">
            <a:avLst/>
          </a:prstGeom>
        </p:spPr>
      </p:pic>
      <p:pic>
        <p:nvPicPr>
          <p:cNvPr id="17" name="그림 16">
            <a:extLst>
              <a:ext uri="{FF2B5EF4-FFF2-40B4-BE49-F238E27FC236}">
                <a16:creationId xmlns:a16="http://schemas.microsoft.com/office/drawing/2014/main" id="{4B85BC79-23F1-DEF6-3160-BEFE7343743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0024" y="1129484"/>
            <a:ext cx="11791950" cy="7296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47465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B368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334570" cy="526334"/>
          </a:xfrm>
          <a:prstGeom prst="roundRect">
            <a:avLst/>
          </a:prstGeom>
          <a:solidFill>
            <a:srgbClr val="B368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112</a:t>
            </a:r>
            <a:r>
              <a:rPr kumimoji="0" lang="ko-KR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495713" y="136100"/>
            <a:ext cx="47644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더 많은 내용을 알고 싶어요</a:t>
            </a:r>
            <a:r>
              <a:rPr kumimoji="0" lang="en-US" altLang="ko-KR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!</a:t>
            </a:r>
            <a:endParaRPr kumimoji="0" lang="ko-KR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887141" y="85959"/>
            <a:ext cx="3304860" cy="716892"/>
            <a:chOff x="8887141" y="85959"/>
            <a:chExt cx="3304860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8887141" y="85959"/>
              <a:ext cx="3304859" cy="369332"/>
              <a:chOff x="8887141" y="85959"/>
              <a:chExt cx="3304859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222917" y="85959"/>
                <a:ext cx="296908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ko-KR" alt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rPr>
                  <a:t>함께 살아가는 소중한 생물</a:t>
                </a:r>
                <a:endParaRPr kumimoji="0" lang="en-US" altLang="ko-KR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8887141" y="115674"/>
                <a:ext cx="410288" cy="260788"/>
              </a:xfrm>
              <a:prstGeom prst="roundRect">
                <a:avLst/>
              </a:prstGeom>
              <a:solidFill>
                <a:srgbClr val="B368A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HY견고딕" panose="02030600000101010101" pitchFamily="18" charset="-127"/>
                    <a:ea typeface="HY견고딕" panose="02030600000101010101" pitchFamily="18" charset="-127"/>
                    <a:cs typeface="+mn-cs"/>
                  </a:rPr>
                  <a:t>7</a:t>
                </a: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HY견고딕" panose="02030600000101010101" pitchFamily="18" charset="-127"/>
                  <a:ea typeface="HY견고딕" panose="02030600000101010101" pitchFamily="18" charset="-127"/>
                  <a:cs typeface="+mn-cs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047285" y="433519"/>
              <a:ext cx="31447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B368AA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1. </a:t>
              </a:r>
              <a:r>
                <a:rPr kumimoji="0" lang="ko-KR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B368AA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생물다양성을 소개합니다</a:t>
              </a:r>
            </a:p>
          </p:txBody>
        </p:sp>
      </p:grpSp>
      <p:pic>
        <p:nvPicPr>
          <p:cNvPr id="17" name="그림 16">
            <a:extLst>
              <a:ext uri="{FF2B5EF4-FFF2-40B4-BE49-F238E27FC236}">
                <a16:creationId xmlns:a16="http://schemas.microsoft.com/office/drawing/2014/main" id="{4B85BC79-23F1-DEF6-3160-BEFE7343743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024" y="1129484"/>
            <a:ext cx="11791950" cy="729670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A16104C1-E238-0320-AB27-03F7366B030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24288" y="1993362"/>
            <a:ext cx="9154803" cy="4572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787029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B368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334570" cy="526334"/>
          </a:xfrm>
          <a:prstGeom prst="roundRect">
            <a:avLst/>
          </a:prstGeom>
          <a:solidFill>
            <a:srgbClr val="B368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112</a:t>
            </a:r>
            <a:r>
              <a:rPr kumimoji="0" lang="ko-KR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495713" y="136100"/>
            <a:ext cx="47644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더 많은 내용을 알고 싶어요</a:t>
            </a:r>
            <a:r>
              <a:rPr kumimoji="0" lang="en-US" altLang="ko-KR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!</a:t>
            </a:r>
            <a:endParaRPr kumimoji="0" lang="ko-KR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887141" y="85959"/>
            <a:ext cx="3304860" cy="716892"/>
            <a:chOff x="8887141" y="85959"/>
            <a:chExt cx="3304860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8887141" y="85959"/>
              <a:ext cx="3304859" cy="369332"/>
              <a:chOff x="8887141" y="85959"/>
              <a:chExt cx="3304859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222917" y="85959"/>
                <a:ext cx="296908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ko-KR" alt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rPr>
                  <a:t>함께 살아가는 소중한 생물</a:t>
                </a:r>
                <a:endParaRPr kumimoji="0" lang="en-US" altLang="ko-KR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8887141" y="115674"/>
                <a:ext cx="410288" cy="260788"/>
              </a:xfrm>
              <a:prstGeom prst="roundRect">
                <a:avLst/>
              </a:prstGeom>
              <a:solidFill>
                <a:srgbClr val="B368A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HY견고딕" panose="02030600000101010101" pitchFamily="18" charset="-127"/>
                    <a:ea typeface="HY견고딕" panose="02030600000101010101" pitchFamily="18" charset="-127"/>
                    <a:cs typeface="+mn-cs"/>
                  </a:rPr>
                  <a:t>7</a:t>
                </a: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HY견고딕" panose="02030600000101010101" pitchFamily="18" charset="-127"/>
                  <a:ea typeface="HY견고딕" panose="02030600000101010101" pitchFamily="18" charset="-127"/>
                  <a:cs typeface="+mn-cs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047285" y="433519"/>
              <a:ext cx="31447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B368AA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1. </a:t>
              </a:r>
              <a:r>
                <a:rPr kumimoji="0" lang="ko-KR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B368AA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생물다양성을 소개합니다</a:t>
              </a:r>
            </a:p>
          </p:txBody>
        </p:sp>
      </p:grpSp>
      <p:pic>
        <p:nvPicPr>
          <p:cNvPr id="17" name="그림 16">
            <a:extLst>
              <a:ext uri="{FF2B5EF4-FFF2-40B4-BE49-F238E27FC236}">
                <a16:creationId xmlns:a16="http://schemas.microsoft.com/office/drawing/2014/main" id="{4B85BC79-23F1-DEF6-3160-BEFE7343743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024" y="1129483"/>
            <a:ext cx="11791950" cy="822131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5B302DB5-BDA7-3AED-8FA5-4C14E091AFD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47150" y="2085823"/>
            <a:ext cx="9297698" cy="2172003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1127EB0F-EDE0-7B46-609B-37BE2A3E24C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28100" y="4172252"/>
            <a:ext cx="9231013" cy="20862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273891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B368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334570" cy="526334"/>
          </a:xfrm>
          <a:prstGeom prst="roundRect">
            <a:avLst/>
          </a:prstGeom>
          <a:solidFill>
            <a:srgbClr val="B368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113</a:t>
            </a:r>
            <a:r>
              <a:rPr kumimoji="0" lang="ko-KR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495713" y="136100"/>
            <a:ext cx="47644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더 많은 내용을 알고 싶어요</a:t>
            </a:r>
            <a:r>
              <a:rPr kumimoji="0" lang="en-US" altLang="ko-KR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!</a:t>
            </a:r>
            <a:endParaRPr kumimoji="0" lang="ko-KR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887141" y="85959"/>
            <a:ext cx="3304860" cy="716892"/>
            <a:chOff x="8887141" y="85959"/>
            <a:chExt cx="3304860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8887141" y="85959"/>
              <a:ext cx="3304859" cy="369332"/>
              <a:chOff x="8887141" y="85959"/>
              <a:chExt cx="3304859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222917" y="85959"/>
                <a:ext cx="296908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ko-KR" alt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rPr>
                  <a:t>함께 살아가는 소중한 생물</a:t>
                </a:r>
                <a:endParaRPr kumimoji="0" lang="en-US" altLang="ko-KR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8887141" y="115674"/>
                <a:ext cx="410288" cy="260788"/>
              </a:xfrm>
              <a:prstGeom prst="roundRect">
                <a:avLst/>
              </a:prstGeom>
              <a:solidFill>
                <a:srgbClr val="B368A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HY견고딕" panose="02030600000101010101" pitchFamily="18" charset="-127"/>
                    <a:ea typeface="HY견고딕" panose="02030600000101010101" pitchFamily="18" charset="-127"/>
                    <a:cs typeface="+mn-cs"/>
                  </a:rPr>
                  <a:t>7</a:t>
                </a: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HY견고딕" panose="02030600000101010101" pitchFamily="18" charset="-127"/>
                  <a:ea typeface="HY견고딕" panose="02030600000101010101" pitchFamily="18" charset="-127"/>
                  <a:cs typeface="+mn-cs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047285" y="433519"/>
              <a:ext cx="31447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B368AA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1. </a:t>
              </a:r>
              <a:r>
                <a:rPr kumimoji="0" lang="ko-KR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B368AA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생물다양성을 소개합니다</a:t>
              </a:r>
            </a:p>
          </p:txBody>
        </p:sp>
      </p:grpSp>
      <p:pic>
        <p:nvPicPr>
          <p:cNvPr id="17" name="그림 16">
            <a:extLst>
              <a:ext uri="{FF2B5EF4-FFF2-40B4-BE49-F238E27FC236}">
                <a16:creationId xmlns:a16="http://schemas.microsoft.com/office/drawing/2014/main" id="{4B85BC79-23F1-DEF6-3160-BEFE7343743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024" y="1129483"/>
            <a:ext cx="11791950" cy="736639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110EF0BB-9223-1622-AC8D-5D292234414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54604" y="2066681"/>
            <a:ext cx="9316750" cy="3486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806635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D80C133D-7DA5-CB05-85ED-431F996C8F4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3929" y="1127101"/>
            <a:ext cx="11760000" cy="662514"/>
          </a:xfrm>
          <a:prstGeom prst="rect">
            <a:avLst/>
          </a:prstGeom>
        </p:spPr>
      </p:pic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B368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334570" cy="526334"/>
          </a:xfrm>
          <a:prstGeom prst="roundRect">
            <a:avLst/>
          </a:prstGeom>
          <a:solidFill>
            <a:srgbClr val="B368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113</a:t>
            </a:r>
            <a:r>
              <a:rPr kumimoji="0" lang="ko-KR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495713" y="136100"/>
            <a:ext cx="34467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이런 활동도 있어요</a:t>
            </a:r>
            <a:r>
              <a:rPr kumimoji="0" lang="en-US" altLang="ko-KR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!</a:t>
            </a:r>
            <a:endParaRPr kumimoji="0" lang="ko-KR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887141" y="85959"/>
            <a:ext cx="3304860" cy="716892"/>
            <a:chOff x="8887141" y="85959"/>
            <a:chExt cx="3304860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8887141" y="85959"/>
              <a:ext cx="3304859" cy="369332"/>
              <a:chOff x="8887141" y="85959"/>
              <a:chExt cx="3304859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222917" y="85959"/>
                <a:ext cx="296908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ko-KR" alt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rPr>
                  <a:t>함께 살아가는 소중한 생물</a:t>
                </a:r>
                <a:endParaRPr kumimoji="0" lang="en-US" altLang="ko-KR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8887141" y="115674"/>
                <a:ext cx="410288" cy="260788"/>
              </a:xfrm>
              <a:prstGeom prst="roundRect">
                <a:avLst/>
              </a:prstGeom>
              <a:solidFill>
                <a:srgbClr val="B368A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US" altLang="ko-KR" dirty="0">
                    <a:solidFill>
                      <a:prstClr val="white"/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</a:rPr>
                  <a:t>7</a:t>
                </a: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HY견고딕" panose="02030600000101010101" pitchFamily="18" charset="-127"/>
                  <a:ea typeface="HY견고딕" panose="02030600000101010101" pitchFamily="18" charset="-127"/>
                  <a:cs typeface="+mn-cs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047285" y="433519"/>
              <a:ext cx="31447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B368AA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1. </a:t>
              </a:r>
              <a:r>
                <a:rPr kumimoji="0" lang="ko-KR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B368AA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생물다양성을 소개합니다</a:t>
              </a:r>
            </a:p>
          </p:txBody>
        </p:sp>
      </p:grpSp>
      <p:pic>
        <p:nvPicPr>
          <p:cNvPr id="9" name="그림 8">
            <a:extLst>
              <a:ext uri="{FF2B5EF4-FFF2-40B4-BE49-F238E27FC236}">
                <a16:creationId xmlns:a16="http://schemas.microsoft.com/office/drawing/2014/main" id="{6DEB01B8-2DFD-D401-2241-4A5BA0260F2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1817" b="42692"/>
          <a:stretch/>
        </p:blipFill>
        <p:spPr>
          <a:xfrm>
            <a:off x="1476445" y="1923823"/>
            <a:ext cx="9231013" cy="3076575"/>
          </a:xfrm>
          <a:prstGeom prst="rect">
            <a:avLst/>
          </a:prstGeom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0103F0A3-35E2-40FB-4659-C332705224B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59541"/>
          <a:stretch/>
        </p:blipFill>
        <p:spPr>
          <a:xfrm>
            <a:off x="1623526" y="5051553"/>
            <a:ext cx="8948057" cy="1750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055096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6D3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사각형: 둥근 모서리 4">
            <a:extLst>
              <a:ext uri="{FF2B5EF4-FFF2-40B4-BE49-F238E27FC236}">
                <a16:creationId xmlns:a16="http://schemas.microsoft.com/office/drawing/2014/main" id="{93EC6E37-FD4E-419E-9ECC-185B1D4E6A69}"/>
              </a:ext>
            </a:extLst>
          </p:cNvPr>
          <p:cNvSpPr/>
          <p:nvPr/>
        </p:nvSpPr>
        <p:spPr>
          <a:xfrm>
            <a:off x="263525" y="782469"/>
            <a:ext cx="2095500" cy="2781300"/>
          </a:xfrm>
          <a:prstGeom prst="roundRect">
            <a:avLst/>
          </a:prstGeom>
          <a:solidFill>
            <a:srgbClr val="B368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3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7</a:t>
            </a:r>
            <a:endParaRPr kumimoji="0" lang="ko-KR" altLang="en-US" sz="9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</p:txBody>
      </p:sp>
      <p:sp>
        <p:nvSpPr>
          <p:cNvPr id="6" name="사각형: 둥근 모서리 5">
            <a:extLst>
              <a:ext uri="{FF2B5EF4-FFF2-40B4-BE49-F238E27FC236}">
                <a16:creationId xmlns:a16="http://schemas.microsoft.com/office/drawing/2014/main" id="{8DF1D494-7313-464C-A7BF-713501145C1E}"/>
              </a:ext>
            </a:extLst>
          </p:cNvPr>
          <p:cNvSpPr/>
          <p:nvPr/>
        </p:nvSpPr>
        <p:spPr>
          <a:xfrm>
            <a:off x="471487" y="2905125"/>
            <a:ext cx="1679575" cy="52387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헤드라인M" panose="02030600000101010101" pitchFamily="18" charset="-127"/>
                <a:ea typeface="HY헤드라인M" panose="02030600000101010101" pitchFamily="18" charset="-127"/>
                <a:cs typeface="+mn-cs"/>
              </a:rPr>
              <a:t>생물다양성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9C0E33E-0E37-4D02-9A8F-341845CE7817}"/>
              </a:ext>
            </a:extLst>
          </p:cNvPr>
          <p:cNvSpPr txBox="1"/>
          <p:nvPr/>
        </p:nvSpPr>
        <p:spPr>
          <a:xfrm>
            <a:off x="2799586" y="782469"/>
            <a:ext cx="5314275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6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함께 살아가는 </a:t>
            </a:r>
            <a:endParaRPr kumimoji="0" lang="en-US" altLang="ko-KR" sz="6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6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소중한 생물</a:t>
            </a: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D46B17D7-B928-D86D-1ACB-CA67CD286A5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69298" y="3638803"/>
            <a:ext cx="7588453" cy="174497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3102834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B368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334570" cy="526334"/>
          </a:xfrm>
          <a:prstGeom prst="roundRect">
            <a:avLst/>
          </a:prstGeom>
          <a:solidFill>
            <a:srgbClr val="B368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114</a:t>
            </a:r>
            <a:r>
              <a:rPr kumimoji="0" lang="ko-KR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495713" y="136100"/>
            <a:ext cx="27142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생각해 볼까요</a:t>
            </a:r>
            <a:r>
              <a:rPr kumimoji="0" lang="en-US" altLang="ko-KR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?</a:t>
            </a:r>
            <a:endParaRPr kumimoji="0" lang="ko-KR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887141" y="85959"/>
            <a:ext cx="3304860" cy="716892"/>
            <a:chOff x="8887141" y="85959"/>
            <a:chExt cx="3304860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8887141" y="85959"/>
              <a:ext cx="3304859" cy="369332"/>
              <a:chOff x="8887141" y="85959"/>
              <a:chExt cx="3304859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222917" y="85959"/>
                <a:ext cx="296908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ko-KR" alt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rPr>
                  <a:t>함께 살아가는 소중한 생물</a:t>
                </a:r>
                <a:endParaRPr kumimoji="0" lang="en-US" altLang="ko-KR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8887141" y="115674"/>
                <a:ext cx="410288" cy="260788"/>
              </a:xfrm>
              <a:prstGeom prst="roundRect">
                <a:avLst/>
              </a:prstGeom>
              <a:solidFill>
                <a:srgbClr val="B368A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HY견고딕" panose="02030600000101010101" pitchFamily="18" charset="-127"/>
                    <a:ea typeface="HY견고딕" panose="02030600000101010101" pitchFamily="18" charset="-127"/>
                    <a:cs typeface="+mn-cs"/>
                  </a:rPr>
                  <a:t>7</a:t>
                </a: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HY견고딕" panose="02030600000101010101" pitchFamily="18" charset="-127"/>
                  <a:ea typeface="HY견고딕" panose="02030600000101010101" pitchFamily="18" charset="-127"/>
                  <a:cs typeface="+mn-cs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047285" y="433519"/>
              <a:ext cx="31447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B368AA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2. </a:t>
              </a:r>
              <a:r>
                <a:rPr kumimoji="0" lang="ko-KR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B368AA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생물다양성을 지켜요</a:t>
              </a:r>
              <a:r>
                <a:rPr kumimoji="0" lang="en-US" altLang="ko-KR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B368AA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!</a:t>
              </a:r>
              <a:endPara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B368AA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</p:grpSp>
      <p:pic>
        <p:nvPicPr>
          <p:cNvPr id="4" name="그림 3">
            <a:extLst>
              <a:ext uri="{FF2B5EF4-FFF2-40B4-BE49-F238E27FC236}">
                <a16:creationId xmlns:a16="http://schemas.microsoft.com/office/drawing/2014/main" id="{59DF8256-8DA7-8052-261A-3AC874D361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525" y="1195388"/>
            <a:ext cx="6175375" cy="533293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D9F7187F-E244-D313-CF37-C283B60DE15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9099" y="2167566"/>
            <a:ext cx="5496692" cy="3762900"/>
          </a:xfrm>
          <a:prstGeom prst="rect">
            <a:avLst/>
          </a:prstGeom>
        </p:spPr>
      </p:pic>
      <p:pic>
        <p:nvPicPr>
          <p:cNvPr id="15" name="그림 14">
            <a:extLst>
              <a:ext uri="{FF2B5EF4-FFF2-40B4-BE49-F238E27FC236}">
                <a16:creationId xmlns:a16="http://schemas.microsoft.com/office/drawing/2014/main" id="{6379B902-DFAC-CBB5-36F3-98CA1B57569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5999" y="2167566"/>
            <a:ext cx="5487166" cy="37438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991410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B368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334570" cy="526334"/>
          </a:xfrm>
          <a:prstGeom prst="roundRect">
            <a:avLst/>
          </a:prstGeom>
          <a:solidFill>
            <a:srgbClr val="B368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114</a:t>
            </a:r>
            <a:r>
              <a:rPr kumimoji="0" lang="ko-KR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495713" y="136100"/>
            <a:ext cx="27142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생각해 볼까요</a:t>
            </a:r>
            <a:r>
              <a:rPr kumimoji="0" lang="en-US" altLang="ko-KR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?</a:t>
            </a:r>
            <a:endParaRPr kumimoji="0" lang="ko-KR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887141" y="85959"/>
            <a:ext cx="3304860" cy="716892"/>
            <a:chOff x="8887141" y="85959"/>
            <a:chExt cx="3304860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8887141" y="85959"/>
              <a:ext cx="3304859" cy="369332"/>
              <a:chOff x="8887141" y="85959"/>
              <a:chExt cx="3304859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222917" y="85959"/>
                <a:ext cx="296908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ko-KR" alt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rPr>
                  <a:t>함께 살아가는 소중한 생물</a:t>
                </a:r>
                <a:endParaRPr kumimoji="0" lang="en-US" altLang="ko-KR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8887141" y="115674"/>
                <a:ext cx="410288" cy="260788"/>
              </a:xfrm>
              <a:prstGeom prst="roundRect">
                <a:avLst/>
              </a:prstGeom>
              <a:solidFill>
                <a:srgbClr val="B368A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HY견고딕" panose="02030600000101010101" pitchFamily="18" charset="-127"/>
                    <a:ea typeface="HY견고딕" panose="02030600000101010101" pitchFamily="18" charset="-127"/>
                    <a:cs typeface="+mn-cs"/>
                  </a:rPr>
                  <a:t>7</a:t>
                </a: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HY견고딕" panose="02030600000101010101" pitchFamily="18" charset="-127"/>
                  <a:ea typeface="HY견고딕" panose="02030600000101010101" pitchFamily="18" charset="-127"/>
                  <a:cs typeface="+mn-cs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047285" y="433519"/>
              <a:ext cx="31447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B368AA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2. </a:t>
              </a:r>
              <a:r>
                <a:rPr kumimoji="0" lang="ko-KR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B368AA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생물다양성을 지켜요</a:t>
              </a:r>
              <a:r>
                <a:rPr kumimoji="0" lang="en-US" altLang="ko-KR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B368AA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!</a:t>
              </a:r>
              <a:endPara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B368AA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</p:grpSp>
      <p:pic>
        <p:nvPicPr>
          <p:cNvPr id="4" name="그림 3">
            <a:extLst>
              <a:ext uri="{FF2B5EF4-FFF2-40B4-BE49-F238E27FC236}">
                <a16:creationId xmlns:a16="http://schemas.microsoft.com/office/drawing/2014/main" id="{59DF8256-8DA7-8052-261A-3AC874D361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525" y="1195388"/>
            <a:ext cx="6175375" cy="533293"/>
          </a:xfrm>
          <a:prstGeom prst="rect">
            <a:avLst/>
          </a:prstGeom>
        </p:spPr>
      </p:pic>
      <p:pic>
        <p:nvPicPr>
          <p:cNvPr id="18" name="그림 17">
            <a:extLst>
              <a:ext uri="{FF2B5EF4-FFF2-40B4-BE49-F238E27FC236}">
                <a16:creationId xmlns:a16="http://schemas.microsoft.com/office/drawing/2014/main" id="{66EF254C-FA20-EF7B-BCE8-A71E0D3ABD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5450" y="2196145"/>
            <a:ext cx="5477639" cy="3724795"/>
          </a:xfrm>
          <a:prstGeom prst="rect">
            <a:avLst/>
          </a:prstGeom>
        </p:spPr>
      </p:pic>
      <p:pic>
        <p:nvPicPr>
          <p:cNvPr id="20" name="그림 19">
            <a:extLst>
              <a:ext uri="{FF2B5EF4-FFF2-40B4-BE49-F238E27FC236}">
                <a16:creationId xmlns:a16="http://schemas.microsoft.com/office/drawing/2014/main" id="{641402E0-51A5-9FB7-0185-E943BCA0B58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19742" y="2196145"/>
            <a:ext cx="5534797" cy="37343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432416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B368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334570" cy="526334"/>
          </a:xfrm>
          <a:prstGeom prst="roundRect">
            <a:avLst/>
          </a:prstGeom>
          <a:solidFill>
            <a:srgbClr val="B368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114</a:t>
            </a:r>
            <a:r>
              <a:rPr kumimoji="0" lang="ko-KR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495713" y="136100"/>
            <a:ext cx="27142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생각해 볼까요</a:t>
            </a:r>
            <a:r>
              <a:rPr kumimoji="0" lang="en-US" altLang="ko-KR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?</a:t>
            </a:r>
            <a:endParaRPr kumimoji="0" lang="ko-KR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887141" y="85959"/>
            <a:ext cx="3304860" cy="716892"/>
            <a:chOff x="8887141" y="85959"/>
            <a:chExt cx="3304860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8887141" y="85959"/>
              <a:ext cx="3304859" cy="369332"/>
              <a:chOff x="8887141" y="85959"/>
              <a:chExt cx="3304859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222917" y="85959"/>
                <a:ext cx="296908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ko-KR" alt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rPr>
                  <a:t>함께 살아가는 소중한 생물</a:t>
                </a:r>
                <a:endParaRPr kumimoji="0" lang="en-US" altLang="ko-KR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8887141" y="115674"/>
                <a:ext cx="410288" cy="260788"/>
              </a:xfrm>
              <a:prstGeom prst="roundRect">
                <a:avLst/>
              </a:prstGeom>
              <a:solidFill>
                <a:srgbClr val="B368A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HY견고딕" panose="02030600000101010101" pitchFamily="18" charset="-127"/>
                    <a:ea typeface="HY견고딕" panose="02030600000101010101" pitchFamily="18" charset="-127"/>
                    <a:cs typeface="+mn-cs"/>
                  </a:rPr>
                  <a:t>7</a:t>
                </a: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HY견고딕" panose="02030600000101010101" pitchFamily="18" charset="-127"/>
                  <a:ea typeface="HY견고딕" panose="02030600000101010101" pitchFamily="18" charset="-127"/>
                  <a:cs typeface="+mn-cs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047285" y="433519"/>
              <a:ext cx="31447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B368AA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2. </a:t>
              </a:r>
              <a:r>
                <a:rPr kumimoji="0" lang="ko-KR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B368AA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생물다양성을 지켜요</a:t>
              </a:r>
              <a:r>
                <a:rPr kumimoji="0" lang="en-US" altLang="ko-KR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B368AA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!</a:t>
              </a:r>
              <a:endPara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B368AA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</p:grpSp>
      <p:pic>
        <p:nvPicPr>
          <p:cNvPr id="4" name="그림 3">
            <a:extLst>
              <a:ext uri="{FF2B5EF4-FFF2-40B4-BE49-F238E27FC236}">
                <a16:creationId xmlns:a16="http://schemas.microsoft.com/office/drawing/2014/main" id="{59DF8256-8DA7-8052-261A-3AC874D361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525" y="1195388"/>
            <a:ext cx="6175375" cy="533293"/>
          </a:xfrm>
          <a:prstGeom prst="rect">
            <a:avLst/>
          </a:prstGeom>
        </p:spPr>
      </p:pic>
      <p:pic>
        <p:nvPicPr>
          <p:cNvPr id="22" name="그림 21">
            <a:extLst>
              <a:ext uri="{FF2B5EF4-FFF2-40B4-BE49-F238E27FC236}">
                <a16:creationId xmlns:a16="http://schemas.microsoft.com/office/drawing/2014/main" id="{6EEAB0C6-B1F7-815C-3A93-2E592D3D3A9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7767" y="2177092"/>
            <a:ext cx="5487166" cy="3753374"/>
          </a:xfrm>
          <a:prstGeom prst="rect">
            <a:avLst/>
          </a:prstGeom>
        </p:spPr>
      </p:pic>
      <p:pic>
        <p:nvPicPr>
          <p:cNvPr id="24" name="그림 23">
            <a:extLst>
              <a:ext uri="{FF2B5EF4-FFF2-40B4-BE49-F238E27FC236}">
                <a16:creationId xmlns:a16="http://schemas.microsoft.com/office/drawing/2014/main" id="{F07DA60C-A986-0C12-7A73-BCC108E7F5A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22197" y="2177092"/>
            <a:ext cx="5487166" cy="37533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979037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B368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334570" cy="526334"/>
          </a:xfrm>
          <a:prstGeom prst="roundRect">
            <a:avLst/>
          </a:prstGeom>
          <a:solidFill>
            <a:srgbClr val="B368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114</a:t>
            </a:r>
            <a:r>
              <a:rPr kumimoji="0" lang="ko-KR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495713" y="136100"/>
            <a:ext cx="27142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생각해 볼까요</a:t>
            </a:r>
            <a:r>
              <a:rPr kumimoji="0" lang="en-US" altLang="ko-KR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?</a:t>
            </a:r>
            <a:endParaRPr kumimoji="0" lang="ko-KR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887141" y="85959"/>
            <a:ext cx="3304860" cy="716892"/>
            <a:chOff x="8887141" y="85959"/>
            <a:chExt cx="3304860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8887141" y="85959"/>
              <a:ext cx="3304859" cy="369332"/>
              <a:chOff x="8887141" y="85959"/>
              <a:chExt cx="3304859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222917" y="85959"/>
                <a:ext cx="296908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ko-KR" alt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rPr>
                  <a:t>함께 살아가는 소중한 생물</a:t>
                </a:r>
                <a:endParaRPr kumimoji="0" lang="en-US" altLang="ko-KR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8887141" y="115674"/>
                <a:ext cx="410288" cy="260788"/>
              </a:xfrm>
              <a:prstGeom prst="roundRect">
                <a:avLst/>
              </a:prstGeom>
              <a:solidFill>
                <a:srgbClr val="B368A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HY견고딕" panose="02030600000101010101" pitchFamily="18" charset="-127"/>
                    <a:ea typeface="HY견고딕" panose="02030600000101010101" pitchFamily="18" charset="-127"/>
                    <a:cs typeface="+mn-cs"/>
                  </a:rPr>
                  <a:t>7</a:t>
                </a: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HY견고딕" panose="02030600000101010101" pitchFamily="18" charset="-127"/>
                  <a:ea typeface="HY견고딕" panose="02030600000101010101" pitchFamily="18" charset="-127"/>
                  <a:cs typeface="+mn-cs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047285" y="433519"/>
              <a:ext cx="31447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B368AA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2. </a:t>
              </a:r>
              <a:r>
                <a:rPr kumimoji="0" lang="ko-KR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B368AA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생물다양성을 지켜요</a:t>
              </a:r>
              <a:r>
                <a:rPr kumimoji="0" lang="en-US" altLang="ko-KR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B368AA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!</a:t>
              </a:r>
              <a:endPara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B368AA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</p:grpSp>
      <p:pic>
        <p:nvPicPr>
          <p:cNvPr id="4" name="그림 3">
            <a:extLst>
              <a:ext uri="{FF2B5EF4-FFF2-40B4-BE49-F238E27FC236}">
                <a16:creationId xmlns:a16="http://schemas.microsoft.com/office/drawing/2014/main" id="{59DF8256-8DA7-8052-261A-3AC874D361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525" y="1195388"/>
            <a:ext cx="6175375" cy="533293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3898DA84-F34C-6304-2139-577211ACAC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2624" y="2338334"/>
            <a:ext cx="11610314" cy="2181332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7F597427-5D8A-36FB-815E-47636A025C06}"/>
              </a:ext>
            </a:extLst>
          </p:cNvPr>
          <p:cNvSpPr txBox="1"/>
          <p:nvPr/>
        </p:nvSpPr>
        <p:spPr>
          <a:xfrm>
            <a:off x="4143242" y="2868037"/>
            <a:ext cx="4448307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ko-KR" altLang="en-US" sz="3700" b="1" spc="-150" dirty="0" err="1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멸</a:t>
            </a:r>
            <a:r>
              <a:rPr lang="ko-KR" altLang="en-US" sz="3700" b="1" spc="-150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 종 위 기 종</a:t>
            </a:r>
            <a:endParaRPr lang="en-US" altLang="ko-KR" sz="3700" b="1" spc="-150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7406076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B368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334570" cy="526334"/>
          </a:xfrm>
          <a:prstGeom prst="roundRect">
            <a:avLst/>
          </a:prstGeom>
          <a:solidFill>
            <a:srgbClr val="B368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115</a:t>
            </a:r>
            <a:r>
              <a:rPr kumimoji="0" lang="ko-KR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495713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알아볼까요</a:t>
            </a:r>
            <a:r>
              <a:rPr kumimoji="0" lang="en-US" altLang="ko-KR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?</a:t>
            </a:r>
            <a:endParaRPr kumimoji="0" lang="ko-KR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887141" y="85959"/>
            <a:ext cx="3304860" cy="716892"/>
            <a:chOff x="8887141" y="85959"/>
            <a:chExt cx="3304860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8887141" y="85959"/>
              <a:ext cx="3304859" cy="369332"/>
              <a:chOff x="8887141" y="85959"/>
              <a:chExt cx="3304859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222917" y="85959"/>
                <a:ext cx="296908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ko-KR" alt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rPr>
                  <a:t>함께 살아가는 소중한 생물</a:t>
                </a:r>
                <a:endParaRPr kumimoji="0" lang="en-US" altLang="ko-KR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8887141" y="115674"/>
                <a:ext cx="410288" cy="260788"/>
              </a:xfrm>
              <a:prstGeom prst="roundRect">
                <a:avLst/>
              </a:prstGeom>
              <a:solidFill>
                <a:srgbClr val="B368A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HY견고딕" panose="02030600000101010101" pitchFamily="18" charset="-127"/>
                    <a:ea typeface="HY견고딕" panose="02030600000101010101" pitchFamily="18" charset="-127"/>
                    <a:cs typeface="+mn-cs"/>
                  </a:rPr>
                  <a:t>7</a:t>
                </a: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HY견고딕" panose="02030600000101010101" pitchFamily="18" charset="-127"/>
                  <a:ea typeface="HY견고딕" panose="02030600000101010101" pitchFamily="18" charset="-127"/>
                  <a:cs typeface="+mn-cs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047285" y="433519"/>
              <a:ext cx="31447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B368AA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2. </a:t>
              </a:r>
              <a:r>
                <a:rPr kumimoji="0" lang="ko-KR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B368AA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생물다양성을 지켜요</a:t>
              </a:r>
              <a:r>
                <a:rPr kumimoji="0" lang="en-US" altLang="ko-KR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B368AA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!</a:t>
              </a:r>
              <a:endPara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B368AA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</p:grpSp>
      <p:pic>
        <p:nvPicPr>
          <p:cNvPr id="7" name="그림 6">
            <a:extLst>
              <a:ext uri="{FF2B5EF4-FFF2-40B4-BE49-F238E27FC236}">
                <a16:creationId xmlns:a16="http://schemas.microsoft.com/office/drawing/2014/main" id="{F21A6B3F-7E2D-99D9-15C6-1ECCCDB2E8D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1869" y="1204913"/>
            <a:ext cx="11604127" cy="980162"/>
          </a:xfrm>
          <a:prstGeom prst="rect">
            <a:avLst/>
          </a:prstGeom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6907DB87-29E5-4423-035B-A54C5409C4B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3935" y="2185075"/>
            <a:ext cx="11604127" cy="808415"/>
          </a:xfrm>
          <a:prstGeom prst="rect">
            <a:avLst/>
          </a:prstGeom>
        </p:spPr>
      </p:pic>
      <p:pic>
        <p:nvPicPr>
          <p:cNvPr id="18" name="그림 17">
            <a:extLst>
              <a:ext uri="{FF2B5EF4-FFF2-40B4-BE49-F238E27FC236}">
                <a16:creationId xmlns:a16="http://schemas.microsoft.com/office/drawing/2014/main" id="{4253F777-C2DA-E195-D090-7FCB6134BF2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3935" y="3138480"/>
            <a:ext cx="11572061" cy="3335179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E93ACC64-620F-5B9D-D556-8D72DDC05E4C}"/>
              </a:ext>
            </a:extLst>
          </p:cNvPr>
          <p:cNvSpPr txBox="1"/>
          <p:nvPr/>
        </p:nvSpPr>
        <p:spPr>
          <a:xfrm>
            <a:off x="5333867" y="3507247"/>
            <a:ext cx="3175651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700" b="1" spc="-150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서식지 파괴</a:t>
            </a:r>
            <a:endParaRPr lang="en-US" altLang="ko-KR" sz="3700" b="1" spc="-150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0517189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D1AE4CB5-D9C1-5F1A-EE3A-D0E10B232DD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2402" y="2585961"/>
            <a:ext cx="11616798" cy="3297344"/>
          </a:xfrm>
          <a:prstGeom prst="rect">
            <a:avLst/>
          </a:prstGeom>
        </p:spPr>
      </p:pic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B368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334570" cy="526334"/>
          </a:xfrm>
          <a:prstGeom prst="roundRect">
            <a:avLst/>
          </a:prstGeom>
          <a:solidFill>
            <a:srgbClr val="B368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115</a:t>
            </a:r>
            <a:r>
              <a:rPr kumimoji="0" lang="ko-KR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495713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알아볼까요</a:t>
            </a:r>
            <a:r>
              <a:rPr kumimoji="0" lang="en-US" altLang="ko-KR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?</a:t>
            </a:r>
            <a:endParaRPr kumimoji="0" lang="ko-KR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887141" y="85959"/>
            <a:ext cx="3304860" cy="716892"/>
            <a:chOff x="8887141" y="85959"/>
            <a:chExt cx="3304860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8887141" y="85959"/>
              <a:ext cx="3304859" cy="369332"/>
              <a:chOff x="8887141" y="85959"/>
              <a:chExt cx="3304859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222917" y="85959"/>
                <a:ext cx="296908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ko-KR" alt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rPr>
                  <a:t>함께 살아가는 소중한 생물</a:t>
                </a:r>
                <a:endParaRPr kumimoji="0" lang="en-US" altLang="ko-KR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8887141" y="115674"/>
                <a:ext cx="410288" cy="260788"/>
              </a:xfrm>
              <a:prstGeom prst="roundRect">
                <a:avLst/>
              </a:prstGeom>
              <a:solidFill>
                <a:srgbClr val="B368A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HY견고딕" panose="02030600000101010101" pitchFamily="18" charset="-127"/>
                    <a:ea typeface="HY견고딕" panose="02030600000101010101" pitchFamily="18" charset="-127"/>
                    <a:cs typeface="+mn-cs"/>
                  </a:rPr>
                  <a:t>7</a:t>
                </a: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HY견고딕" panose="02030600000101010101" pitchFamily="18" charset="-127"/>
                  <a:ea typeface="HY견고딕" panose="02030600000101010101" pitchFamily="18" charset="-127"/>
                  <a:cs typeface="+mn-cs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047285" y="433519"/>
              <a:ext cx="31447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B368AA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2. </a:t>
              </a:r>
              <a:r>
                <a:rPr kumimoji="0" lang="ko-KR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B368AA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생물다양성을 지켜요</a:t>
              </a:r>
              <a:r>
                <a:rPr kumimoji="0" lang="en-US" altLang="ko-KR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B368AA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!</a:t>
              </a:r>
              <a:endPara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B368AA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</p:grpSp>
      <p:pic>
        <p:nvPicPr>
          <p:cNvPr id="14" name="그림 13">
            <a:extLst>
              <a:ext uri="{FF2B5EF4-FFF2-40B4-BE49-F238E27FC236}">
                <a16:creationId xmlns:a16="http://schemas.microsoft.com/office/drawing/2014/main" id="{6907DB87-29E5-4423-035B-A54C5409C4B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1927" y="1643899"/>
            <a:ext cx="11604127" cy="808415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E93ACC64-620F-5B9D-D556-8D72DDC05E4C}"/>
              </a:ext>
            </a:extLst>
          </p:cNvPr>
          <p:cNvSpPr txBox="1"/>
          <p:nvPr/>
        </p:nvSpPr>
        <p:spPr>
          <a:xfrm>
            <a:off x="5314235" y="3137521"/>
            <a:ext cx="312997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700" b="1" spc="-150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환경오염</a:t>
            </a:r>
            <a:endParaRPr lang="en-US" altLang="ko-KR" sz="3700" b="1" spc="-150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2792348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68742BF1-A844-4BCA-8A04-09C3FBF303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3216" y="2728254"/>
            <a:ext cx="11588095" cy="3307296"/>
          </a:xfrm>
          <a:prstGeom prst="rect">
            <a:avLst/>
          </a:prstGeom>
        </p:spPr>
      </p:pic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B368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334570" cy="526334"/>
          </a:xfrm>
          <a:prstGeom prst="roundRect">
            <a:avLst/>
          </a:prstGeom>
          <a:solidFill>
            <a:srgbClr val="B368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115</a:t>
            </a:r>
            <a:r>
              <a:rPr kumimoji="0" lang="ko-KR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495713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알아볼까요</a:t>
            </a:r>
            <a:r>
              <a:rPr kumimoji="0" lang="en-US" altLang="ko-KR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?</a:t>
            </a:r>
            <a:endParaRPr kumimoji="0" lang="ko-KR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887141" y="85959"/>
            <a:ext cx="3304860" cy="716892"/>
            <a:chOff x="8887141" y="85959"/>
            <a:chExt cx="3304860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8887141" y="85959"/>
              <a:ext cx="3304859" cy="369332"/>
              <a:chOff x="8887141" y="85959"/>
              <a:chExt cx="3304859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222917" y="85959"/>
                <a:ext cx="296908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ko-KR" alt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rPr>
                  <a:t>함께 살아가는 소중한 생물</a:t>
                </a:r>
                <a:endParaRPr kumimoji="0" lang="en-US" altLang="ko-KR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8887141" y="115674"/>
                <a:ext cx="410288" cy="260788"/>
              </a:xfrm>
              <a:prstGeom prst="roundRect">
                <a:avLst/>
              </a:prstGeom>
              <a:solidFill>
                <a:srgbClr val="B368A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HY견고딕" panose="02030600000101010101" pitchFamily="18" charset="-127"/>
                    <a:ea typeface="HY견고딕" panose="02030600000101010101" pitchFamily="18" charset="-127"/>
                    <a:cs typeface="+mn-cs"/>
                  </a:rPr>
                  <a:t>7</a:t>
                </a: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HY견고딕" panose="02030600000101010101" pitchFamily="18" charset="-127"/>
                  <a:ea typeface="HY견고딕" panose="02030600000101010101" pitchFamily="18" charset="-127"/>
                  <a:cs typeface="+mn-cs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047285" y="433519"/>
              <a:ext cx="31447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B368AA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2. </a:t>
              </a:r>
              <a:r>
                <a:rPr kumimoji="0" lang="ko-KR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B368AA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생물다양성을 지켜요</a:t>
              </a:r>
              <a:r>
                <a:rPr kumimoji="0" lang="en-US" altLang="ko-KR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B368AA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!</a:t>
              </a:r>
              <a:endPara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B368AA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</p:grpSp>
      <p:pic>
        <p:nvPicPr>
          <p:cNvPr id="14" name="그림 13">
            <a:extLst>
              <a:ext uri="{FF2B5EF4-FFF2-40B4-BE49-F238E27FC236}">
                <a16:creationId xmlns:a16="http://schemas.microsoft.com/office/drawing/2014/main" id="{6907DB87-29E5-4423-035B-A54C5409C4B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9250" y="1671891"/>
            <a:ext cx="11604127" cy="808415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E93ACC64-620F-5B9D-D556-8D72DDC05E4C}"/>
              </a:ext>
            </a:extLst>
          </p:cNvPr>
          <p:cNvSpPr txBox="1"/>
          <p:nvPr/>
        </p:nvSpPr>
        <p:spPr>
          <a:xfrm>
            <a:off x="5370608" y="3041688"/>
            <a:ext cx="3166904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700" b="1" spc="-150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외래종 유입</a:t>
            </a:r>
            <a:endParaRPr lang="en-US" altLang="ko-KR" sz="3700" b="1" spc="-150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3315316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88E285FE-636B-8296-7B6A-C22929E410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7910" y="2726699"/>
            <a:ext cx="11502775" cy="3307988"/>
          </a:xfrm>
          <a:prstGeom prst="rect">
            <a:avLst/>
          </a:prstGeom>
        </p:spPr>
      </p:pic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B368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334570" cy="526334"/>
          </a:xfrm>
          <a:prstGeom prst="roundRect">
            <a:avLst/>
          </a:prstGeom>
          <a:solidFill>
            <a:srgbClr val="B368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115</a:t>
            </a:r>
            <a:r>
              <a:rPr kumimoji="0" lang="ko-KR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495713" y="13610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알아볼까요</a:t>
            </a:r>
            <a:r>
              <a:rPr kumimoji="0" lang="en-US" altLang="ko-KR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?</a:t>
            </a:r>
            <a:endParaRPr kumimoji="0" lang="ko-KR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887141" y="85959"/>
            <a:ext cx="3304860" cy="716892"/>
            <a:chOff x="8887141" y="85959"/>
            <a:chExt cx="3304860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8887141" y="85959"/>
              <a:ext cx="3304859" cy="369332"/>
              <a:chOff x="8887141" y="85959"/>
              <a:chExt cx="3304859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222917" y="85959"/>
                <a:ext cx="296908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ko-KR" alt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rPr>
                  <a:t>함께 살아가는 소중한 생물</a:t>
                </a:r>
                <a:endParaRPr kumimoji="0" lang="en-US" altLang="ko-KR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8887141" y="115674"/>
                <a:ext cx="410288" cy="260788"/>
              </a:xfrm>
              <a:prstGeom prst="roundRect">
                <a:avLst/>
              </a:prstGeom>
              <a:solidFill>
                <a:srgbClr val="B368A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HY견고딕" panose="02030600000101010101" pitchFamily="18" charset="-127"/>
                    <a:ea typeface="HY견고딕" panose="02030600000101010101" pitchFamily="18" charset="-127"/>
                    <a:cs typeface="+mn-cs"/>
                  </a:rPr>
                  <a:t>7</a:t>
                </a: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HY견고딕" panose="02030600000101010101" pitchFamily="18" charset="-127"/>
                  <a:ea typeface="HY견고딕" panose="02030600000101010101" pitchFamily="18" charset="-127"/>
                  <a:cs typeface="+mn-cs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047285" y="433519"/>
              <a:ext cx="31447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B368AA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2. </a:t>
              </a:r>
              <a:r>
                <a:rPr kumimoji="0" lang="ko-KR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B368AA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생물다양성을 지켜요</a:t>
              </a:r>
              <a:r>
                <a:rPr kumimoji="0" lang="en-US" altLang="ko-KR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B368AA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!</a:t>
              </a:r>
              <a:endPara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B368AA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</p:grpSp>
      <p:pic>
        <p:nvPicPr>
          <p:cNvPr id="14" name="그림 13">
            <a:extLst>
              <a:ext uri="{FF2B5EF4-FFF2-40B4-BE49-F238E27FC236}">
                <a16:creationId xmlns:a16="http://schemas.microsoft.com/office/drawing/2014/main" id="{6907DB87-29E5-4423-035B-A54C5409C4B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7910" y="1746537"/>
            <a:ext cx="11604127" cy="808415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E93ACC64-620F-5B9D-D556-8D72DDC05E4C}"/>
              </a:ext>
            </a:extLst>
          </p:cNvPr>
          <p:cNvSpPr txBox="1"/>
          <p:nvPr/>
        </p:nvSpPr>
        <p:spPr>
          <a:xfrm>
            <a:off x="5284492" y="3383034"/>
            <a:ext cx="33276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ko-KR" altLang="en-US" sz="2800" b="1" spc="-300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동식물의 남획과 포획</a:t>
            </a:r>
            <a:endParaRPr lang="en-US" altLang="ko-KR" sz="2800" b="1" spc="-300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1251080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B368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334570" cy="526334"/>
          </a:xfrm>
          <a:prstGeom prst="roundRect">
            <a:avLst/>
          </a:prstGeom>
          <a:solidFill>
            <a:srgbClr val="B368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116</a:t>
            </a:r>
            <a:r>
              <a:rPr kumimoji="0" lang="ko-KR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495713" y="136100"/>
            <a:ext cx="27142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2800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실천해 </a:t>
            </a:r>
            <a:r>
              <a:rPr kumimoji="0" lang="ko-KR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볼까요</a:t>
            </a:r>
            <a:r>
              <a:rPr kumimoji="0" lang="en-US" altLang="ko-KR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?</a:t>
            </a:r>
            <a:endParaRPr kumimoji="0" lang="ko-KR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887141" y="85959"/>
            <a:ext cx="3304860" cy="716892"/>
            <a:chOff x="8887141" y="85959"/>
            <a:chExt cx="3304860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8887141" y="85959"/>
              <a:ext cx="3304859" cy="369332"/>
              <a:chOff x="8887141" y="85959"/>
              <a:chExt cx="3304859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222917" y="85959"/>
                <a:ext cx="296908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ko-KR" alt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rPr>
                  <a:t>함께 살아가는 소중한 생물</a:t>
                </a:r>
                <a:endParaRPr kumimoji="0" lang="en-US" altLang="ko-KR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8887141" y="115674"/>
                <a:ext cx="410288" cy="260788"/>
              </a:xfrm>
              <a:prstGeom prst="roundRect">
                <a:avLst/>
              </a:prstGeom>
              <a:solidFill>
                <a:srgbClr val="B368A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HY견고딕" panose="02030600000101010101" pitchFamily="18" charset="-127"/>
                    <a:ea typeface="HY견고딕" panose="02030600000101010101" pitchFamily="18" charset="-127"/>
                    <a:cs typeface="+mn-cs"/>
                  </a:rPr>
                  <a:t>7</a:t>
                </a: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HY견고딕" panose="02030600000101010101" pitchFamily="18" charset="-127"/>
                  <a:ea typeface="HY견고딕" panose="02030600000101010101" pitchFamily="18" charset="-127"/>
                  <a:cs typeface="+mn-cs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047285" y="433519"/>
              <a:ext cx="31447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B368AA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2. </a:t>
              </a:r>
              <a:r>
                <a:rPr kumimoji="0" lang="ko-KR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B368AA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생물다양성을 지켜요</a:t>
              </a:r>
              <a:r>
                <a:rPr kumimoji="0" lang="en-US" altLang="ko-KR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B368AA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!</a:t>
              </a:r>
              <a:endPara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B368AA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</p:grpSp>
      <p:pic>
        <p:nvPicPr>
          <p:cNvPr id="6" name="그림 5">
            <a:extLst>
              <a:ext uri="{FF2B5EF4-FFF2-40B4-BE49-F238E27FC236}">
                <a16:creationId xmlns:a16="http://schemas.microsoft.com/office/drawing/2014/main" id="{951BDADE-6FF8-283B-31B6-FB842D1B5A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841" y="1187847"/>
            <a:ext cx="11528109" cy="970961"/>
          </a:xfrm>
          <a:prstGeom prst="rect">
            <a:avLst/>
          </a:prstGeom>
        </p:spPr>
      </p:pic>
      <p:pic>
        <p:nvPicPr>
          <p:cNvPr id="15" name="그림 14">
            <a:extLst>
              <a:ext uri="{FF2B5EF4-FFF2-40B4-BE49-F238E27FC236}">
                <a16:creationId xmlns:a16="http://schemas.microsoft.com/office/drawing/2014/main" id="{F0F97BA1-4E56-874B-3599-B3AFBE9101D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4944" y="2106494"/>
            <a:ext cx="10718881" cy="4751506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3805AB7D-1289-25FC-715F-B3652E3A61C0}"/>
              </a:ext>
            </a:extLst>
          </p:cNvPr>
          <p:cNvSpPr txBox="1"/>
          <p:nvPr/>
        </p:nvSpPr>
        <p:spPr>
          <a:xfrm>
            <a:off x="7048788" y="2347158"/>
            <a:ext cx="34096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급식을 남기지 않아요</a:t>
            </a:r>
            <a:endParaRPr lang="en-US" altLang="ko-KR" sz="2400" b="1" dirty="0">
              <a:solidFill>
                <a:srgbClr val="2389E5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함초롬돋움" panose="020B0604000101010101" pitchFamily="50" charset="-127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D006139-37C6-185D-7841-FC45C0DF45B1}"/>
              </a:ext>
            </a:extLst>
          </p:cNvPr>
          <p:cNvSpPr txBox="1"/>
          <p:nvPr/>
        </p:nvSpPr>
        <p:spPr>
          <a:xfrm>
            <a:off x="6420137" y="2921614"/>
            <a:ext cx="4866988" cy="13782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ko-KR" altLang="en-US" sz="24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급식을 남겨서 버리면 음식물 쓰레기를 처리하는데 많은 환경오염이 되어 생물다양성이 감소해요</a:t>
            </a:r>
            <a:r>
              <a:rPr lang="en-US" altLang="ko-KR" sz="2400" b="1" dirty="0">
                <a:solidFill>
                  <a:srgbClr val="2389E5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함초롬돋움" panose="020B0604000101010101" pitchFamily="50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0639860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build="p"/>
      <p:bldP spid="18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B368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334570" cy="526334"/>
          </a:xfrm>
          <a:prstGeom prst="roundRect">
            <a:avLst/>
          </a:prstGeom>
          <a:solidFill>
            <a:srgbClr val="B368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116</a:t>
            </a:r>
            <a:r>
              <a:rPr kumimoji="0" lang="ko-KR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495713" y="136100"/>
            <a:ext cx="27142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2800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실천해 </a:t>
            </a:r>
            <a:r>
              <a:rPr kumimoji="0" lang="ko-KR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볼까요</a:t>
            </a:r>
            <a:r>
              <a:rPr kumimoji="0" lang="en-US" altLang="ko-KR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?</a:t>
            </a:r>
            <a:endParaRPr kumimoji="0" lang="ko-KR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887141" y="85959"/>
            <a:ext cx="3304860" cy="716892"/>
            <a:chOff x="8887141" y="85959"/>
            <a:chExt cx="3304860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8887141" y="85959"/>
              <a:ext cx="3304859" cy="369332"/>
              <a:chOff x="8887141" y="85959"/>
              <a:chExt cx="3304859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222917" y="85959"/>
                <a:ext cx="296908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ko-KR" alt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rPr>
                  <a:t>함께 살아가는 소중한 생물</a:t>
                </a:r>
                <a:endParaRPr kumimoji="0" lang="en-US" altLang="ko-KR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8887141" y="115674"/>
                <a:ext cx="410288" cy="260788"/>
              </a:xfrm>
              <a:prstGeom prst="roundRect">
                <a:avLst/>
              </a:prstGeom>
              <a:solidFill>
                <a:srgbClr val="B368A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HY견고딕" panose="02030600000101010101" pitchFamily="18" charset="-127"/>
                    <a:ea typeface="HY견고딕" panose="02030600000101010101" pitchFamily="18" charset="-127"/>
                    <a:cs typeface="+mn-cs"/>
                  </a:rPr>
                  <a:t>7</a:t>
                </a: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HY견고딕" panose="02030600000101010101" pitchFamily="18" charset="-127"/>
                  <a:ea typeface="HY견고딕" panose="02030600000101010101" pitchFamily="18" charset="-127"/>
                  <a:cs typeface="+mn-cs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047285" y="433519"/>
              <a:ext cx="31447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B368AA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2. </a:t>
              </a:r>
              <a:r>
                <a:rPr kumimoji="0" lang="ko-KR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B368AA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생물다양성을 지켜요</a:t>
              </a:r>
              <a:r>
                <a:rPr kumimoji="0" lang="en-US" altLang="ko-KR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B368AA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!</a:t>
              </a:r>
              <a:endPara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B368AA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</p:grpSp>
      <p:pic>
        <p:nvPicPr>
          <p:cNvPr id="4" name="그림 3">
            <a:extLst>
              <a:ext uri="{FF2B5EF4-FFF2-40B4-BE49-F238E27FC236}">
                <a16:creationId xmlns:a16="http://schemas.microsoft.com/office/drawing/2014/main" id="{BCEA4427-767E-91B9-20C6-6DFB3F3209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525" y="1205299"/>
            <a:ext cx="11461434" cy="959219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E525BCFA-2838-059A-DA5C-C14CB2A31D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2474" y="2370135"/>
            <a:ext cx="11062486" cy="38266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604805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>
            <a:extLst>
              <a:ext uri="{FF2B5EF4-FFF2-40B4-BE49-F238E27FC236}">
                <a16:creationId xmlns:a16="http://schemas.microsoft.com/office/drawing/2014/main" id="{B5BCC741-745D-24BF-48BF-99FDA0C6D18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9796" y="2389185"/>
            <a:ext cx="11025163" cy="3820216"/>
          </a:xfrm>
          <a:prstGeom prst="rect">
            <a:avLst/>
          </a:prstGeom>
        </p:spPr>
      </p:pic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B368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334570" cy="526334"/>
          </a:xfrm>
          <a:prstGeom prst="roundRect">
            <a:avLst/>
          </a:prstGeom>
          <a:solidFill>
            <a:srgbClr val="B368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116</a:t>
            </a:r>
            <a:r>
              <a:rPr kumimoji="0" lang="ko-KR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718058-5140-43A9-9754-BD9208396436}"/>
              </a:ext>
            </a:extLst>
          </p:cNvPr>
          <p:cNvSpPr txBox="1"/>
          <p:nvPr/>
        </p:nvSpPr>
        <p:spPr>
          <a:xfrm>
            <a:off x="1495713" y="136100"/>
            <a:ext cx="27142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2800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실천해 </a:t>
            </a:r>
            <a:r>
              <a:rPr kumimoji="0" lang="ko-KR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볼까요</a:t>
            </a:r>
            <a:r>
              <a:rPr kumimoji="0" lang="en-US" altLang="ko-KR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?</a:t>
            </a:r>
            <a:endParaRPr kumimoji="0" lang="ko-KR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887141" y="85959"/>
            <a:ext cx="3304860" cy="716892"/>
            <a:chOff x="8887141" y="85959"/>
            <a:chExt cx="3304860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8887141" y="85959"/>
              <a:ext cx="3304859" cy="369332"/>
              <a:chOff x="8887141" y="85959"/>
              <a:chExt cx="3304859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222917" y="85959"/>
                <a:ext cx="296908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ko-KR" alt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rPr>
                  <a:t>함께 살아가는 소중한 생물</a:t>
                </a:r>
                <a:endParaRPr kumimoji="0" lang="en-US" altLang="ko-KR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8887141" y="115674"/>
                <a:ext cx="410288" cy="260788"/>
              </a:xfrm>
              <a:prstGeom prst="roundRect">
                <a:avLst/>
              </a:prstGeom>
              <a:solidFill>
                <a:srgbClr val="B368A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HY견고딕" panose="02030600000101010101" pitchFamily="18" charset="-127"/>
                    <a:ea typeface="HY견고딕" panose="02030600000101010101" pitchFamily="18" charset="-127"/>
                    <a:cs typeface="+mn-cs"/>
                  </a:rPr>
                  <a:t>7</a:t>
                </a: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HY견고딕" panose="02030600000101010101" pitchFamily="18" charset="-127"/>
                  <a:ea typeface="HY견고딕" panose="02030600000101010101" pitchFamily="18" charset="-127"/>
                  <a:cs typeface="+mn-cs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047285" y="433519"/>
              <a:ext cx="31447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B368AA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2. </a:t>
              </a:r>
              <a:r>
                <a:rPr kumimoji="0" lang="ko-KR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B368AA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생물다양성을 지켜요</a:t>
              </a:r>
              <a:r>
                <a:rPr kumimoji="0" lang="en-US" altLang="ko-KR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B368AA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!</a:t>
              </a:r>
              <a:endPara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B368AA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</p:grpSp>
      <p:pic>
        <p:nvPicPr>
          <p:cNvPr id="4" name="그림 3">
            <a:extLst>
              <a:ext uri="{FF2B5EF4-FFF2-40B4-BE49-F238E27FC236}">
                <a16:creationId xmlns:a16="http://schemas.microsoft.com/office/drawing/2014/main" id="{BCEA4427-767E-91B9-20C6-6DFB3F3209F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3525" y="1205299"/>
            <a:ext cx="11461434" cy="9592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621910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B368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334570" cy="526334"/>
          </a:xfrm>
          <a:prstGeom prst="roundRect">
            <a:avLst/>
          </a:prstGeom>
          <a:solidFill>
            <a:srgbClr val="B368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117</a:t>
            </a:r>
            <a:r>
              <a:rPr kumimoji="0" lang="ko-KR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쪽</a:t>
            </a: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887141" y="85959"/>
            <a:ext cx="3304860" cy="716892"/>
            <a:chOff x="8887141" y="85959"/>
            <a:chExt cx="3304860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8887141" y="85959"/>
              <a:ext cx="3304859" cy="369332"/>
              <a:chOff x="8887141" y="85959"/>
              <a:chExt cx="3304859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222917" y="85959"/>
                <a:ext cx="296908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ko-KR" alt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rPr>
                  <a:t>함께 살아가는 소중한 생물</a:t>
                </a:r>
                <a:endParaRPr kumimoji="0" lang="en-US" altLang="ko-KR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8887141" y="115674"/>
                <a:ext cx="410288" cy="260788"/>
              </a:xfrm>
              <a:prstGeom prst="roundRect">
                <a:avLst/>
              </a:prstGeom>
              <a:solidFill>
                <a:srgbClr val="B368A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HY견고딕" panose="02030600000101010101" pitchFamily="18" charset="-127"/>
                    <a:ea typeface="HY견고딕" panose="02030600000101010101" pitchFamily="18" charset="-127"/>
                    <a:cs typeface="+mn-cs"/>
                  </a:rPr>
                  <a:t>7</a:t>
                </a: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HY견고딕" panose="02030600000101010101" pitchFamily="18" charset="-127"/>
                  <a:ea typeface="HY견고딕" panose="02030600000101010101" pitchFamily="18" charset="-127"/>
                  <a:cs typeface="+mn-cs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047285" y="433519"/>
              <a:ext cx="31447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B368AA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2. </a:t>
              </a:r>
              <a:r>
                <a:rPr kumimoji="0" lang="ko-KR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B368AA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생물다양성을 지켜요</a:t>
              </a:r>
              <a:r>
                <a:rPr kumimoji="0" lang="en-US" altLang="ko-KR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B368AA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!</a:t>
              </a:r>
              <a:endPara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B368AA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076C00B4-A98E-FE3F-8CD7-4C798685DD92}"/>
              </a:ext>
            </a:extLst>
          </p:cNvPr>
          <p:cNvSpPr txBox="1"/>
          <p:nvPr/>
        </p:nvSpPr>
        <p:spPr>
          <a:xfrm>
            <a:off x="1495713" y="136100"/>
            <a:ext cx="47644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더 많은 내용을 알고 싶어요</a:t>
            </a:r>
            <a:r>
              <a:rPr kumimoji="0" lang="en-US" altLang="ko-KR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!</a:t>
            </a:r>
            <a:endParaRPr kumimoji="0" lang="ko-KR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89936910-B316-E3EC-2362-7AAA35657D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7250" y="1150411"/>
            <a:ext cx="11297497" cy="54536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298577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B368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334570" cy="526334"/>
          </a:xfrm>
          <a:prstGeom prst="roundRect">
            <a:avLst/>
          </a:prstGeom>
          <a:solidFill>
            <a:srgbClr val="B368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117</a:t>
            </a:r>
            <a:r>
              <a:rPr kumimoji="0" lang="ko-KR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쪽</a:t>
            </a: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887141" y="85959"/>
            <a:ext cx="3304860" cy="716892"/>
            <a:chOff x="8887141" y="85959"/>
            <a:chExt cx="3304860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8887141" y="85959"/>
              <a:ext cx="3304859" cy="369332"/>
              <a:chOff x="8887141" y="85959"/>
              <a:chExt cx="3304859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222917" y="85959"/>
                <a:ext cx="296908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ko-KR" alt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rPr>
                  <a:t>함께 살아가는 소중한 생물</a:t>
                </a:r>
                <a:endParaRPr kumimoji="0" lang="en-US" altLang="ko-KR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8887141" y="115674"/>
                <a:ext cx="410288" cy="260788"/>
              </a:xfrm>
              <a:prstGeom prst="roundRect">
                <a:avLst/>
              </a:prstGeom>
              <a:solidFill>
                <a:srgbClr val="B368A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HY견고딕" panose="02030600000101010101" pitchFamily="18" charset="-127"/>
                    <a:ea typeface="HY견고딕" panose="02030600000101010101" pitchFamily="18" charset="-127"/>
                    <a:cs typeface="+mn-cs"/>
                  </a:rPr>
                  <a:t>7</a:t>
                </a: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HY견고딕" panose="02030600000101010101" pitchFamily="18" charset="-127"/>
                  <a:ea typeface="HY견고딕" panose="02030600000101010101" pitchFamily="18" charset="-127"/>
                  <a:cs typeface="+mn-cs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047285" y="433519"/>
              <a:ext cx="31447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B368AA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2. </a:t>
              </a:r>
              <a:r>
                <a:rPr kumimoji="0" lang="ko-KR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B368AA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생물다양성을 지켜요</a:t>
              </a:r>
              <a:r>
                <a:rPr kumimoji="0" lang="en-US" altLang="ko-KR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B368AA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!</a:t>
              </a:r>
              <a:endPara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B368AA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076C00B4-A98E-FE3F-8CD7-4C798685DD92}"/>
              </a:ext>
            </a:extLst>
          </p:cNvPr>
          <p:cNvSpPr txBox="1"/>
          <p:nvPr/>
        </p:nvSpPr>
        <p:spPr>
          <a:xfrm>
            <a:off x="1495713" y="136100"/>
            <a:ext cx="47644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더 많은 내용을 알고 싶어요</a:t>
            </a:r>
            <a:r>
              <a:rPr kumimoji="0" lang="en-US" altLang="ko-KR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!</a:t>
            </a:r>
            <a:endParaRPr kumimoji="0" lang="ko-KR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30B7CF61-0CC9-9718-B427-F325AC3DF9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7230" y="1264047"/>
            <a:ext cx="11697539" cy="28826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801881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B368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334570" cy="526334"/>
          </a:xfrm>
          <a:prstGeom prst="roundRect">
            <a:avLst/>
          </a:prstGeom>
          <a:solidFill>
            <a:srgbClr val="B368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117</a:t>
            </a:r>
            <a:r>
              <a:rPr kumimoji="0" lang="ko-KR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쪽</a:t>
            </a: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887141" y="85959"/>
            <a:ext cx="3304860" cy="716892"/>
            <a:chOff x="8887141" y="85959"/>
            <a:chExt cx="3304860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8887141" y="85959"/>
              <a:ext cx="3304859" cy="369332"/>
              <a:chOff x="8887141" y="85959"/>
              <a:chExt cx="3304859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222917" y="85959"/>
                <a:ext cx="296908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ko-KR" alt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rPr>
                  <a:t>함께 살아가는 소중한 생물</a:t>
                </a:r>
                <a:endParaRPr kumimoji="0" lang="en-US" altLang="ko-KR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8887141" y="115674"/>
                <a:ext cx="410288" cy="260788"/>
              </a:xfrm>
              <a:prstGeom prst="roundRect">
                <a:avLst/>
              </a:prstGeom>
              <a:solidFill>
                <a:srgbClr val="B368A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HY견고딕" panose="02030600000101010101" pitchFamily="18" charset="-127"/>
                    <a:ea typeface="HY견고딕" panose="02030600000101010101" pitchFamily="18" charset="-127"/>
                    <a:cs typeface="+mn-cs"/>
                  </a:rPr>
                  <a:t>7</a:t>
                </a: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HY견고딕" panose="02030600000101010101" pitchFamily="18" charset="-127"/>
                  <a:ea typeface="HY견고딕" panose="02030600000101010101" pitchFamily="18" charset="-127"/>
                  <a:cs typeface="+mn-cs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047285" y="433519"/>
              <a:ext cx="31447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B368AA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2. </a:t>
              </a:r>
              <a:r>
                <a:rPr kumimoji="0" lang="ko-KR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B368AA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생물다양성을 지켜요</a:t>
              </a:r>
              <a:r>
                <a:rPr kumimoji="0" lang="en-US" altLang="ko-KR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B368AA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!</a:t>
              </a:r>
              <a:endPara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B368AA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076C00B4-A98E-FE3F-8CD7-4C798685DD92}"/>
              </a:ext>
            </a:extLst>
          </p:cNvPr>
          <p:cNvSpPr txBox="1"/>
          <p:nvPr/>
        </p:nvSpPr>
        <p:spPr>
          <a:xfrm>
            <a:off x="1495713" y="136100"/>
            <a:ext cx="47644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더 많은 내용을 알고 싶어요</a:t>
            </a:r>
            <a:r>
              <a:rPr kumimoji="0" lang="en-US" altLang="ko-KR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!</a:t>
            </a:r>
            <a:endParaRPr kumimoji="0" lang="ko-KR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ED615915-8167-CE75-DF24-8DE93E810C8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7711"/>
          <a:stretch/>
        </p:blipFill>
        <p:spPr>
          <a:xfrm>
            <a:off x="503853" y="2108717"/>
            <a:ext cx="11159412" cy="4320657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2058" y="1176644"/>
            <a:ext cx="10477500" cy="742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17081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B368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334570" cy="526334"/>
          </a:xfrm>
          <a:prstGeom prst="roundRect">
            <a:avLst/>
          </a:prstGeom>
          <a:solidFill>
            <a:srgbClr val="B368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117</a:t>
            </a:r>
            <a:r>
              <a:rPr kumimoji="0" lang="ko-KR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쪽</a:t>
            </a: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887141" y="85959"/>
            <a:ext cx="3304860" cy="716892"/>
            <a:chOff x="8887141" y="85959"/>
            <a:chExt cx="3304860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8887141" y="85959"/>
              <a:ext cx="3304859" cy="369332"/>
              <a:chOff x="8887141" y="85959"/>
              <a:chExt cx="3304859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222917" y="85959"/>
                <a:ext cx="296908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ko-KR" alt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rPr>
                  <a:t>함께 살아가는 소중한 생물</a:t>
                </a:r>
                <a:endParaRPr kumimoji="0" lang="en-US" altLang="ko-KR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8887141" y="115674"/>
                <a:ext cx="410288" cy="260788"/>
              </a:xfrm>
              <a:prstGeom prst="roundRect">
                <a:avLst/>
              </a:prstGeom>
              <a:solidFill>
                <a:srgbClr val="B368A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HY견고딕" panose="02030600000101010101" pitchFamily="18" charset="-127"/>
                    <a:ea typeface="HY견고딕" panose="02030600000101010101" pitchFamily="18" charset="-127"/>
                    <a:cs typeface="+mn-cs"/>
                  </a:rPr>
                  <a:t>7</a:t>
                </a: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HY견고딕" panose="02030600000101010101" pitchFamily="18" charset="-127"/>
                  <a:ea typeface="HY견고딕" panose="02030600000101010101" pitchFamily="18" charset="-127"/>
                  <a:cs typeface="+mn-cs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047285" y="433519"/>
              <a:ext cx="31447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B368AA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2. </a:t>
              </a:r>
              <a:r>
                <a:rPr kumimoji="0" lang="ko-KR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B368AA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생물다양성을 지켜요</a:t>
              </a:r>
              <a:r>
                <a:rPr kumimoji="0" lang="en-US" altLang="ko-KR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B368AA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!</a:t>
              </a:r>
              <a:endPara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B368AA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076C00B4-A98E-FE3F-8CD7-4C798685DD92}"/>
              </a:ext>
            </a:extLst>
          </p:cNvPr>
          <p:cNvSpPr txBox="1"/>
          <p:nvPr/>
        </p:nvSpPr>
        <p:spPr>
          <a:xfrm>
            <a:off x="1495713" y="136100"/>
            <a:ext cx="47644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더 많은 내용을 알고 싶어요</a:t>
            </a:r>
            <a:r>
              <a:rPr kumimoji="0" lang="en-US" altLang="ko-KR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!</a:t>
            </a:r>
            <a:endParaRPr kumimoji="0" lang="ko-KR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D247B3F6-8001-F4D6-15B5-07FAFC6BE1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6941" y="2159178"/>
            <a:ext cx="11038115" cy="2579706"/>
          </a:xfrm>
          <a:prstGeom prst="rect">
            <a:avLst/>
          </a:prstGeom>
        </p:spPr>
      </p:pic>
      <p:pic>
        <p:nvPicPr>
          <p:cNvPr id="14" name="그림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2058" y="1176644"/>
            <a:ext cx="10477500" cy="742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652443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B368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334570" cy="526334"/>
          </a:xfrm>
          <a:prstGeom prst="roundRect">
            <a:avLst/>
          </a:prstGeom>
          <a:solidFill>
            <a:srgbClr val="B368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118</a:t>
            </a:r>
            <a:r>
              <a:rPr kumimoji="0" lang="ko-KR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쪽</a:t>
            </a: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887141" y="85959"/>
            <a:ext cx="3304860" cy="716892"/>
            <a:chOff x="8887141" y="85959"/>
            <a:chExt cx="3304860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8887141" y="85959"/>
              <a:ext cx="3304859" cy="369332"/>
              <a:chOff x="8887141" y="85959"/>
              <a:chExt cx="3304859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222917" y="85959"/>
                <a:ext cx="296908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ko-KR" alt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rPr>
                  <a:t>함께 살아가는 소중한 생물</a:t>
                </a:r>
                <a:endParaRPr kumimoji="0" lang="en-US" altLang="ko-KR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8887141" y="115674"/>
                <a:ext cx="410288" cy="260788"/>
              </a:xfrm>
              <a:prstGeom prst="roundRect">
                <a:avLst/>
              </a:prstGeom>
              <a:solidFill>
                <a:srgbClr val="B368A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HY견고딕" panose="02030600000101010101" pitchFamily="18" charset="-127"/>
                    <a:ea typeface="HY견고딕" panose="02030600000101010101" pitchFamily="18" charset="-127"/>
                    <a:cs typeface="+mn-cs"/>
                  </a:rPr>
                  <a:t>7</a:t>
                </a: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HY견고딕" panose="02030600000101010101" pitchFamily="18" charset="-127"/>
                  <a:ea typeface="HY견고딕" panose="02030600000101010101" pitchFamily="18" charset="-127"/>
                  <a:cs typeface="+mn-cs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047285" y="433519"/>
              <a:ext cx="31447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B368AA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2. </a:t>
              </a:r>
              <a:r>
                <a:rPr kumimoji="0" lang="ko-KR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B368AA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생물다양성을 지켜요</a:t>
              </a:r>
              <a:r>
                <a:rPr kumimoji="0" lang="en-US" altLang="ko-KR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B368AA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!</a:t>
              </a:r>
              <a:endPara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B368AA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076C00B4-A98E-FE3F-8CD7-4C798685DD92}"/>
              </a:ext>
            </a:extLst>
          </p:cNvPr>
          <p:cNvSpPr txBox="1"/>
          <p:nvPr/>
        </p:nvSpPr>
        <p:spPr>
          <a:xfrm>
            <a:off x="1495713" y="136100"/>
            <a:ext cx="34467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이런 활동도 있어요</a:t>
            </a:r>
            <a:r>
              <a:rPr kumimoji="0" lang="en-US" altLang="ko-KR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!</a:t>
            </a:r>
            <a:endParaRPr kumimoji="0" lang="ko-KR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CEA0DE8C-E9A1-1A65-28E5-DDCE08A5FA7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40707"/>
          <a:stretch/>
        </p:blipFill>
        <p:spPr>
          <a:xfrm>
            <a:off x="506088" y="3000734"/>
            <a:ext cx="11280710" cy="2491857"/>
          </a:xfrm>
          <a:prstGeom prst="rect">
            <a:avLst/>
          </a:prstGeom>
        </p:spPr>
      </p:pic>
      <p:pic>
        <p:nvPicPr>
          <p:cNvPr id="9" name="그림 8">
            <a:hlinkClick r:id="rId3"/>
            <a:extLst>
              <a:ext uri="{FF2B5EF4-FFF2-40B4-BE49-F238E27FC236}">
                <a16:creationId xmlns:a16="http://schemas.microsoft.com/office/drawing/2014/main" id="{F74815B9-6725-7E5B-3ECE-0B7D5F7497D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45686" y="3362696"/>
            <a:ext cx="1673478" cy="1691745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97FAEA5D-A742-4858-E304-CB9B47498E7E}"/>
              </a:ext>
            </a:extLst>
          </p:cNvPr>
          <p:cNvSpPr txBox="1"/>
          <p:nvPr/>
        </p:nvSpPr>
        <p:spPr>
          <a:xfrm>
            <a:off x="9271155" y="4971905"/>
            <a:ext cx="231353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000" dirty="0" err="1">
                <a:latin typeface="맑은 고딕" panose="020B0503020000020004" pitchFamily="50" charset="-127"/>
                <a:ea typeface="맑은 고딕" panose="020B0503020000020004" pitchFamily="50" charset="-127"/>
                <a:cs typeface="함초롬바탕" panose="02030604000101010101" pitchFamily="18" charset="-127"/>
              </a:rPr>
              <a:t>미리캔버스</a:t>
            </a:r>
            <a:r>
              <a:rPr lang="ko-KR" altLang="en-US" sz="200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바탕" panose="02030604000101010101" pitchFamily="18" charset="-127"/>
              </a:rPr>
              <a:t> </a:t>
            </a:r>
            <a:r>
              <a:rPr lang="ko-KR" altLang="en-US" sz="2000" dirty="0" err="1">
                <a:latin typeface="맑은 고딕" panose="020B0503020000020004" pitchFamily="50" charset="-127"/>
                <a:ea typeface="맑은 고딕" panose="020B0503020000020004" pitchFamily="50" charset="-127"/>
                <a:cs typeface="함초롬바탕" panose="02030604000101010101" pitchFamily="18" charset="-127"/>
              </a:rPr>
              <a:t>누리집</a:t>
            </a:r>
            <a:endParaRPr lang="ko-KR" altLang="en-US" sz="2000" dirty="0">
              <a:latin typeface="맑은 고딕" panose="020B0503020000020004" pitchFamily="50" charset="-127"/>
              <a:ea typeface="맑은 고딕" panose="020B0503020000020004" pitchFamily="50" charset="-127"/>
              <a:cs typeface="함초롬바탕" panose="02030604000101010101" pitchFamily="18" charset="-127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6088" y="1264047"/>
            <a:ext cx="10960020" cy="1409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48380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B368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334570" cy="526334"/>
          </a:xfrm>
          <a:prstGeom prst="roundRect">
            <a:avLst/>
          </a:prstGeom>
          <a:solidFill>
            <a:srgbClr val="B368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118</a:t>
            </a:r>
            <a:r>
              <a:rPr kumimoji="0" lang="ko-KR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쪽</a:t>
            </a: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887141" y="85959"/>
            <a:ext cx="3304860" cy="716892"/>
            <a:chOff x="8887141" y="85959"/>
            <a:chExt cx="3304860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8887141" y="85959"/>
              <a:ext cx="3304859" cy="369332"/>
              <a:chOff x="8887141" y="85959"/>
              <a:chExt cx="3304859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222917" y="85959"/>
                <a:ext cx="296908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ko-KR" alt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rPr>
                  <a:t>함께 살아가는 소중한 생물</a:t>
                </a:r>
                <a:endParaRPr kumimoji="0" lang="en-US" altLang="ko-KR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8887141" y="115674"/>
                <a:ext cx="410288" cy="260788"/>
              </a:xfrm>
              <a:prstGeom prst="roundRect">
                <a:avLst/>
              </a:prstGeom>
              <a:solidFill>
                <a:srgbClr val="B368A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HY견고딕" panose="02030600000101010101" pitchFamily="18" charset="-127"/>
                    <a:ea typeface="HY견고딕" panose="02030600000101010101" pitchFamily="18" charset="-127"/>
                    <a:cs typeface="+mn-cs"/>
                  </a:rPr>
                  <a:t>7</a:t>
                </a: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HY견고딕" panose="02030600000101010101" pitchFamily="18" charset="-127"/>
                  <a:ea typeface="HY견고딕" panose="02030600000101010101" pitchFamily="18" charset="-127"/>
                  <a:cs typeface="+mn-cs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047285" y="433519"/>
              <a:ext cx="31447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B368AA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2. </a:t>
              </a:r>
              <a:r>
                <a:rPr kumimoji="0" lang="ko-KR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B368AA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생물다양성을 지켜요</a:t>
              </a:r>
              <a:r>
                <a:rPr kumimoji="0" lang="en-US" altLang="ko-KR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B368AA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!</a:t>
              </a:r>
              <a:endPara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B368AA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076C00B4-A98E-FE3F-8CD7-4C798685DD92}"/>
              </a:ext>
            </a:extLst>
          </p:cNvPr>
          <p:cNvSpPr txBox="1"/>
          <p:nvPr/>
        </p:nvSpPr>
        <p:spPr>
          <a:xfrm>
            <a:off x="1495713" y="136100"/>
            <a:ext cx="34467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이런 활동도 있어요</a:t>
            </a:r>
            <a:r>
              <a:rPr kumimoji="0" lang="en-US" altLang="ko-KR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!</a:t>
            </a:r>
            <a:endParaRPr kumimoji="0" lang="ko-KR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543E1108-ED35-E05C-8CF4-4EDC52406FC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7833" y="1079709"/>
            <a:ext cx="11316492" cy="57057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69887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2BB27587-DE2F-91B8-6DF1-EBC4090795C0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B368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86E20428-2B46-4756-9517-070134223CB9}"/>
              </a:ext>
            </a:extLst>
          </p:cNvPr>
          <p:cNvSpPr/>
          <p:nvPr/>
        </p:nvSpPr>
        <p:spPr>
          <a:xfrm>
            <a:off x="167659" y="113295"/>
            <a:ext cx="1334570" cy="526334"/>
          </a:xfrm>
          <a:prstGeom prst="roundRect">
            <a:avLst/>
          </a:prstGeom>
          <a:solidFill>
            <a:srgbClr val="B368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118</a:t>
            </a:r>
            <a:r>
              <a:rPr kumimoji="0" lang="ko-KR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쪽</a:t>
            </a: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253F86D-7214-40E9-9893-D3C5D5FDE565}"/>
              </a:ext>
            </a:extLst>
          </p:cNvPr>
          <p:cNvGrpSpPr/>
          <p:nvPr/>
        </p:nvGrpSpPr>
        <p:grpSpPr>
          <a:xfrm>
            <a:off x="8887141" y="85959"/>
            <a:ext cx="3304860" cy="716892"/>
            <a:chOff x="8887141" y="85959"/>
            <a:chExt cx="3304860" cy="71689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3F8A052-E517-4A8D-BF75-9C6BD17F7F65}"/>
                </a:ext>
              </a:extLst>
            </p:cNvPr>
            <p:cNvGrpSpPr/>
            <p:nvPr/>
          </p:nvGrpSpPr>
          <p:grpSpPr>
            <a:xfrm>
              <a:off x="8887141" y="85959"/>
              <a:ext cx="3304859" cy="369332"/>
              <a:chOff x="8887141" y="85959"/>
              <a:chExt cx="3304859" cy="369332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66AF473-ADF1-4DFD-8A27-B835B5EFD9AD}"/>
                  </a:ext>
                </a:extLst>
              </p:cNvPr>
              <p:cNvSpPr txBox="1"/>
              <p:nvPr/>
            </p:nvSpPr>
            <p:spPr>
              <a:xfrm>
                <a:off x="9222917" y="85959"/>
                <a:ext cx="296908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ko-KR" alt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rPr>
                  <a:t>함께 살아가는 소중한 생물</a:t>
                </a:r>
                <a:endParaRPr kumimoji="0" lang="en-US" altLang="ko-KR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endParaRPr>
              </a:p>
            </p:txBody>
          </p:sp>
          <p:sp>
            <p:nvSpPr>
              <p:cNvPr id="12" name="사각형: 둥근 모서리 11">
                <a:extLst>
                  <a:ext uri="{FF2B5EF4-FFF2-40B4-BE49-F238E27FC236}">
                    <a16:creationId xmlns:a16="http://schemas.microsoft.com/office/drawing/2014/main" id="{2E43D5D8-D428-4478-95B3-875F48B8C8DE}"/>
                  </a:ext>
                </a:extLst>
              </p:cNvPr>
              <p:cNvSpPr/>
              <p:nvPr/>
            </p:nvSpPr>
            <p:spPr>
              <a:xfrm>
                <a:off x="8887141" y="115674"/>
                <a:ext cx="410288" cy="260788"/>
              </a:xfrm>
              <a:prstGeom prst="roundRect">
                <a:avLst/>
              </a:prstGeom>
              <a:solidFill>
                <a:srgbClr val="B368A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HY견고딕" panose="02030600000101010101" pitchFamily="18" charset="-127"/>
                    <a:ea typeface="HY견고딕" panose="02030600000101010101" pitchFamily="18" charset="-127"/>
                    <a:cs typeface="+mn-cs"/>
                  </a:rPr>
                  <a:t>7</a:t>
                </a: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HY견고딕" panose="02030600000101010101" pitchFamily="18" charset="-127"/>
                  <a:ea typeface="HY견고딕" panose="02030600000101010101" pitchFamily="18" charset="-127"/>
                  <a:cs typeface="+mn-cs"/>
                </a:endParaRPr>
              </a:p>
            </p:txBody>
          </p:sp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9DCCD16-00A0-468E-89BE-0E765C3731E0}"/>
                </a:ext>
              </a:extLst>
            </p:cNvPr>
            <p:cNvSpPr txBox="1"/>
            <p:nvPr/>
          </p:nvSpPr>
          <p:spPr>
            <a:xfrm>
              <a:off x="9047285" y="433519"/>
              <a:ext cx="31447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B368AA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2. </a:t>
              </a:r>
              <a:r>
                <a:rPr kumimoji="0" lang="ko-KR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B368AA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생물다양성을 지켜요</a:t>
              </a:r>
              <a:r>
                <a:rPr kumimoji="0" lang="en-US" altLang="ko-KR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B368AA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!</a:t>
              </a:r>
              <a:endPara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B368AA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076C00B4-A98E-FE3F-8CD7-4C798685DD92}"/>
              </a:ext>
            </a:extLst>
          </p:cNvPr>
          <p:cNvSpPr txBox="1"/>
          <p:nvPr/>
        </p:nvSpPr>
        <p:spPr>
          <a:xfrm>
            <a:off x="1495713" y="136100"/>
            <a:ext cx="34467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이런 활동도 있어요</a:t>
            </a:r>
            <a:r>
              <a:rPr kumimoji="0" lang="en-US" altLang="ko-KR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!</a:t>
            </a:r>
            <a:endParaRPr kumimoji="0" lang="ko-KR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FB2B23AF-3DFB-C1DA-1253-5793A94F58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5365" y="1062176"/>
            <a:ext cx="11379435" cy="5795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632168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>
            <a:extLst>
              <a:ext uri="{FF2B5EF4-FFF2-40B4-BE49-F238E27FC236}">
                <a16:creationId xmlns:a16="http://schemas.microsoft.com/office/drawing/2014/main" id="{A860FD1A-42EF-49CA-9CC8-EC8FEB4AC244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B368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4" name="사각형: 둥근 모서리 13">
            <a:extLst>
              <a:ext uri="{FF2B5EF4-FFF2-40B4-BE49-F238E27FC236}">
                <a16:creationId xmlns:a16="http://schemas.microsoft.com/office/drawing/2014/main" id="{70075D8E-D5D5-4BA7-BFBD-797644FF81D6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B368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부록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3443145-D7BE-4677-BB92-BC7F0302ACFD}"/>
              </a:ext>
            </a:extLst>
          </p:cNvPr>
          <p:cNvSpPr txBox="1"/>
          <p:nvPr/>
        </p:nvSpPr>
        <p:spPr>
          <a:xfrm>
            <a:off x="1343316" y="136100"/>
            <a:ext cx="365677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생물다양성 관련 영상</a:t>
            </a:r>
          </a:p>
        </p:txBody>
      </p:sp>
      <p:pic>
        <p:nvPicPr>
          <p:cNvPr id="2" name="그림 1">
            <a:hlinkClick r:id="rId2"/>
            <a:extLst>
              <a:ext uri="{FF2B5EF4-FFF2-40B4-BE49-F238E27FC236}">
                <a16:creationId xmlns:a16="http://schemas.microsoft.com/office/drawing/2014/main" id="{03593282-FBE8-D6AB-6D09-52F4C3DBF2D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34557" y="4036391"/>
            <a:ext cx="3719763" cy="2020303"/>
          </a:xfrm>
          <a:prstGeom prst="rect">
            <a:avLst/>
          </a:prstGeom>
        </p:spPr>
      </p:pic>
      <p:pic>
        <p:nvPicPr>
          <p:cNvPr id="3" name="그림 2">
            <a:hlinkClick r:id="rId4"/>
            <a:extLst>
              <a:ext uri="{FF2B5EF4-FFF2-40B4-BE49-F238E27FC236}">
                <a16:creationId xmlns:a16="http://schemas.microsoft.com/office/drawing/2014/main" id="{C205877F-9FB4-C60F-CA44-986B192424F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21756" y="4095126"/>
            <a:ext cx="3746934" cy="1998783"/>
          </a:xfrm>
          <a:prstGeom prst="rect">
            <a:avLst/>
          </a:prstGeom>
        </p:spPr>
      </p:pic>
      <p:pic>
        <p:nvPicPr>
          <p:cNvPr id="4" name="그림 3">
            <a:hlinkClick r:id="rId6"/>
            <a:extLst>
              <a:ext uri="{FF2B5EF4-FFF2-40B4-BE49-F238E27FC236}">
                <a16:creationId xmlns:a16="http://schemas.microsoft.com/office/drawing/2014/main" id="{CFA1F57F-62E7-92E4-7862-B76D020E72A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772013" y="1056687"/>
            <a:ext cx="3682309" cy="2280477"/>
          </a:xfrm>
          <a:prstGeom prst="rect">
            <a:avLst/>
          </a:prstGeom>
        </p:spPr>
      </p:pic>
      <p:pic>
        <p:nvPicPr>
          <p:cNvPr id="5" name="그림 4">
            <a:hlinkClick r:id="rId8"/>
            <a:extLst>
              <a:ext uri="{FF2B5EF4-FFF2-40B4-BE49-F238E27FC236}">
                <a16:creationId xmlns:a16="http://schemas.microsoft.com/office/drawing/2014/main" id="{AD379A21-DE41-54A0-FB66-7B490EF2D7B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513709" y="1124647"/>
            <a:ext cx="3719764" cy="218260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D57A98D-0555-95F1-F8C1-B6B6EE8B69DF}"/>
              </a:ext>
            </a:extLst>
          </p:cNvPr>
          <p:cNvSpPr txBox="1"/>
          <p:nvPr/>
        </p:nvSpPr>
        <p:spPr>
          <a:xfrm>
            <a:off x="1421756" y="3390060"/>
            <a:ext cx="38039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/>
              <a:t>생물다양성 보전 캠페인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260F25B-EDB7-DDBF-798C-B87C8063EE7E}"/>
              </a:ext>
            </a:extLst>
          </p:cNvPr>
          <p:cNvSpPr txBox="1"/>
          <p:nvPr/>
        </p:nvSpPr>
        <p:spPr>
          <a:xfrm>
            <a:off x="6499049" y="3410222"/>
            <a:ext cx="42711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/>
              <a:t>사라진 멸종위기종 뉴스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7C7FAD1-52BE-DC9A-8724-57D46F296CDE}"/>
              </a:ext>
            </a:extLst>
          </p:cNvPr>
          <p:cNvSpPr txBox="1"/>
          <p:nvPr/>
        </p:nvSpPr>
        <p:spPr>
          <a:xfrm>
            <a:off x="1389364" y="6169669"/>
            <a:ext cx="38117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/>
              <a:t>멸종위기종이 사라진다면</a:t>
            </a:r>
            <a:r>
              <a:rPr lang="en-US" altLang="ko-KR" dirty="0"/>
              <a:t>?</a:t>
            </a:r>
            <a:endParaRPr lang="ko-KR" alt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456C503-730B-80B1-795D-8D0FB62247AD}"/>
              </a:ext>
            </a:extLst>
          </p:cNvPr>
          <p:cNvSpPr txBox="1"/>
          <p:nvPr/>
        </p:nvSpPr>
        <p:spPr>
          <a:xfrm>
            <a:off x="6579056" y="6169669"/>
            <a:ext cx="40307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/>
              <a:t>생물다양성과 사라진 친구들</a:t>
            </a:r>
            <a:endParaRPr lang="en-US" altLang="ko-KR" dirty="0"/>
          </a:p>
        </p:txBody>
      </p:sp>
      <p:grpSp>
        <p:nvGrpSpPr>
          <p:cNvPr id="11" name="그룹 10">
            <a:extLst>
              <a:ext uri="{FF2B5EF4-FFF2-40B4-BE49-F238E27FC236}">
                <a16:creationId xmlns:a16="http://schemas.microsoft.com/office/drawing/2014/main" id="{E6D15280-0BA4-8BD5-D527-0A056FD2BE8E}"/>
              </a:ext>
            </a:extLst>
          </p:cNvPr>
          <p:cNvGrpSpPr/>
          <p:nvPr/>
        </p:nvGrpSpPr>
        <p:grpSpPr>
          <a:xfrm>
            <a:off x="8887141" y="85959"/>
            <a:ext cx="3304860" cy="716892"/>
            <a:chOff x="8887141" y="85959"/>
            <a:chExt cx="3304860" cy="716892"/>
          </a:xfrm>
        </p:grpSpPr>
        <p:grpSp>
          <p:nvGrpSpPr>
            <p:cNvPr id="27" name="그룹 26">
              <a:extLst>
                <a:ext uri="{FF2B5EF4-FFF2-40B4-BE49-F238E27FC236}">
                  <a16:creationId xmlns:a16="http://schemas.microsoft.com/office/drawing/2014/main" id="{747BF88C-25FB-2CDA-4DB9-338822FE99EA}"/>
                </a:ext>
              </a:extLst>
            </p:cNvPr>
            <p:cNvGrpSpPr/>
            <p:nvPr/>
          </p:nvGrpSpPr>
          <p:grpSpPr>
            <a:xfrm>
              <a:off x="8887141" y="85959"/>
              <a:ext cx="3304859" cy="369332"/>
              <a:chOff x="8887141" y="85959"/>
              <a:chExt cx="3304859" cy="369332"/>
            </a:xfrm>
          </p:grpSpPr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9E17401A-5EA9-9079-69B0-20AC16577651}"/>
                  </a:ext>
                </a:extLst>
              </p:cNvPr>
              <p:cNvSpPr txBox="1"/>
              <p:nvPr/>
            </p:nvSpPr>
            <p:spPr>
              <a:xfrm>
                <a:off x="9222917" y="85959"/>
                <a:ext cx="296908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ko-KR" alt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rPr>
                  <a:t>함께 살아가는 소중한 생물</a:t>
                </a:r>
                <a:endParaRPr kumimoji="0" lang="en-US" altLang="ko-KR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endParaRPr>
              </a:p>
            </p:txBody>
          </p:sp>
          <p:sp>
            <p:nvSpPr>
              <p:cNvPr id="30" name="사각형: 둥근 모서리 29">
                <a:extLst>
                  <a:ext uri="{FF2B5EF4-FFF2-40B4-BE49-F238E27FC236}">
                    <a16:creationId xmlns:a16="http://schemas.microsoft.com/office/drawing/2014/main" id="{DD6B172A-5F5C-BABA-5B02-9B337551898D}"/>
                  </a:ext>
                </a:extLst>
              </p:cNvPr>
              <p:cNvSpPr/>
              <p:nvPr/>
            </p:nvSpPr>
            <p:spPr>
              <a:xfrm>
                <a:off x="8887141" y="115674"/>
                <a:ext cx="410288" cy="260788"/>
              </a:xfrm>
              <a:prstGeom prst="roundRect">
                <a:avLst/>
              </a:prstGeom>
              <a:solidFill>
                <a:srgbClr val="B368A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HY견고딕" panose="02030600000101010101" pitchFamily="18" charset="-127"/>
                    <a:ea typeface="HY견고딕" panose="02030600000101010101" pitchFamily="18" charset="-127"/>
                    <a:cs typeface="+mn-cs"/>
                  </a:rPr>
                  <a:t>7</a:t>
                </a: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HY견고딕" panose="02030600000101010101" pitchFamily="18" charset="-127"/>
                  <a:ea typeface="HY견고딕" panose="02030600000101010101" pitchFamily="18" charset="-127"/>
                  <a:cs typeface="+mn-cs"/>
                </a:endParaRPr>
              </a:p>
            </p:txBody>
          </p:sp>
        </p:grp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6681B368-EB93-2A19-483D-5FFEB2EB93EE}"/>
                </a:ext>
              </a:extLst>
            </p:cNvPr>
            <p:cNvSpPr txBox="1"/>
            <p:nvPr/>
          </p:nvSpPr>
          <p:spPr>
            <a:xfrm>
              <a:off x="9047285" y="433519"/>
              <a:ext cx="31447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B368AA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2. </a:t>
              </a:r>
              <a:r>
                <a:rPr kumimoji="0" lang="ko-KR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B368AA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생물다양성을 지켜요</a:t>
              </a:r>
              <a:r>
                <a:rPr kumimoji="0" lang="en-US" altLang="ko-KR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B368AA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!</a:t>
              </a:r>
              <a:endPara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B368AA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5802069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>
            <a:extLst>
              <a:ext uri="{FF2B5EF4-FFF2-40B4-BE49-F238E27FC236}">
                <a16:creationId xmlns:a16="http://schemas.microsoft.com/office/drawing/2014/main" id="{A860FD1A-42EF-49CA-9CC8-EC8FEB4AC244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B368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4" name="사각형: 둥근 모서리 13">
            <a:extLst>
              <a:ext uri="{FF2B5EF4-FFF2-40B4-BE49-F238E27FC236}">
                <a16:creationId xmlns:a16="http://schemas.microsoft.com/office/drawing/2014/main" id="{70075D8E-D5D5-4BA7-BFBD-797644FF81D6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B368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부록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3443145-D7BE-4677-BB92-BC7F0302ACFD}"/>
              </a:ext>
            </a:extLst>
          </p:cNvPr>
          <p:cNvSpPr txBox="1"/>
          <p:nvPr/>
        </p:nvSpPr>
        <p:spPr>
          <a:xfrm>
            <a:off x="1343316" y="136100"/>
            <a:ext cx="365677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생물다양성 관련 영상</a:t>
            </a:r>
          </a:p>
        </p:txBody>
      </p:sp>
      <p:pic>
        <p:nvPicPr>
          <p:cNvPr id="11" name="그림 10">
            <a:hlinkClick r:id="rId2"/>
            <a:extLst>
              <a:ext uri="{FF2B5EF4-FFF2-40B4-BE49-F238E27FC236}">
                <a16:creationId xmlns:a16="http://schemas.microsoft.com/office/drawing/2014/main" id="{BA21CEBB-97C2-653F-20DB-91F8B9639F5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34557" y="4036391"/>
            <a:ext cx="3719762" cy="1998783"/>
          </a:xfrm>
          <a:prstGeom prst="rect">
            <a:avLst/>
          </a:prstGeom>
        </p:spPr>
      </p:pic>
      <p:pic>
        <p:nvPicPr>
          <p:cNvPr id="12" name="그림 11">
            <a:hlinkClick r:id="rId4"/>
            <a:extLst>
              <a:ext uri="{FF2B5EF4-FFF2-40B4-BE49-F238E27FC236}">
                <a16:creationId xmlns:a16="http://schemas.microsoft.com/office/drawing/2014/main" id="{A9BE23BC-9C6A-F80D-3E99-60B050082CA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21756" y="4095126"/>
            <a:ext cx="3746934" cy="1998783"/>
          </a:xfrm>
          <a:prstGeom prst="rect">
            <a:avLst/>
          </a:prstGeom>
        </p:spPr>
      </p:pic>
      <p:pic>
        <p:nvPicPr>
          <p:cNvPr id="17" name="그림 16">
            <a:hlinkClick r:id="rId6"/>
            <a:extLst>
              <a:ext uri="{FF2B5EF4-FFF2-40B4-BE49-F238E27FC236}">
                <a16:creationId xmlns:a16="http://schemas.microsoft.com/office/drawing/2014/main" id="{2D91DD4B-EF7D-4328-7B2E-7EC15BB287E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500124" y="1124647"/>
            <a:ext cx="3746933" cy="2182601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F535C866-25BD-497D-5124-986CB7074868}"/>
              </a:ext>
            </a:extLst>
          </p:cNvPr>
          <p:cNvSpPr txBox="1"/>
          <p:nvPr/>
        </p:nvSpPr>
        <p:spPr>
          <a:xfrm>
            <a:off x="1421756" y="3390060"/>
            <a:ext cx="38039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/>
              <a:t>마지막 기회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AF4A7F20-1E21-AC01-A865-31D6334E9188}"/>
              </a:ext>
            </a:extLst>
          </p:cNvPr>
          <p:cNvSpPr txBox="1"/>
          <p:nvPr/>
        </p:nvSpPr>
        <p:spPr>
          <a:xfrm>
            <a:off x="6499049" y="3410222"/>
            <a:ext cx="42711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/>
              <a:t>함께 지켜요</a:t>
            </a:r>
            <a:r>
              <a:rPr lang="en-US" altLang="ko-KR" dirty="0"/>
              <a:t>, </a:t>
            </a:r>
            <a:r>
              <a:rPr lang="ko-KR" altLang="en-US" dirty="0"/>
              <a:t>생물다양성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160A095C-C1EE-85BF-F43C-B2CCFB729BC2}"/>
              </a:ext>
            </a:extLst>
          </p:cNvPr>
          <p:cNvSpPr txBox="1"/>
          <p:nvPr/>
        </p:nvSpPr>
        <p:spPr>
          <a:xfrm>
            <a:off x="1389364" y="6169669"/>
            <a:ext cx="38117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/>
              <a:t>생물다양성의 보존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30DCAEA1-8510-0019-3534-5CD78F363C85}"/>
              </a:ext>
            </a:extLst>
          </p:cNvPr>
          <p:cNvSpPr txBox="1"/>
          <p:nvPr/>
        </p:nvSpPr>
        <p:spPr>
          <a:xfrm>
            <a:off x="6579056" y="6169669"/>
            <a:ext cx="40307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/>
              <a:t>생물다양성은</a:t>
            </a:r>
            <a:r>
              <a:rPr lang="en-US" altLang="ko-KR" dirty="0"/>
              <a:t> </a:t>
            </a:r>
            <a:r>
              <a:rPr lang="ko-KR" altLang="en-US" dirty="0"/>
              <a:t>우리의 생명</a:t>
            </a:r>
            <a:endParaRPr lang="en-US" altLang="ko-KR" dirty="0"/>
          </a:p>
        </p:txBody>
      </p:sp>
      <p:grpSp>
        <p:nvGrpSpPr>
          <p:cNvPr id="26" name="그룹 25">
            <a:extLst>
              <a:ext uri="{FF2B5EF4-FFF2-40B4-BE49-F238E27FC236}">
                <a16:creationId xmlns:a16="http://schemas.microsoft.com/office/drawing/2014/main" id="{2BB7E64A-C26F-EC79-D7E3-21FB26C19D2E}"/>
              </a:ext>
            </a:extLst>
          </p:cNvPr>
          <p:cNvGrpSpPr/>
          <p:nvPr/>
        </p:nvGrpSpPr>
        <p:grpSpPr>
          <a:xfrm>
            <a:off x="8887141" y="85959"/>
            <a:ext cx="3304860" cy="716892"/>
            <a:chOff x="8887141" y="85959"/>
            <a:chExt cx="3304860" cy="716892"/>
          </a:xfrm>
        </p:grpSpPr>
        <p:grpSp>
          <p:nvGrpSpPr>
            <p:cNvPr id="27" name="그룹 26">
              <a:extLst>
                <a:ext uri="{FF2B5EF4-FFF2-40B4-BE49-F238E27FC236}">
                  <a16:creationId xmlns:a16="http://schemas.microsoft.com/office/drawing/2014/main" id="{3B321914-7C67-9726-54E6-278B22277F8E}"/>
                </a:ext>
              </a:extLst>
            </p:cNvPr>
            <p:cNvGrpSpPr/>
            <p:nvPr/>
          </p:nvGrpSpPr>
          <p:grpSpPr>
            <a:xfrm>
              <a:off x="8887141" y="85959"/>
              <a:ext cx="3304859" cy="369332"/>
              <a:chOff x="8887141" y="85959"/>
              <a:chExt cx="3304859" cy="369332"/>
            </a:xfrm>
          </p:grpSpPr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F4FBD539-48AF-5F13-C6C4-1E35D63D66D9}"/>
                  </a:ext>
                </a:extLst>
              </p:cNvPr>
              <p:cNvSpPr txBox="1"/>
              <p:nvPr/>
            </p:nvSpPr>
            <p:spPr>
              <a:xfrm>
                <a:off x="9222917" y="85959"/>
                <a:ext cx="296908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ko-KR" alt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rPr>
                  <a:t>함께 살아가는 소중한 생물</a:t>
                </a:r>
                <a:endParaRPr kumimoji="0" lang="en-US" altLang="ko-KR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endParaRPr>
              </a:p>
            </p:txBody>
          </p:sp>
          <p:sp>
            <p:nvSpPr>
              <p:cNvPr id="30" name="사각형: 둥근 모서리 29">
                <a:extLst>
                  <a:ext uri="{FF2B5EF4-FFF2-40B4-BE49-F238E27FC236}">
                    <a16:creationId xmlns:a16="http://schemas.microsoft.com/office/drawing/2014/main" id="{33D4C239-0710-52B9-701D-16435B7B0F3D}"/>
                  </a:ext>
                </a:extLst>
              </p:cNvPr>
              <p:cNvSpPr/>
              <p:nvPr/>
            </p:nvSpPr>
            <p:spPr>
              <a:xfrm>
                <a:off x="8887141" y="115674"/>
                <a:ext cx="410288" cy="260788"/>
              </a:xfrm>
              <a:prstGeom prst="roundRect">
                <a:avLst/>
              </a:prstGeom>
              <a:solidFill>
                <a:srgbClr val="B368A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HY견고딕" panose="02030600000101010101" pitchFamily="18" charset="-127"/>
                    <a:ea typeface="HY견고딕" panose="02030600000101010101" pitchFamily="18" charset="-127"/>
                    <a:cs typeface="+mn-cs"/>
                  </a:rPr>
                  <a:t>7</a:t>
                </a: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HY견고딕" panose="02030600000101010101" pitchFamily="18" charset="-127"/>
                  <a:ea typeface="HY견고딕" panose="02030600000101010101" pitchFamily="18" charset="-127"/>
                  <a:cs typeface="+mn-cs"/>
                </a:endParaRPr>
              </a:p>
            </p:txBody>
          </p:sp>
        </p:grp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648855CA-35B6-38A5-E2FB-ACE0EF2DF9CC}"/>
                </a:ext>
              </a:extLst>
            </p:cNvPr>
            <p:cNvSpPr txBox="1"/>
            <p:nvPr/>
          </p:nvSpPr>
          <p:spPr>
            <a:xfrm>
              <a:off x="9047285" y="433519"/>
              <a:ext cx="31447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B368AA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2. </a:t>
              </a:r>
              <a:r>
                <a:rPr kumimoji="0" lang="ko-KR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B368AA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생물다양성을 지켜요</a:t>
              </a:r>
              <a:r>
                <a:rPr kumimoji="0" lang="en-US" altLang="ko-KR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B368AA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!</a:t>
              </a:r>
              <a:endPara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B368AA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</p:grpSp>
      <p:pic>
        <p:nvPicPr>
          <p:cNvPr id="22" name="그림 21">
            <a:hlinkClick r:id="rId8"/>
            <a:extLst>
              <a:ext uri="{FF2B5EF4-FFF2-40B4-BE49-F238E27FC236}">
                <a16:creationId xmlns:a16="http://schemas.microsoft.com/office/drawing/2014/main" id="{05364897-9765-49D8-B065-85D704D5959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772013" y="1045700"/>
            <a:ext cx="3682307" cy="22824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07070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>
            <a:extLst>
              <a:ext uri="{FF2B5EF4-FFF2-40B4-BE49-F238E27FC236}">
                <a16:creationId xmlns:a16="http://schemas.microsoft.com/office/drawing/2014/main" id="{A860FD1A-42EF-49CA-9CC8-EC8FEB4AC244}"/>
              </a:ext>
            </a:extLst>
          </p:cNvPr>
          <p:cNvSpPr/>
          <p:nvPr/>
        </p:nvSpPr>
        <p:spPr>
          <a:xfrm>
            <a:off x="-42994" y="782278"/>
            <a:ext cx="12277987" cy="154782"/>
          </a:xfrm>
          <a:prstGeom prst="rect">
            <a:avLst/>
          </a:prstGeom>
          <a:solidFill>
            <a:srgbClr val="B368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4" name="사각형: 둥근 모서리 13">
            <a:extLst>
              <a:ext uri="{FF2B5EF4-FFF2-40B4-BE49-F238E27FC236}">
                <a16:creationId xmlns:a16="http://schemas.microsoft.com/office/drawing/2014/main" id="{70075D8E-D5D5-4BA7-BFBD-797644FF81D6}"/>
              </a:ext>
            </a:extLst>
          </p:cNvPr>
          <p:cNvSpPr/>
          <p:nvPr/>
        </p:nvSpPr>
        <p:spPr>
          <a:xfrm>
            <a:off x="167659" y="113295"/>
            <a:ext cx="1175657" cy="526334"/>
          </a:xfrm>
          <a:prstGeom prst="roundRect">
            <a:avLst/>
          </a:prstGeom>
          <a:solidFill>
            <a:srgbClr val="B368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부록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3443145-D7BE-4677-BB92-BC7F0302ACFD}"/>
              </a:ext>
            </a:extLst>
          </p:cNvPr>
          <p:cNvSpPr txBox="1"/>
          <p:nvPr/>
        </p:nvSpPr>
        <p:spPr>
          <a:xfrm>
            <a:off x="1343316" y="136100"/>
            <a:ext cx="365677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생물다양성 관련 영상</a:t>
            </a:r>
          </a:p>
        </p:txBody>
      </p:sp>
      <p:pic>
        <p:nvPicPr>
          <p:cNvPr id="11" name="그림 10">
            <a:hlinkClick r:id="rId2"/>
            <a:extLst>
              <a:ext uri="{FF2B5EF4-FFF2-40B4-BE49-F238E27FC236}">
                <a16:creationId xmlns:a16="http://schemas.microsoft.com/office/drawing/2014/main" id="{0C007EE9-8426-ED0E-CFE9-F681876BCF2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19572" y="1758223"/>
            <a:ext cx="5283406" cy="2931644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8D23EB87-CEE1-2D93-0267-5A83641FD695}"/>
              </a:ext>
            </a:extLst>
          </p:cNvPr>
          <p:cNvSpPr txBox="1"/>
          <p:nvPr/>
        </p:nvSpPr>
        <p:spPr>
          <a:xfrm>
            <a:off x="3874478" y="4975542"/>
            <a:ext cx="38039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/>
              <a:t>우리 곁에 있어줘</a:t>
            </a:r>
            <a:r>
              <a:rPr lang="en-US" altLang="ko-KR" dirty="0"/>
              <a:t>, </a:t>
            </a:r>
            <a:r>
              <a:rPr lang="ko-KR" altLang="en-US" dirty="0"/>
              <a:t>소중한 생물들</a:t>
            </a:r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8C27EA4A-CC83-4A90-C8D8-5920026AA364}"/>
              </a:ext>
            </a:extLst>
          </p:cNvPr>
          <p:cNvGrpSpPr/>
          <p:nvPr/>
        </p:nvGrpSpPr>
        <p:grpSpPr>
          <a:xfrm>
            <a:off x="8887141" y="85959"/>
            <a:ext cx="3304860" cy="716892"/>
            <a:chOff x="8887141" y="85959"/>
            <a:chExt cx="3304860" cy="716892"/>
          </a:xfrm>
        </p:grpSpPr>
        <p:grpSp>
          <p:nvGrpSpPr>
            <p:cNvPr id="17" name="그룹 16">
              <a:extLst>
                <a:ext uri="{FF2B5EF4-FFF2-40B4-BE49-F238E27FC236}">
                  <a16:creationId xmlns:a16="http://schemas.microsoft.com/office/drawing/2014/main" id="{504CF483-00B1-A1C4-F7CC-8C35165E31C0}"/>
                </a:ext>
              </a:extLst>
            </p:cNvPr>
            <p:cNvGrpSpPr/>
            <p:nvPr/>
          </p:nvGrpSpPr>
          <p:grpSpPr>
            <a:xfrm>
              <a:off x="8887141" y="85959"/>
              <a:ext cx="3304859" cy="369332"/>
              <a:chOff x="8887141" y="85959"/>
              <a:chExt cx="3304859" cy="369332"/>
            </a:xfrm>
          </p:grpSpPr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294302F2-9EAD-4FDF-851F-6BFD27BF303D}"/>
                  </a:ext>
                </a:extLst>
              </p:cNvPr>
              <p:cNvSpPr txBox="1"/>
              <p:nvPr/>
            </p:nvSpPr>
            <p:spPr>
              <a:xfrm>
                <a:off x="9222917" y="85959"/>
                <a:ext cx="296908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ko-KR" alt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맑은 고딕" panose="020B0503020000020004" pitchFamily="50" charset="-127"/>
                    <a:ea typeface="맑은 고딕" panose="020B0503020000020004" pitchFamily="50" charset="-127"/>
                    <a:cs typeface="+mn-cs"/>
                  </a:rPr>
                  <a:t>함께 살아가는 소중한 생물</a:t>
                </a:r>
                <a:endParaRPr kumimoji="0" lang="en-US" altLang="ko-KR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endParaRPr>
              </a:p>
            </p:txBody>
          </p:sp>
          <p:sp>
            <p:nvSpPr>
              <p:cNvPr id="20" name="사각형: 둥근 모서리 19">
                <a:extLst>
                  <a:ext uri="{FF2B5EF4-FFF2-40B4-BE49-F238E27FC236}">
                    <a16:creationId xmlns:a16="http://schemas.microsoft.com/office/drawing/2014/main" id="{5CF3754B-A8D9-28FA-AA2E-F14694235572}"/>
                  </a:ext>
                </a:extLst>
              </p:cNvPr>
              <p:cNvSpPr/>
              <p:nvPr/>
            </p:nvSpPr>
            <p:spPr>
              <a:xfrm>
                <a:off x="8887141" y="115674"/>
                <a:ext cx="410288" cy="260788"/>
              </a:xfrm>
              <a:prstGeom prst="roundRect">
                <a:avLst/>
              </a:prstGeom>
              <a:solidFill>
                <a:srgbClr val="B368A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 anchorCtr="0"/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HY견고딕" panose="02030600000101010101" pitchFamily="18" charset="-127"/>
                    <a:ea typeface="HY견고딕" panose="02030600000101010101" pitchFamily="18" charset="-127"/>
                    <a:cs typeface="+mn-cs"/>
                  </a:rPr>
                  <a:t>7</a:t>
                </a:r>
                <a:endParaRPr kumimoji="0" lang="ko-KR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HY견고딕" panose="02030600000101010101" pitchFamily="18" charset="-127"/>
                  <a:ea typeface="HY견고딕" panose="02030600000101010101" pitchFamily="18" charset="-127"/>
                  <a:cs typeface="+mn-cs"/>
                </a:endParaRPr>
              </a:p>
            </p:txBody>
          </p:sp>
        </p:grp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57EA9E98-37AD-CF47-D53C-DCD7F70E8A44}"/>
                </a:ext>
              </a:extLst>
            </p:cNvPr>
            <p:cNvSpPr txBox="1"/>
            <p:nvPr/>
          </p:nvSpPr>
          <p:spPr>
            <a:xfrm>
              <a:off x="9047285" y="433519"/>
              <a:ext cx="31447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B368AA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2. </a:t>
              </a:r>
              <a:r>
                <a:rPr kumimoji="0" lang="ko-KR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B368AA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생물다양성을 지켜요</a:t>
              </a:r>
              <a:r>
                <a:rPr kumimoji="0" lang="en-US" altLang="ko-KR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B368AA"/>
                  </a:solidFill>
                  <a:effectLst/>
                  <a:uLnTx/>
                  <a:uFillTx/>
                  <a:latin typeface="맑은 고딕" panose="020F0502020204030204"/>
                  <a:ea typeface="맑은 고딕" panose="020B0503020000020004" pitchFamily="50" charset="-127"/>
                  <a:cs typeface="+mn-cs"/>
                </a:rPr>
                <a:t>!</a:t>
              </a:r>
              <a:endPara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B368AA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4377589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1826</TotalTime>
  <Words>773</Words>
  <Application>Microsoft Office PowerPoint</Application>
  <PresentationFormat>와이드스크린</PresentationFormat>
  <Paragraphs>254</Paragraphs>
  <Slides>41</Slides>
  <Notes>10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41</vt:i4>
      </vt:variant>
    </vt:vector>
  </HeadingPairs>
  <TitlesOfParts>
    <vt:vector size="46" baseType="lpstr">
      <vt:lpstr>HY견고딕</vt:lpstr>
      <vt:lpstr>HY헤드라인M</vt:lpstr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변정훈</cp:lastModifiedBy>
  <cp:revision>267</cp:revision>
  <dcterms:created xsi:type="dcterms:W3CDTF">2022-08-08T07:58:32Z</dcterms:created>
  <dcterms:modified xsi:type="dcterms:W3CDTF">2022-09-18T14:57:43Z</dcterms:modified>
</cp:coreProperties>
</file>