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91" r:id="rId13"/>
    <p:sldId id="271" r:id="rId14"/>
    <p:sldId id="272" r:id="rId15"/>
    <p:sldId id="273" r:id="rId16"/>
    <p:sldId id="275" r:id="rId17"/>
    <p:sldId id="277" r:id="rId18"/>
    <p:sldId id="292" r:id="rId19"/>
    <p:sldId id="278" r:id="rId20"/>
    <p:sldId id="279" r:id="rId21"/>
    <p:sldId id="280" r:id="rId22"/>
    <p:sldId id="281" r:id="rId23"/>
    <p:sldId id="282" r:id="rId24"/>
    <p:sldId id="284" r:id="rId25"/>
    <p:sldId id="285" r:id="rId26"/>
    <p:sldId id="290" r:id="rId27"/>
    <p:sldId id="297" r:id="rId28"/>
    <p:sldId id="296" r:id="rId29"/>
    <p:sldId id="288" r:id="rId30"/>
    <p:sldId id="286" r:id="rId31"/>
    <p:sldId id="289" r:id="rId32"/>
  </p:sldIdLst>
  <p:sldSz cx="18288000" cy="10287000"/>
  <p:notesSz cx="10287000" cy="1828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0" roundtripDataSignature="AMtx7mjPT184uxmAcCIBnitE6xcQzJ/9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3118" autoAdjust="0"/>
  </p:normalViewPr>
  <p:slideViewPr>
    <p:cSldViewPr snapToGrid="0">
      <p:cViewPr varScale="1">
        <p:scale>
          <a:sx n="76" d="100"/>
          <a:sy n="76" d="100"/>
        </p:scale>
        <p:origin x="408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714825" y="1371600"/>
            <a:ext cx="6858325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0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5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5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6980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6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7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8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2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3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d285e1524d_0_0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gd285e1524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4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5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6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8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9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9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140050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9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513982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9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9806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2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0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3:notes"/>
          <p:cNvSpPr txBox="1">
            <a:spLocks noGrp="1"/>
          </p:cNvSpPr>
          <p:nvPr>
            <p:ph type="body" idx="1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9pPr>
          </a:lstStyle>
          <a:p>
            <a:endParaRPr/>
          </a:p>
        </p:txBody>
      </p:sp>
      <p:sp>
        <p:nvSpPr>
          <p:cNvPr id="20" name="Google Shape;20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�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�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9pPr>
          </a:lstStyle>
          <a:p>
            <a:endParaRPr/>
          </a:p>
        </p:txBody>
      </p:sp>
      <p:sp>
        <p:nvSpPr>
          <p:cNvPr id="32" name="Google Shape;32;p3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�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�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9pPr>
          </a:lstStyle>
          <a:p>
            <a:endParaRPr/>
          </a:p>
        </p:txBody>
      </p:sp>
      <p:sp>
        <p:nvSpPr>
          <p:cNvPr id="33" name="Google Shape;33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�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9pPr>
          </a:lstStyle>
          <a:p>
            <a:endParaRPr/>
          </a:p>
        </p:txBody>
      </p:sp>
      <p:sp>
        <p:nvSpPr>
          <p:cNvPr id="40" name="Google Shape;40;p3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�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�"/>
              <a:defRPr sz="1600"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�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�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�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�"/>
              <a:defRPr sz="2000"/>
            </a:lvl9pPr>
          </a:lstStyle>
          <a:p>
            <a:endParaRPr/>
          </a:p>
        </p:txBody>
      </p:sp>
      <p:sp>
        <p:nvSpPr>
          <p:cNvPr id="57" name="Google Shape;57;p4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4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4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9pPr>
          </a:lstStyle>
          <a:p>
            <a:endParaRPr/>
          </a:p>
        </p:txBody>
      </p:sp>
      <p:sp>
        <p:nvSpPr>
          <p:cNvPr id="71" name="Google Shape;71;p4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�"/>
              <a:defRPr/>
            </a:lvl9pPr>
          </a:lstStyle>
          <a:p>
            <a:endParaRPr/>
          </a:p>
        </p:txBody>
      </p:sp>
      <p:sp>
        <p:nvSpPr>
          <p:cNvPr id="77" name="Google Shape;77;p4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�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�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�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�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8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18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n50TLuRKyU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hyperlink" Target="http://www.youtube.com/watch?v=Wn50TLuRKyU" TargetMode="Externa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2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3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4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5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4.png"/><Relationship Id="rId5" Type="http://schemas.openxmlformats.org/officeDocument/2006/relationships/image" Target="../media/image51.png"/><Relationship Id="rId10" Type="http://schemas.openxmlformats.org/officeDocument/2006/relationships/image" Target="../media/image59.png"/><Relationship Id="rId4" Type="http://schemas.openxmlformats.org/officeDocument/2006/relationships/image" Target="../media/image56.png"/><Relationship Id="rId9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1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61127" y="83404"/>
            <a:ext cx="8826873" cy="3936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34193" y="2868650"/>
            <a:ext cx="11571429" cy="31333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842931" y="6391578"/>
            <a:ext cx="77046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>
                <a:latin typeface="+mj-ea"/>
                <a:ea typeface="+mj-ea"/>
              </a:rPr>
              <a:t>2021. 7. 8.</a:t>
            </a:r>
          </a:p>
          <a:p>
            <a:pPr algn="ctr"/>
            <a:r>
              <a:rPr lang="ko-KR" altLang="en-US" sz="4400">
                <a:latin typeface="+mj-ea"/>
                <a:ea typeface="+mj-ea"/>
              </a:rPr>
              <a:t>북삼고등학교 정보교사 임진숙</a:t>
            </a:r>
            <a:endParaRPr lang="en-US" altLang="ko-KR" sz="4400"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491067"/>
            <a:ext cx="8851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endParaRPr lang="en-US" altLang="ko-KR" sz="3600" b="1">
              <a:solidFill>
                <a:srgbClr val="00B05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36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36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36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36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23419" y="1087654"/>
            <a:ext cx="2380952" cy="167619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436534" y="3352800"/>
            <a:ext cx="124290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 정규교육과정 수업을 통한 인공지능 교육</a:t>
            </a:r>
            <a:endParaRPr lang="en-US" altLang="ko-KR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 인공지능</a:t>
            </a:r>
            <a:r>
              <a:rPr lang="en-US" altLang="ko-KR" sz="4800"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 인공지능교육 행사활동</a:t>
            </a:r>
            <a:endParaRPr lang="en-US" altLang="ko-KR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en-US" altLang="ko-KR" sz="480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인공지능교육 확산</a:t>
            </a:r>
            <a:endParaRPr lang="en-US" altLang="ko-KR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4800">
                <a:latin typeface="나눔고딕" panose="020D0604000000000000" pitchFamily="50" charset="-127"/>
                <a:ea typeface="나눔고딕" panose="020D0604000000000000" pitchFamily="50" charset="-127"/>
              </a:rPr>
              <a:t> 학교 교육과정 편성 </a:t>
            </a:r>
            <a:endParaRPr lang="en-US" altLang="ko-KR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en-US" altLang="ko-KR" sz="4800">
                <a:latin typeface="나눔고딕" panose="020D0604000000000000" pitchFamily="50" charset="-127"/>
                <a:ea typeface="나눔고딕" panose="020D0604000000000000" pitchFamily="50" charset="-127"/>
              </a:rPr>
              <a:t> Q&amp;A</a:t>
            </a:r>
          </a:p>
          <a:p>
            <a:pPr marL="342900" indent="-342900">
              <a:buAutoNum type="arabicPeriod"/>
            </a:pPr>
            <a:endParaRPr lang="ko-KR" altLang="en-US" sz="48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98188" y="2105607"/>
            <a:ext cx="7014729" cy="7001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82447" y="2033992"/>
            <a:ext cx="5989637" cy="709299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09965" y="1572768"/>
            <a:ext cx="12192546" cy="783371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8750" y="1385075"/>
            <a:ext cx="13366100" cy="80664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8744" y="1617042"/>
            <a:ext cx="13585768" cy="76759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9618" y="3404878"/>
            <a:ext cx="3961905" cy="196190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30612" y="1955845"/>
            <a:ext cx="13726730" cy="682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9618" y="3404878"/>
            <a:ext cx="3961905" cy="196190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6761" y="3382021"/>
            <a:ext cx="2847619" cy="1885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28620" y="1782276"/>
            <a:ext cx="14111146" cy="756710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73626" y="-337190"/>
            <a:ext cx="4372370" cy="3130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91426" y="3527659"/>
            <a:ext cx="4257143" cy="1885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44895" y="2021418"/>
            <a:ext cx="14138945" cy="77057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5174" y="368760"/>
            <a:ext cx="3235359" cy="2135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57571" y="1479395"/>
            <a:ext cx="13161905" cy="11333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7118" y="2674313"/>
            <a:ext cx="11092358" cy="6527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78091" y="1496268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7"/>
          <a:srcRect t="25670"/>
          <a:stretch/>
        </p:blipFill>
        <p:spPr>
          <a:xfrm>
            <a:off x="3902939" y="6495821"/>
            <a:ext cx="4519128" cy="27662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078091" y="410827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8"/>
          <a:srcRect b="4957"/>
          <a:stretch/>
        </p:blipFill>
        <p:spPr>
          <a:xfrm>
            <a:off x="1243178" y="2672151"/>
            <a:ext cx="4354709" cy="366091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2476" y="1797990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809534" y="2674313"/>
            <a:ext cx="5798401" cy="6631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96129" y="2734326"/>
            <a:ext cx="5991923" cy="6631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74211" y="1915278"/>
            <a:ext cx="7809524" cy="81904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6557BE5-62DD-CC49-8233-F7DE310B24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3359" y="2851614"/>
            <a:ext cx="4704116" cy="63659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62476" y="1797990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4211" y="1915278"/>
            <a:ext cx="7809524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898" y="3048725"/>
            <a:ext cx="4829749" cy="612055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3211" y="3048724"/>
            <a:ext cx="5053524" cy="612055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5299" y="3048724"/>
            <a:ext cx="5139838" cy="61205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0" name="Google Shape;222;p15">
            <a:extLst>
              <a:ext uri="{FF2B5EF4-FFF2-40B4-BE49-F238E27FC236}">
                <a16:creationId xmlns:a16="http://schemas.microsoft.com/office/drawing/2014/main" id="{371A7621-9FA3-4245-BBF6-E85B5B45C6E5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4502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62476" y="1797990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4211" y="1893945"/>
            <a:ext cx="12314286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31707" y="3119248"/>
            <a:ext cx="7942398" cy="4398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41742" y="3141226"/>
            <a:ext cx="11056060" cy="595767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1" name="Google Shape;222;p15">
            <a:extLst>
              <a:ext uri="{FF2B5EF4-FFF2-40B4-BE49-F238E27FC236}">
                <a16:creationId xmlns:a16="http://schemas.microsoft.com/office/drawing/2014/main" id="{C7EFF8F4-BE89-2B49-8B68-C09D1AA124CA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62476" y="1797990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18124" y="1893303"/>
            <a:ext cx="5133333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61379" y="2793133"/>
            <a:ext cx="7313456" cy="6335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423131" y="2236152"/>
            <a:ext cx="6197101" cy="730144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504267" y="650974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1" name="Google Shape;222;p15">
            <a:extLst>
              <a:ext uri="{FF2B5EF4-FFF2-40B4-BE49-F238E27FC236}">
                <a16:creationId xmlns:a16="http://schemas.microsoft.com/office/drawing/2014/main" id="{C95A0479-7900-FF4D-8937-DCF2B9BB3FB0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83542" y="1455794"/>
            <a:ext cx="7657143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598096" y="2191750"/>
            <a:ext cx="6084136" cy="7396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800542" y="4325523"/>
            <a:ext cx="548352" cy="54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800542" y="5635340"/>
            <a:ext cx="548352" cy="54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17965" y="1392495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91468" y="2290451"/>
            <a:ext cx="7619999" cy="712839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504267" y="256819"/>
            <a:ext cx="1266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3" name="Google Shape;222;p15">
            <a:extLst>
              <a:ext uri="{FF2B5EF4-FFF2-40B4-BE49-F238E27FC236}">
                <a16:creationId xmlns:a16="http://schemas.microsoft.com/office/drawing/2014/main" id="{498411F6-442A-9E48-88F6-9FCCE5CF0F69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83545" y="1455792"/>
            <a:ext cx="103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800542" y="4325523"/>
            <a:ext cx="548352" cy="54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800542" y="5635340"/>
            <a:ext cx="548352" cy="54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7965" y="1392495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98744" y="2322751"/>
            <a:ext cx="5776530" cy="6846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582100" y="2295785"/>
            <a:ext cx="5799283" cy="687322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3586468" y="373998"/>
            <a:ext cx="1188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정규교육과정 수업을 통한 인공지능 교육</a:t>
            </a:r>
            <a:endParaRPr lang="en-US" altLang="ko-KR" sz="4800" b="1">
              <a:solidFill>
                <a:srgbClr val="7030A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4" name="Google Shape;222;p15">
            <a:extLst>
              <a:ext uri="{FF2B5EF4-FFF2-40B4-BE49-F238E27FC236}">
                <a16:creationId xmlns:a16="http://schemas.microsoft.com/office/drawing/2014/main" id="{E0474CBA-2E28-AD4E-AEE4-222A5A23E44D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2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170075" y="503350"/>
            <a:ext cx="4947725" cy="3710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2" title="인공지능탐구수업 북삼고임진숙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8501" y="585688"/>
            <a:ext cx="11637500" cy="883918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직사각형 3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833438"/>
            <a:ext cx="9194800" cy="1143000"/>
          </a:xfrm>
        </p:spPr>
        <p:txBody>
          <a:bodyPr>
            <a:normAutofit/>
          </a:bodyPr>
          <a:lstStyle/>
          <a:p>
            <a:r>
              <a:rPr lang="ko-KR" altLang="en-US" dirty="0"/>
              <a:t>인공지능 교육을 위한 공간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200" y="2384951"/>
            <a:ext cx="7010399" cy="534620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95" y="2384951"/>
            <a:ext cx="7374906" cy="534511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  <p:extLst>
      <p:ext uri="{BB962C8B-B14F-4D97-AF65-F5344CB8AC3E}">
        <p14:creationId xmlns:p14="http://schemas.microsoft.com/office/powerpoint/2010/main" val="65410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6058" y="1470465"/>
            <a:ext cx="12790476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58450" y="2793125"/>
            <a:ext cx="4897850" cy="360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162350" y="3029500"/>
            <a:ext cx="8058651" cy="603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12000" y="6500675"/>
            <a:ext cx="4777710" cy="2735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317965" y="462923"/>
            <a:ext cx="11815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7030A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2" name="Google Shape;222;p15">
            <a:extLst>
              <a:ext uri="{FF2B5EF4-FFF2-40B4-BE49-F238E27FC236}">
                <a16:creationId xmlns:a16="http://schemas.microsoft.com/office/drawing/2014/main" id="{3FE4960E-00A6-AF4F-B9A4-DAB98083090B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" name="Google Shape;327;gd285e1524d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6058" y="1470465"/>
            <a:ext cx="12790477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gd285e1524d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67884" y="2282174"/>
            <a:ext cx="8813127" cy="7171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gd285e1524d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gd285e1524d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27670" y="3594448"/>
            <a:ext cx="6171429" cy="454736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317965" y="462923"/>
            <a:ext cx="11815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 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9" name="Google Shape;222;p15">
            <a:extLst>
              <a:ext uri="{FF2B5EF4-FFF2-40B4-BE49-F238E27FC236}">
                <a16:creationId xmlns:a16="http://schemas.microsoft.com/office/drawing/2014/main" id="{D0E4DAA7-9BFF-0342-ABAB-C4BD5AADA209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6277" y="1514424"/>
            <a:ext cx="127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63947" y="2547857"/>
            <a:ext cx="12301750" cy="710426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317965" y="344001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8" name="Google Shape;222;p15">
            <a:extLst>
              <a:ext uri="{FF2B5EF4-FFF2-40B4-BE49-F238E27FC236}">
                <a16:creationId xmlns:a16="http://schemas.microsoft.com/office/drawing/2014/main" id="{7B798D99-B4FD-C44A-B2FE-950E886D497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6277" y="1514424"/>
            <a:ext cx="127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08803" y="2397529"/>
            <a:ext cx="12070749" cy="724829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317965" y="344001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8" name="Google Shape;222;p15">
            <a:extLst>
              <a:ext uri="{FF2B5EF4-FFF2-40B4-BE49-F238E27FC236}">
                <a16:creationId xmlns:a16="http://schemas.microsoft.com/office/drawing/2014/main" id="{160AF6A9-3CBE-0B46-A002-68BAED7BCCE4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84189" y="1470468"/>
            <a:ext cx="127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54929" y="2152253"/>
            <a:ext cx="11803303" cy="719678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317965" y="344001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8" name="Google Shape;222;p15">
            <a:extLst>
              <a:ext uri="{FF2B5EF4-FFF2-40B4-BE49-F238E27FC236}">
                <a16:creationId xmlns:a16="http://schemas.microsoft.com/office/drawing/2014/main" id="{B21C8F2F-77A2-364F-B5EE-3246F82B03CC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763637" y="3738129"/>
            <a:ext cx="5653945" cy="5424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1874" y="3608932"/>
            <a:ext cx="6951145" cy="5682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28145" y="1448490"/>
            <a:ext cx="127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2" name="Google Shape;382;p28"/>
          <p:cNvGrpSpPr/>
          <p:nvPr/>
        </p:nvGrpSpPr>
        <p:grpSpPr>
          <a:xfrm>
            <a:off x="3756739" y="340445"/>
            <a:ext cx="11923810" cy="11180952"/>
            <a:chOff x="3756739" y="340445"/>
            <a:chExt cx="11923810" cy="11180952"/>
          </a:xfrm>
        </p:grpSpPr>
        <p:pic>
          <p:nvPicPr>
            <p:cNvPr id="383" name="Google Shape;383;p28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756739" y="340445"/>
              <a:ext cx="11923810" cy="111809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4" name="Google Shape;384;p28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6739586" y="2617309"/>
              <a:ext cx="5958117" cy="55900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85" name="Google Shape;385;p2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317965" y="1392495"/>
            <a:ext cx="912171" cy="876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28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312564" y="8446069"/>
            <a:ext cx="4961905" cy="112381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4317965" y="344001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7" name="Google Shape;222;p15">
            <a:extLst>
              <a:ext uri="{FF2B5EF4-FFF2-40B4-BE49-F238E27FC236}">
                <a16:creationId xmlns:a16="http://schemas.microsoft.com/office/drawing/2014/main" id="{F7922C36-DD12-6C46-9CD4-F9AE7131C23B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6277" y="1514424"/>
            <a:ext cx="12704762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92319" y="2322337"/>
            <a:ext cx="10689154" cy="35352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47289" y="5879536"/>
            <a:ext cx="10534184" cy="3434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2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57282" y="3527660"/>
            <a:ext cx="4380952" cy="188571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317965" y="380279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수학 융합 교육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13" name="Google Shape;222;p15">
            <a:extLst>
              <a:ext uri="{FF2B5EF4-FFF2-40B4-BE49-F238E27FC236}">
                <a16:creationId xmlns:a16="http://schemas.microsoft.com/office/drawing/2014/main" id="{40070909-331C-414C-9B47-EB2D5955CD3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8545" y="400466"/>
            <a:ext cx="3185855" cy="2150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0898" y="826349"/>
            <a:ext cx="790838" cy="75975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4918661" y="755110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4800" b="1">
                <a:solidFill>
                  <a:srgbClr val="FF66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 교육 행사 활동</a:t>
            </a:r>
            <a:endParaRPr lang="en-US" altLang="ko-KR" sz="4800" b="1">
              <a:solidFill>
                <a:srgbClr val="FF66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803" y="2761338"/>
            <a:ext cx="10947930" cy="66473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75872" y="1975724"/>
            <a:ext cx="13731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/>
              <a:t>교내 대회 운영</a:t>
            </a:r>
            <a:r>
              <a:rPr lang="en-US" altLang="ko-KR" sz="4400" dirty="0"/>
              <a:t>:</a:t>
            </a:r>
            <a:r>
              <a:rPr lang="ko-KR" altLang="en-US" sz="4400" dirty="0"/>
              <a:t>  인공지능 글쓰기 그림 그리기  대회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7E02D5E-8EF0-BE4E-BE56-534556BEB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87628" y="3134783"/>
            <a:ext cx="4645878" cy="616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27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367831" y="808035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 교육 확산</a:t>
            </a:r>
            <a:endParaRPr lang="en-US" altLang="ko-KR" sz="4800" b="1">
              <a:solidFill>
                <a:srgbClr val="00B05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0223" y="3440941"/>
            <a:ext cx="7689215" cy="56332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3990" y="2155266"/>
            <a:ext cx="116564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/>
              <a:t>인공지능교육을 위한 교사역량강화  연수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824" y="3493866"/>
            <a:ext cx="7137179" cy="563320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499" y="3493866"/>
            <a:ext cx="4368028" cy="5633201"/>
          </a:xfrm>
          <a:prstGeom prst="rect">
            <a:avLst/>
          </a:prstGeom>
        </p:spPr>
      </p:pic>
      <p:pic>
        <p:nvPicPr>
          <p:cNvPr id="12" name="Google Shape;395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42631" y="794639"/>
            <a:ext cx="790838" cy="75975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직사각형 13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  <p:extLst>
      <p:ext uri="{BB962C8B-B14F-4D97-AF65-F5344CB8AC3E}">
        <p14:creationId xmlns:p14="http://schemas.microsoft.com/office/powerpoint/2010/main" val="2285308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42631" y="794639"/>
            <a:ext cx="790838" cy="75975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40659" y="2026324"/>
            <a:ext cx="85947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SW</a:t>
            </a:r>
            <a:r>
              <a:rPr lang="ko-KR" altLang="en-US" sz="440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페스티벌 랜선 클래스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51" y="2795765"/>
            <a:ext cx="7781028" cy="65739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61465" y="2411044"/>
            <a:ext cx="925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>
                <a:solidFill>
                  <a:srgbClr val="00B0F0"/>
                </a:solidFill>
              </a:rPr>
              <a:t>Edtech Korea Forum 2020 </a:t>
            </a:r>
            <a:r>
              <a:rPr lang="ko-KR" altLang="en-US" sz="3600">
                <a:solidFill>
                  <a:srgbClr val="00B0F0"/>
                </a:solidFill>
              </a:rPr>
              <a:t>수업 사례 발표</a:t>
            </a:r>
          </a:p>
        </p:txBody>
      </p:sp>
      <p:pic>
        <p:nvPicPr>
          <p:cNvPr id="1025" name="_x377019112" descr="EMB00005884a5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72"/>
          <a:stretch>
            <a:fillRect/>
          </a:stretch>
        </p:blipFill>
        <p:spPr bwMode="auto">
          <a:xfrm>
            <a:off x="8161465" y="3439178"/>
            <a:ext cx="9664582" cy="620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67831" y="808035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 교육 확산</a:t>
            </a:r>
            <a:endParaRPr lang="en-US" altLang="ko-KR" sz="4800" b="1">
              <a:solidFill>
                <a:srgbClr val="00B05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  <p:extLst>
      <p:ext uri="{BB962C8B-B14F-4D97-AF65-F5344CB8AC3E}">
        <p14:creationId xmlns:p14="http://schemas.microsoft.com/office/powerpoint/2010/main" val="2392086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Google Shape;42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17965" y="1456137"/>
            <a:ext cx="9495238" cy="81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12007" y="2522634"/>
            <a:ext cx="6828788" cy="7216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3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6273" y="4943629"/>
            <a:ext cx="9449060" cy="450517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20928" y="2763111"/>
            <a:ext cx="99196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solidFill>
                  <a:srgbClr val="0070C0"/>
                </a:solidFill>
              </a:rPr>
              <a:t>경상북도교육청연수원 단위학교 직무연수</a:t>
            </a:r>
            <a:r>
              <a:rPr lang="en-US" altLang="ko-KR" sz="3200" dirty="0">
                <a:solidFill>
                  <a:srgbClr val="0070C0"/>
                </a:solidFill>
              </a:rPr>
              <a:t>, </a:t>
            </a:r>
          </a:p>
          <a:p>
            <a:r>
              <a:rPr lang="ko-KR" altLang="en-US" sz="3200" dirty="0">
                <a:solidFill>
                  <a:srgbClr val="0070C0"/>
                </a:solidFill>
              </a:rPr>
              <a:t>인공지능융합교육 직무 연수 승인</a:t>
            </a:r>
            <a:endParaRPr lang="en-US" altLang="ko-KR" sz="3200" dirty="0">
              <a:solidFill>
                <a:srgbClr val="0070C0"/>
              </a:solidFill>
            </a:endParaRPr>
          </a:p>
          <a:p>
            <a:r>
              <a:rPr lang="ko-KR" altLang="en-US" sz="3200" dirty="0">
                <a:solidFill>
                  <a:srgbClr val="0070C0"/>
                </a:solidFill>
              </a:rPr>
              <a:t>본교 교사 </a:t>
            </a:r>
            <a:r>
              <a:rPr lang="en-US" altLang="ko-KR" sz="3200" dirty="0">
                <a:solidFill>
                  <a:srgbClr val="0070C0"/>
                </a:solidFill>
              </a:rPr>
              <a:t>55</a:t>
            </a:r>
            <a:r>
              <a:rPr lang="ko-KR" altLang="en-US" sz="3200" dirty="0">
                <a:solidFill>
                  <a:srgbClr val="0070C0"/>
                </a:solidFill>
              </a:rPr>
              <a:t>명 중 </a:t>
            </a:r>
            <a:r>
              <a:rPr lang="en-US" altLang="ko-KR" sz="3200" dirty="0">
                <a:solidFill>
                  <a:srgbClr val="0070C0"/>
                </a:solidFill>
              </a:rPr>
              <a:t>20</a:t>
            </a:r>
            <a:r>
              <a:rPr lang="ko-KR" altLang="en-US" sz="3200" dirty="0">
                <a:solidFill>
                  <a:srgbClr val="0070C0"/>
                </a:solidFill>
              </a:rPr>
              <a:t>명이 참여함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0729" y="257524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인공지능 교육 확산</a:t>
            </a:r>
            <a:endParaRPr lang="en-US" altLang="ko-KR" sz="4800" b="1">
              <a:solidFill>
                <a:srgbClr val="00B05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17965" y="1392495"/>
            <a:ext cx="790838" cy="75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b="4224"/>
          <a:stretch/>
        </p:blipFill>
        <p:spPr>
          <a:xfrm>
            <a:off x="1138463" y="2543704"/>
            <a:ext cx="15572136" cy="20432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16591" y="1321256"/>
            <a:ext cx="8445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48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교육과정 편성 운영</a:t>
            </a:r>
            <a:endParaRPr lang="en-US" altLang="ko-KR" sz="4800" b="1">
              <a:solidFill>
                <a:srgbClr val="00B05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rcRect t="4717"/>
          <a:stretch/>
        </p:blipFill>
        <p:spPr>
          <a:xfrm>
            <a:off x="1354667" y="4978922"/>
            <a:ext cx="14953216" cy="161003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6"/>
          <a:srcRect t="4187" b="7066"/>
          <a:stretch/>
        </p:blipFill>
        <p:spPr>
          <a:xfrm>
            <a:off x="1447799" y="6874933"/>
            <a:ext cx="14757401" cy="1922557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673359" y="9424869"/>
            <a:ext cx="6853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경남교육청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</a:t>
            </a:r>
            <a:r>
              <a:rPr lang="ko-KR" altLang="en-US" sz="2400" b="1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 선도학교 컨설턴트 연수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Google Shape;438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38133" y="3106573"/>
            <a:ext cx="6171429" cy="136190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385733" y="5044210"/>
            <a:ext cx="82300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/>
              <a:t>경북 북삼고등학교 정보 교사 임진숙 </a:t>
            </a:r>
            <a:endParaRPr lang="en-US" altLang="ko-KR" sz="4000"/>
          </a:p>
          <a:p>
            <a:pPr algn="ctr"/>
            <a:r>
              <a:rPr lang="en-US" altLang="ko-KR" sz="4000"/>
              <a:t>limjnsk@gmail.com</a:t>
            </a:r>
            <a:endParaRPr lang="ko-KR" altLang="en-US" sz="4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527</Words>
  <Application>Microsoft Macintosh PowerPoint</Application>
  <PresentationFormat>사용자 지정</PresentationFormat>
  <Paragraphs>75</Paragraphs>
  <Slides>31</Slides>
  <Notes>30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6" baseType="lpstr">
      <vt:lpstr>맑은 고딕</vt:lpstr>
      <vt:lpstr>나눔고딕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인공지능 교육을 위한 공간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임진숙선생님</cp:lastModifiedBy>
  <cp:revision>18</cp:revision>
  <dcterms:created xsi:type="dcterms:W3CDTF">2021-04-13T07:38:31Z</dcterms:created>
  <dcterms:modified xsi:type="dcterms:W3CDTF">2021-07-07T21:54:52Z</dcterms:modified>
</cp:coreProperties>
</file>